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notesMaster" Target="notesMasters/notesMaster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Okay.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hard.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guidance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staring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shoulder.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curious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repository.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beautiful</a:t>
            </a:r>
            <a:r>
              <a:rPr/>
              <a:t> </a:t>
            </a:r>
            <a:r>
              <a:rPr/>
              <a:t>output.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Greetings!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instructor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MEDB</a:t>
            </a:r>
            <a:r>
              <a:rPr/>
              <a:t> </a:t>
            </a:r>
            <a:r>
              <a:rPr/>
              <a:t>5507,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tabs,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running,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safe.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labs,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folder.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USB</a:t>
            </a:r>
            <a:r>
              <a:rPr/>
              <a:t> </a:t>
            </a:r>
            <a:r>
              <a:rPr/>
              <a:t>stick.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safe.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indicating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thrilled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closely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helpful,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errors/warnings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..and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analyzing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Output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preference</a:t>
            </a:r>
            <a:r>
              <a:rPr/>
              <a:t> </a:t>
            </a:r>
            <a:r>
              <a:rPr/>
              <a:t>box.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today,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adventurous,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storing</a:t>
            </a:r>
            <a:r>
              <a:rPr/>
              <a:t> </a:t>
            </a:r>
            <a:r>
              <a:rPr/>
              <a:t>graphics,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later.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preferences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box.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PREFERENCES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tab.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monospaced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Stop</a:t>
            </a:r>
            <a:r>
              <a:rPr/>
              <a:t> </a:t>
            </a:r>
            <a:r>
              <a:rPr/>
              <a:t>by.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impersonal.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sizes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Oracle</a:t>
            </a:r>
            <a:r>
              <a:rPr/>
              <a:t> </a:t>
            </a:r>
            <a:r>
              <a:rPr/>
              <a:t>Virtualbox.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machine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machine.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docker,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Linus</a:t>
            </a:r>
            <a:r>
              <a:rPr/>
              <a:t> </a:t>
            </a:r>
            <a:r>
              <a:rPr/>
              <a:t>environment.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Installation</a:t>
            </a:r>
            <a:r>
              <a:rPr/>
              <a:t> </a:t>
            </a:r>
            <a:r>
              <a:rPr/>
              <a:t>instructions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available.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http://support.sas.com/software/products/university-edition/docs/en/SASUniversityEditionQuickStartVirtualBox.pdf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opens</a:t>
            </a:r>
            <a:r>
              <a:rPr/>
              <a:t> </a:t>
            </a:r>
            <a:r>
              <a:rPr/>
              <a:t>up.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warns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open.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http://localhost:10080</a:t>
            </a:r>
            <a:r>
              <a:rPr/>
              <a:t>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Jupyter,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http://localhost:10080</a:t>
            </a:r>
            <a:r>
              <a:rPr/>
              <a:t>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Jupyter,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appearance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University.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window.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icons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options,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intimidated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either,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genius.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screenshots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successfully.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running,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email.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tricky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software.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labs.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readings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website.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desktop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campus.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hard-wired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netwok.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hard-wired,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ethernet</a:t>
            </a:r>
            <a:r>
              <a:rPr/>
              <a:t> </a:t>
            </a:r>
            <a:r>
              <a:rPr/>
              <a:t>cable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socket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fortunate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hard-wired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installed</a:t>
            </a:r>
            <a:r>
              <a:rPr/>
              <a:t> </a:t>
            </a:r>
            <a:r>
              <a:rPr/>
              <a:t>easily.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sitting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rare</a:t>
            </a:r>
            <a:r>
              <a:rPr/>
              <a:t> </a:t>
            </a:r>
            <a:r>
              <a:rPr/>
              <a:t>exceptions,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laptop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computer.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license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signed</a:t>
            </a:r>
            <a:r>
              <a:rPr/>
              <a:t> </a:t>
            </a:r>
            <a:r>
              <a:rPr/>
              <a:t>wih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Institute.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Again,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readings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labs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campus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installed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person,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labs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Remote</a:t>
            </a:r>
            <a:r>
              <a:rPr/>
              <a:t> </a:t>
            </a:r>
            <a:r>
              <a:rPr/>
              <a:t>Desktop</a:t>
            </a:r>
            <a:r>
              <a:rPr/>
              <a:t> </a:t>
            </a:r>
            <a:r>
              <a:rPr/>
              <a:t>Connection.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muddle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Sorry!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Institute</a:t>
            </a:r>
            <a:r>
              <a:rPr/>
              <a:t> </a:t>
            </a:r>
            <a:r>
              <a:rPr/>
              <a:t>recognized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licensing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prevented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dearly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demand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corporate</a:t>
            </a:r>
            <a:r>
              <a:rPr/>
              <a:t> </a:t>
            </a:r>
            <a:r>
              <a:rPr/>
              <a:t>world.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educational</a:t>
            </a:r>
            <a:r>
              <a:rPr/>
              <a:t> </a:t>
            </a:r>
            <a:r>
              <a:rPr/>
              <a:t>purposes.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installed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laptop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slightly,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capabilities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installation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tricky,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preparing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systems.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continue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Again,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apologize.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adventurous,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adventurous)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waste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Jupyter.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explore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Jupyter,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informally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markdown.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actually.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regular</a:t>
            </a:r>
            <a:r>
              <a:rPr/>
              <a:t>”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multi-window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layout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chaotic.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windows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re-arrange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presentation,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resize</a:t>
            </a:r>
            <a:r>
              <a:rPr/>
              <a:t> </a:t>
            </a:r>
            <a:r>
              <a:rPr/>
              <a:t>everything,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windows,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maximize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greatest</a:t>
            </a:r>
            <a:r>
              <a:rPr/>
              <a:t> </a:t>
            </a:r>
            <a:r>
              <a:rPr/>
              <a:t>importance,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5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6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8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9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github.com/pmean/introduction-to-SAS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0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1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2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3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4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15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16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18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jp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V01-01.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Opening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</a:t>
            </a:r>
          </a:p>
        </p:txBody>
      </p:sp>
      <p:pic>
        <p:nvPicPr>
          <p:cNvPr descr="../images/opening-sc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44600" y="1600200"/>
            <a:ext cx="6642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Opening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windows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program-edit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Maximized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empty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test-program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test_example;
 input x y;
 cards;
1 2
2 4
3 6
;
proc means data=test_example;
  var x y;
  title "Descriptive statistics";
run;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log-window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Maximized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log-window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Maimized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1    data test_example;
2     input x y;
3     cards;
NOTE: The data set WORK.TEST_EXAMPLE has 3 observations and 2 variables.
NOTE: DATA statement used (Total process time):
      real time           0.51 seconds
      cpu time            0.04 seconds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9    proc means data=test_example;
10     var x y;
11     title "Descriptive statistics";
12   run;
NOTE: Writing HTML Body file: sashtml.htm
NOTE: There were 3 observations read from the data set WORK.TEST_EXAMPLE.
NOTE: PROCEDURE MEANS used (Total process time):
      real time           1.72 seconds
      cpu time            0.20 seconds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 has several options for storing output.</a:t>
            </a:r>
          </a:p>
          <a:p>
            <a:pPr lvl="1"/>
            <a:r>
              <a:rPr/>
              <a:t>In the output window</a:t>
            </a:r>
          </a:p>
          <a:p>
            <a:pPr lvl="1"/>
            <a:r>
              <a:rPr/>
              <a:t>As an html file</a:t>
            </a:r>
          </a:p>
          <a:p>
            <a:pPr lvl="1"/>
            <a:r>
              <a:rPr/>
              <a:t>As a pdf file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Preferences</a:t>
            </a:r>
            <a:r>
              <a:rPr/>
              <a:t> </a:t>
            </a:r>
            <a:r>
              <a:rPr/>
              <a:t>window</a:t>
            </a:r>
          </a:p>
        </p:txBody>
      </p:sp>
      <p:pic>
        <p:nvPicPr>
          <p:cNvPr descr="../images/preferences-results-windo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82800" y="1600200"/>
            <a:ext cx="4965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Preferences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PowerPoint presentation was written by Steve Simon in 2018-08-29 and was last modified on 2020-09-23. It uses R Markdown, though the actual R code is fairly minimal. You can find the file that created this presentation on my </a:t>
            </a:r>
            <a:r>
              <a:rPr>
                <a:hlinkClick r:id="rId3"/>
              </a:rPr>
              <a:t>github repository</a:t>
            </a:r>
            <a:r>
              <a:rPr/>
              <a:t>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</a:t>
            </a:r>
          </a:p>
        </p:txBody>
      </p:sp>
      <p:pic>
        <p:nvPicPr>
          <p:cNvPr descr="../images/output-windo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Maximized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output-htm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63700" y="1600200"/>
            <a:ext cx="5816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Maximized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virtualbo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05000" y="1600200"/>
            <a:ext cx="532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virtual</a:t>
            </a:r>
            <a:r>
              <a:rPr/>
              <a:t> </a:t>
            </a:r>
            <a:r>
              <a:rPr/>
              <a:t>box,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virtualbox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virtualbox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staring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sas-university-startu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55800" y="1600200"/>
            <a:ext cx="5245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window</a:t>
            </a:r>
          </a:p>
        </p:txBody>
      </p:sp>
      <p:pic>
        <p:nvPicPr>
          <p:cNvPr descr="../images/sas-university-program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sas-university-lo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Univesity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 notes]]</a:t>
            </a:r>
          </a:p>
          <a:p>
            <a:pPr lvl="0" marL="0" indent="0">
              <a:buNone/>
            </a:pPr>
            <a:r>
              <a:rPr/>
              <a:t>Here is the log window. Notice that the counts for errors, warnings, and notes appear at the top, and a missing count means zero errors and zero warnings. Hooray!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results</a:t>
            </a:r>
          </a:p>
        </p:txBody>
      </p:sp>
      <p:pic>
        <p:nvPicPr>
          <p:cNvPr descr="../images/sas-university-resul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instructor,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pic>
        <p:nvPicPr>
          <p:cNvPr descr="../images/SteveSimonPic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0" y="1600200"/>
            <a:ext cx="3543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run the commercial version of SAS using</a:t>
            </a:r>
          </a:p>
          <a:p>
            <a:pPr lvl="1"/>
            <a:r>
              <a:rPr/>
              <a:t>Your UMKC computer</a:t>
            </a:r>
          </a:p>
          <a:p>
            <a:pPr lvl="1"/>
            <a:r>
              <a:rPr/>
              <a:t>UMKC Student Computing Labs</a:t>
            </a:r>
          </a:p>
          <a:p>
            <a:pPr lvl="0" marL="0" indent="0">
              <a:buNone/>
            </a:pPr>
            <a:r>
              <a:rPr/>
              <a:t>You can run a free version of SAS using</a:t>
            </a:r>
          </a:p>
          <a:p>
            <a:pPr lvl="1"/>
            <a:r>
              <a:rPr/>
              <a:t>SAS University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 your UMKC computer</a:t>
            </a:r>
          </a:p>
          <a:p>
            <a:pPr lvl="2"/>
            <a:r>
              <a:rPr/>
              <a:t>Desktop, hard-wired to UMKC network</a:t>
            </a:r>
          </a:p>
          <a:p>
            <a:pPr lvl="2"/>
            <a:r>
              <a:rPr/>
              <a:t>No laptops, no home computers</a:t>
            </a:r>
          </a:p>
          <a:p>
            <a:pPr lvl="1"/>
            <a:r>
              <a:rPr/>
              <a:t>UMKC Student Computing Labs</a:t>
            </a:r>
          </a:p>
          <a:p>
            <a:pPr lvl="2"/>
            <a:r>
              <a:rPr/>
              <a:t>Several locations on campus</a:t>
            </a:r>
          </a:p>
          <a:p>
            <a:pPr lvl="2"/>
            <a:r>
              <a:rPr/>
              <a:t>Remote access</a:t>
            </a:r>
          </a:p>
          <a:p>
            <a:pPr lvl="1"/>
            <a:r>
              <a:rPr/>
              <a:t>SAS University</a:t>
            </a:r>
          </a:p>
          <a:p>
            <a:pPr lvl="2"/>
            <a:r>
              <a:rPr/>
              <a:t>Works on ANY computer</a:t>
            </a:r>
          </a:p>
          <a:p>
            <a:pPr lvl="1"/>
            <a:r>
              <a:rPr/>
              <a:t>Jupyter lab</a:t>
            </a:r>
          </a:p>
          <a:p>
            <a:pPr lvl="1"/>
            <a:r>
              <a:rPr/>
              <a:t>SASMarkdown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computer</a:t>
            </a:r>
          </a:p>
        </p:txBody>
      </p:sp>
      <p:pic>
        <p:nvPicPr>
          <p:cNvPr descr="../readings/umkc-201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14400" y="1600200"/>
            <a:ext cx="731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software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Labs</a:t>
            </a:r>
          </a:p>
        </p:txBody>
      </p:sp>
      <p:pic>
        <p:nvPicPr>
          <p:cNvPr descr="../readings/umkc-2019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14400" y="1600200"/>
            <a:ext cx="731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labs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[Screenshot of main page for SAS University]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[Screenshot of SAS blog entry on Jupyter]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[Screenshot of SAS markdown web page]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V01-01. Getting started</dc:title>
  <dc:creator>Steve Simon</dc:creator>
  <cp:keywords/>
  <dcterms:created xsi:type="dcterms:W3CDTF">2020-09-24T00:33:52Z</dcterms:created>
  <dcterms:modified xsi:type="dcterms:W3CDTF">2020-09-24T00:33:52Z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nit">
    <vt:lpwstr>(function(inputFile, encoding) { rmarkdown::render(inputFile, encoding = encoding, output_dir = “../results”, output_format = “all”) })</vt:lpwstr>
  </property>
  <property fmtid="{D5CDD505-2E9C-101B-9397-08002B2CF9AE}" pid="3" name="output">
    <vt:lpwstr/>
  </property>
</Properties>
</file>