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notesMaster" Target="notesMasters/notes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evil,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justfied,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lurking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justification,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semi-aligned,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aligned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action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shoulder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luxury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straining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rigid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correspond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complication.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expects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spaces?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Chirstmas</a:t>
            </a:r>
            <a:r>
              <a:rPr/>
              <a:t> </a:t>
            </a:r>
            <a:r>
              <a:rPr/>
              <a:t>Carol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Dickens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apostrophes.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apostrophe.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escape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headers.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creates.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don’t.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manually</a:t>
            </a:r>
            <a:r>
              <a:rPr/>
              <a:t> </a:t>
            </a:r>
            <a:r>
              <a:rPr/>
              <a:t>reformat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reformatting</a:t>
            </a:r>
            <a:r>
              <a:rPr/>
              <a:t> </a:t>
            </a:r>
            <a:r>
              <a:rPr/>
              <a:t>step,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prone.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tricks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nonstandard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“</a:t>
            </a:r>
            <a:r>
              <a:rPr/>
              <a:t>string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unfair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numeric.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flags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warnings.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mark.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firstobs=2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numeric.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justification.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up.)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Abalone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directl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creates.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getnames=yes.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denoted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“</a:t>
            </a:r>
            <a:r>
              <a:rPr/>
              <a:t>09</a:t>
            </a:r>
            <a:r>
              <a:rPr/>
              <a:t>”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extension,</a:t>
            </a:r>
            <a:r>
              <a:rPr/>
              <a:t> </a:t>
            </a:r>
            <a:r>
              <a:rPr/>
              <a:t>.csv.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users,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bizzare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tilde(~)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marks,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rchive.ics.uci.edu/ml/machine-learning-databases/abalone/abalone.data" TargetMode="External" /><Relationship Id="rId3" Type="http://schemas.openxmlformats.org/officeDocument/2006/relationships/hyperlink" Target="https://archive.ics.uci.edu/ml/machine-learning-databases/abalone/abalone.name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ownload/data/3437" TargetMode="External" /><Relationship Id="rId3" Type="http://schemas.openxmlformats.org/officeDocument/2006/relationships/hyperlink" Target="https://dasl.datadescription.com/datafile/saratoga-house-prices/" TargetMode="Externa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V02.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4~8~40
8~16~80
12~24~120
16~32~160
24~48~240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file="import-tilde-delimited.pdf";
filename raw_data
  "../data/tilde-delimited.txt";
libname module01
  "../data";
data module01.tilde_delimited;
  infile raw_data delimiter="~";
  input x y z;
run;
proc print
    data=module01.tilde_delimited(obs=2);
  title1 "First two rows of data";
run;
ods pdf close;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learned.</a:t>
            </a:r>
          </a:p>
          <a:p>
            <a:pPr lvl="2"/>
            <a:r>
              <a:rPr/>
              <a:t>Space delimited files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Tilde delimited files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Tab delimited files</a:t>
            </a:r>
          </a:p>
          <a:p>
            <a:pPr lvl="2"/>
            <a:r>
              <a:rPr/>
              <a:t>Fixed width files</a:t>
            </a:r>
          </a:p>
          <a:p>
            <a:pPr lvl="2"/>
            <a:r>
              <a:rPr/>
              <a:t>First line variable names</a:t>
            </a:r>
          </a:p>
          <a:p>
            <a:pPr lvl="2"/>
            <a:r>
              <a:rPr/>
              <a:t>Converting strings to numeric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  8   40
8   16  80
12  24  120
16  32  160
24  48  240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"../data/tab-delimited.txt";
libname module01
  "../data";
data module01.tab_delimited;
  infile raw_data delimiter="09"X;
  input x y z;
run;
proc print
    data=module01.tab_delimited(obs=2);
  title1 "First two rows of data";
run;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8 40
 816 80
1224120
1632160
2448240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"../data/fixed-width.txt";
libname module01
  "../data";
data module01.fixed_width;
  infile raw_data delimiter=",";
  input 
    x 1-2
    y 3-4
    z 5-7;
run;
proc print
    data=module01.fixed_width(obs=2);
  title1 "First two rows of data";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Alpha 4 8
Bravo 8 16
Charlie 12 24
Delta 16 32
Echo 24 48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"../data/string-data.txt";
libname module01
  "../data";
data module01.string_data;
  infile raw_data delimiter=" ";
  input 
    name $
    x
    y;
run;
proc print
    data=module01.string_data(obs=2);
  title1 "First two rows of data";
run;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Complications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longer than eight characters</a:t>
            </a:r>
          </a:p>
          <a:p>
            <a:pPr lvl="2"/>
            <a:r>
              <a:rPr/>
              <a:t>Informat statement</a:t>
            </a:r>
          </a:p>
          <a:p>
            <a:pPr lvl="1"/>
            <a:r>
              <a:rPr/>
              <a:t>Strings with delimiters</a:t>
            </a:r>
          </a:p>
          <a:p>
            <a:pPr lvl="2"/>
            <a:r>
              <a:rPr/>
              <a:t>Use different delimiter</a:t>
            </a:r>
          </a:p>
          <a:p>
            <a:pPr lvl="2"/>
            <a:r>
              <a:rPr/>
              <a:t>Enclose sting in quotes</a:t>
            </a:r>
          </a:p>
          <a:p>
            <a:pPr lvl="1"/>
            <a:r>
              <a:rPr/>
              <a:t>Strings with quotes</a:t>
            </a:r>
          </a:p>
          <a:p>
            <a:pPr lvl="2"/>
            <a:r>
              <a:rPr/>
              <a:t>Use double quotes around string with single quote</a:t>
            </a:r>
          </a:p>
          <a:p>
            <a:pPr lvl="3"/>
            <a:r>
              <a:rPr/>
              <a:t>“It’s my bidthday!”</a:t>
            </a:r>
          </a:p>
          <a:p>
            <a:pPr lvl="2"/>
            <a:r>
              <a:rPr/>
              <a:t>Use single quotes around string with double quote</a:t>
            </a:r>
          </a:p>
          <a:p>
            <a:pPr lvl="3"/>
            <a:r>
              <a:rPr/>
              <a:t>‘Smile and say “Cheese!” when I take this picture’</a:t>
            </a:r>
          </a:p>
          <a:p>
            <a:pPr lvl="2"/>
            <a:r>
              <a:rPr/>
              <a:t>Use escape codes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wide range of formats</a:t>
            </a:r>
          </a:p>
          <a:p>
            <a:pPr lvl="2"/>
            <a:r>
              <a:rPr/>
              <a:t>Space delimited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Tab delimited</a:t>
            </a:r>
          </a:p>
          <a:p>
            <a:pPr lvl="2"/>
            <a:r>
              <a:rPr/>
              <a:t>Fixed format</a:t>
            </a:r>
          </a:p>
          <a:p>
            <a:pPr lvl="1"/>
            <a:r>
              <a:rPr/>
              <a:t>Strings in your input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 x y
Alpha 4 8
Bravo 8 16
Charlie 12 24
Delta 16 32
Echo 24 48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"../data/first-line-names.txt";
libname module01
  "../data";
proc import
    datafile=raw_data dbms=dlm
    out=module01.first_line_names replace;
  delimiter=" ";
  getnames=yes;
run;
proc print
    data=module01.first_line_names(obs=2);
  title1 "First two rows of data";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 x y
Alpha 4 8
Bravo 8 NA
Charlie 12 24
Delta 16 32
Echo 24 48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import-string-to-numeric.sas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file="../src/import-string-to-numeric.pdf";
filename raw_data 
  "../data/string-to-numeric.txt";
libname module01 "../data";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import-string-to-numeric.sas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 dbms=dlm
    out=module01.string_to_numeric replace;
  delimiter=" ";
  getnames=yes;
run;
proc print
    data=module01.string_to_numeric(obs=3);
  title1 "First three rows of data";
run;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import-string-to-numeric.sas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  <p:pic>
        <p:nvPicPr>
          <p:cNvPr descr="../images/import-string-to-numeric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import-string-to-numeric.sas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module01.string_to_numeric;
  infile raw_data delimiter=" " firstobs=2;
  input
    x $
    y 
    z ??;
run;
proc print
    data=module01.string_to_numeric(obs=3);
  title1 "First three rows of data";
run;
ods pdf close;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import-string-to-numeric.sas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  <p:pic>
        <p:nvPicPr>
          <p:cNvPr descr="../images/import-string-to-numeric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learned.</a:t>
            </a:r>
          </a:p>
          <a:p>
            <a:pPr lvl="2"/>
            <a:r>
              <a:rPr/>
              <a:t>Tab delimited files</a:t>
            </a:r>
          </a:p>
          <a:p>
            <a:pPr lvl="2"/>
            <a:r>
              <a:rPr/>
              <a:t>Fixed width files</a:t>
            </a:r>
          </a:p>
          <a:p>
            <a:pPr lvl="2"/>
            <a:r>
              <a:rPr/>
              <a:t>First line variable names</a:t>
            </a:r>
          </a:p>
          <a:p>
            <a:pPr lvl="2"/>
            <a:r>
              <a:rPr/>
              <a:t>Converting strings to numeric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Two real world examples</a:t>
            </a:r>
          </a:p>
          <a:p>
            <a:pPr lvl="3"/>
            <a:r>
              <a:rPr/>
              <a:t>Abalone age prediction</a:t>
            </a:r>
          </a:p>
          <a:p>
            <a:pPr lvl="3"/>
            <a:r>
              <a:rPr/>
              <a:t>Saratoga house prices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abalone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Abalone age prediction</a:t>
            </a:r>
          </a:p>
          <a:p>
            <a:pPr lvl="2"/>
            <a:r>
              <a:rPr/>
              <a:t>This is a comma separated value file without variables names at the top. You can find the variable names in a data dictionary published at second link.</a:t>
            </a:r>
          </a:p>
          <a:p>
            <a:pPr lvl="3"/>
            <a:r>
              <a:rPr>
                <a:hlinkClick r:id="rId2"/>
              </a:rPr>
              <a:t>https://archive.ics.uci.edu/ml/machine-learning-databases/abalone/abalone.data</a:t>
            </a:r>
          </a:p>
          <a:p>
            <a:pPr lvl="3"/>
            <a:r>
              <a:rPr>
                <a:hlinkClick r:id="rId3"/>
              </a:rPr>
              <a:t>https://archive.ics.uci.edu/ml/machine-learning-databases/abalone/abalone.names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import</a:t>
            </a:r>
          </a:p>
          <a:p>
            <a:pPr lvl="2"/>
            <a:r>
              <a:rPr/>
              <a:t>First row includes variable names</a:t>
            </a:r>
          </a:p>
          <a:p>
            <a:pPr lvl="2"/>
            <a:r>
              <a:rPr/>
              <a:t>Binary data files</a:t>
            </a:r>
          </a:p>
          <a:p>
            <a:pPr lvl="1"/>
            <a:r>
              <a:rPr/>
              <a:t>Manual reformatting</a:t>
            </a:r>
          </a:p>
          <a:p>
            <a:pPr lvl="2"/>
            <a:r>
              <a:rPr/>
              <a:t>Global search and replace</a:t>
            </a:r>
          </a:p>
          <a:p>
            <a:pPr lvl="2"/>
            <a:r>
              <a:rPr/>
              <a:t>Not usually a good idea</a:t>
            </a:r>
          </a:p>
          <a:p>
            <a:pPr lvl="1"/>
            <a:r>
              <a:rPr/>
              <a:t>Skipping rows</a:t>
            </a:r>
          </a:p>
          <a:p>
            <a:pPr lvl="1"/>
            <a:r>
              <a:rPr/>
              <a:t>Converting strings to numbers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abalone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M,0.455,0.365,0.095,0.514,0.2245,0.101,0.15,15
M,0.35,0.265,0.09,0.2255,0.0995,0.0485,0.07,7
F,0.53,0.42,0.135,0.677,0.2565,0.1415,0.21,9
M,0.44,0.365,0.125,0.516,0.2155,0.114,0.155,10
I,0.33,0.255,0.08,0.205,0.0895,0.0395,0.055,7
I,0.425,0.3,0.095,0.3515,0.141,0.0775,0.12,8
F,0.53,0.415,0.15,0.7775,0.237,0.1415,0.33,20
F,0.545,0.425,0.125,0.768,0.294,0.1495,0.26,16
M,0.475,0.37,0.125,0.5095,0.2165,0.1125,0.165,9
F,0.55,0.44,0.15,0.8945,0.3145,0.151,0.32,19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import-abalone.sas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file="../results/import-abalone.pdf";
filename raw_data
  "https://archive.ics.uci.edu/ml/machine-learning-databases/abalone/abalone.data";
libname module01
  "../data";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import-abalone.sas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module01.abalone;
  infile raw_data delimiter=",";
  input
    Sex $
    Length
    Diameter
    Height
    Whole_weight
    Shucked_weight
    Viscera_weight
    Shell_weight
    Rings;
run;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import-abalone.sas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data=module01.abalone(obs=10);
  var Sex Length Diameter Height Whole_weight;
  title1 "First ten rows of data";
run;
ods pdf close;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Saratoga house prices</a:t>
            </a:r>
          </a:p>
          <a:p>
            <a:pPr lvl="2"/>
            <a:r>
              <a:rPr/>
              <a:t>This is a tab delimited file with the names of the variables in the first row. The second link provides a brief description of the data.</a:t>
            </a:r>
          </a:p>
          <a:p>
            <a:pPr lvl="3"/>
            <a:r>
              <a:rPr>
                <a:hlinkClick r:id="rId2"/>
              </a:rPr>
              <a:t>https://dasl.datadescription.com/download/data/3437</a:t>
            </a:r>
          </a:p>
          <a:p>
            <a:pPr lvl="3"/>
            <a:r>
              <a:rPr>
                <a:hlinkClick r:id="rId3"/>
              </a:rPr>
              <a:t>https://dasl.datadescription.com/datafile/saratoga-house-prices/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saratoga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Price   Size    Baths   Bedrooms    Fireplace   Acres   Age
142.21200   1.9820000   1   3   0   2   133
134.86500   1.6760000   1.5 3   1   0.38    14
118.00700   1.6940000   2   3   1   0.96    15
138.29700   1.8000000   1   2   1   0.48    49
129.47000   2.0880000   1   3   1   1.84    29
206.51200   1.4560000   2   3   0   0.98    10
50.709000   0.96000000  1.5 2   0   0.01    12
108.79400   1.4640000   1   2   0   0.11    87
68.353000   1.2160000   1   2   0   0.61    101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import-saratoga.sas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file="../results/import-saratoga.pdf";
filename raw_data
  "https://dasl.datadescription.com/download/data/3437";
libname module01
  "../data";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import-saratoga.sas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 dbms=dlm
    out=module01.saratoga replace;
  delimiter="09"x;
  getnames=yes;
run;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import-saratoga.sas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data=module01.saratoga(obs=10);
  title1 "First two rows of data";
run;
ods pdf close;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delimited files</a:t>
            </a:r>
          </a:p>
          <a:p>
            <a:pPr lvl="2"/>
            <a:r>
              <a:rPr/>
              <a:t>Reading fixed width files</a:t>
            </a:r>
          </a:p>
          <a:p>
            <a:pPr lvl="2"/>
            <a:r>
              <a:rPr/>
              <a:t>First line variable names</a:t>
            </a:r>
          </a:p>
          <a:p>
            <a:pPr lvl="2"/>
            <a:r>
              <a:rPr/>
              <a:t>Converting strings to numeric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8 40
8 16 80
12 24 120
16 32 160
24 48 240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"../data/space-delimited.txt";
libname module01 "../data";
data module01.space_delimited;
  infile raw_data delimiter=" ";
  input x y z;
run;
proc print
    data=module01.space_delimited(obs=2);
  title1 "First two rows of data";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 8  40
 8 16  80
12 24 120
16 32 160
24 48 240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"../data/multi-delimited.txt";
libname module01 "../data";
data module01.multi_delimited;
  infile raw_data delimiter=" ";
  input x y z;
run;
proc print
    data=module01.multi_delimited(obs=2);
  title1 "First two rows of data";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4,8,40
8,16,80
12,24,120
16,32,160
24,48,240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"../data/comma-delimited.csv";
libname module01
  "../data";
data module01.comma_delimited;
  infile raw_data delimiter=",";
  input x y z;
run;
proc print
    data=module01.comma_delimited(obs=2);
  title1 "First two rows of data";
run;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V02. Importing a wide range of data formats</dc:title>
  <dc:creator>Steve Simon</dc:creator>
  <cp:keywords/>
  <dcterms:created xsi:type="dcterms:W3CDTF">2020-09-24T18:46:45Z</dcterms:created>
  <dcterms:modified xsi:type="dcterms:W3CDTF">2020-09-24T18:46:45Z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7/1/2019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