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7" Type="http://schemas.openxmlformats.org/officeDocument/2006/relationships/tableStyles" Target="tableStyles.xml" /><Relationship Id="rId16" Type="http://schemas.openxmlformats.org/officeDocument/2006/relationships/theme" Target="theme/theme1.xml" /><Relationship Id="rId1" Type="http://schemas.openxmlformats.org/officeDocument/2006/relationships/slideMaster" Target="slideMasters/slideMaster1.xml" /><Relationship Id="rId15" Type="http://schemas.openxmlformats.org/officeDocument/2006/relationships/viewProps" Target="viewProps.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ten</a:t>
            </a:r>
            <a:r>
              <a:rPr/>
              <a:t> </a:t>
            </a:r>
            <a:r>
              <a:rPr/>
              <a:t>rows</a:t>
            </a:r>
            <a:r>
              <a:rPr/>
              <a:t> </a:t>
            </a:r>
            <a:r>
              <a:rPr/>
              <a:t>of</a:t>
            </a:r>
            <a:r>
              <a:rPr/>
              <a:t> </a:t>
            </a:r>
            <a:r>
              <a:rPr/>
              <a:t>the</a:t>
            </a:r>
            <a:r>
              <a:rPr/>
              <a:t> </a:t>
            </a:r>
            <a:r>
              <a:rPr/>
              <a:t>Titanic</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few</a:t>
            </a:r>
            <a:r>
              <a:rPr/>
              <a:t> </a:t>
            </a:r>
            <a:r>
              <a:rPr/>
              <a:t>lines</a:t>
            </a:r>
            <a:r>
              <a:rPr/>
              <a:t> </a:t>
            </a:r>
            <a:r>
              <a:rPr/>
              <a:t>of</a:t>
            </a:r>
            <a:r>
              <a:rPr/>
              <a:t> </a:t>
            </a:r>
            <a:r>
              <a:rPr/>
              <a:t>SAS</a:t>
            </a:r>
            <a:r>
              <a:rPr/>
              <a:t> </a:t>
            </a:r>
            <a:r>
              <a:rPr/>
              <a:t>code,</a:t>
            </a:r>
            <a:r>
              <a:rPr/>
              <a:t> </a:t>
            </a:r>
            <a:r>
              <a:rPr/>
              <a:t>showing</a:t>
            </a:r>
            <a:r>
              <a:rPr/>
              <a:t> </a:t>
            </a:r>
            <a:r>
              <a:rPr/>
              <a:t>where</a:t>
            </a:r>
            <a:r>
              <a:rPr/>
              <a:t> </a:t>
            </a:r>
            <a:r>
              <a:rPr/>
              <a:t>to</a:t>
            </a:r>
            <a:r>
              <a:rPr/>
              <a:t> </a:t>
            </a:r>
            <a:r>
              <a:rPr/>
              <a:t>store</a:t>
            </a:r>
            <a:r>
              <a:rPr/>
              <a:t> </a:t>
            </a:r>
            <a:r>
              <a:rPr/>
              <a:t>the</a:t>
            </a:r>
            <a:r>
              <a:rPr/>
              <a:t> </a:t>
            </a:r>
            <a:r>
              <a:rPr/>
              <a:t>output,</a:t>
            </a:r>
            <a:r>
              <a:rPr/>
              <a:t> </a:t>
            </a:r>
            <a:r>
              <a:rPr/>
              <a:t>where</a:t>
            </a:r>
            <a:r>
              <a:rPr/>
              <a:t> </a:t>
            </a:r>
            <a:r>
              <a:rPr/>
              <a:t>to</a:t>
            </a:r>
            <a:r>
              <a:rPr/>
              <a:t> </a:t>
            </a:r>
            <a:r>
              <a:rPr/>
              <a:t>find</a:t>
            </a:r>
            <a:r>
              <a:rPr/>
              <a:t> </a:t>
            </a:r>
            <a:r>
              <a:rPr/>
              <a:t>the</a:t>
            </a:r>
            <a:r>
              <a:rPr/>
              <a:t> </a:t>
            </a:r>
            <a:r>
              <a:rPr/>
              <a:t>input</a:t>
            </a:r>
            <a:r>
              <a:rPr/>
              <a:t> </a:t>
            </a:r>
            <a:r>
              <a:rPr/>
              <a:t>and</a:t>
            </a:r>
            <a:r>
              <a:rPr/>
              <a:t> </a:t>
            </a:r>
            <a:r>
              <a:rPr/>
              <a:t>where</a:t>
            </a:r>
            <a:r>
              <a:rPr/>
              <a:t> </a:t>
            </a:r>
            <a:r>
              <a:rPr/>
              <a:t>to</a:t>
            </a:r>
            <a:r>
              <a:rPr/>
              <a:t> </a:t>
            </a:r>
            <a:r>
              <a:rPr/>
              <a:t>store</a:t>
            </a:r>
            <a:r>
              <a:rPr/>
              <a:t> </a:t>
            </a:r>
            <a:r>
              <a:rPr/>
              <a:t>the</a:t>
            </a:r>
            <a:r>
              <a:rPr/>
              <a:t> </a:t>
            </a:r>
            <a:r>
              <a:rPr/>
              <a:t>SAS</a:t>
            </a:r>
            <a:r>
              <a:rPr/>
              <a:t> </a:t>
            </a:r>
            <a:r>
              <a:rPr/>
              <a:t>binary</a:t>
            </a:r>
            <a:r>
              <a:rPr/>
              <a:t> </a:t>
            </a:r>
            <a:r>
              <a:rPr/>
              <a:t>data</a:t>
            </a:r>
            <a:r>
              <a:rPr/>
              <a:t> </a:t>
            </a:r>
            <a:r>
              <a:rPr/>
              <a:t>set</a:t>
            </a:r>
            <a:r>
              <a:rPr/>
              <a:t> </a:t>
            </a:r>
            <a:r>
              <a:rPr/>
              <a:t>the</a:t>
            </a:r>
            <a:r>
              <a:rPr/>
              <a:t> </a:t>
            </a:r>
            <a:r>
              <a:rPr/>
              <a:t>program</a:t>
            </a:r>
            <a:r>
              <a:rPr/>
              <a:t> </a:t>
            </a:r>
            <a:r>
              <a:rPr/>
              <a:t>creates.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think</a:t>
            </a:r>
            <a:r>
              <a:rPr/>
              <a:t> </a:t>
            </a:r>
            <a:r>
              <a:rPr/>
              <a:t>about</a:t>
            </a:r>
            <a:r>
              <a:rPr/>
              <a:t> </a:t>
            </a:r>
            <a:r>
              <a:rPr/>
              <a:t>proc</a:t>
            </a:r>
            <a:r>
              <a:rPr/>
              <a:t> </a:t>
            </a:r>
            <a:r>
              <a:rPr/>
              <a:t>import</a:t>
            </a:r>
            <a:r>
              <a:rPr/>
              <a:t> </a:t>
            </a:r>
            <a:r>
              <a:rPr/>
              <a:t>here</a:t>
            </a:r>
            <a:r>
              <a:rPr/>
              <a:t> </a:t>
            </a:r>
            <a:r>
              <a:rPr/>
              <a:t>because</a:t>
            </a:r>
            <a:r>
              <a:rPr/>
              <a:t> </a:t>
            </a:r>
            <a:r>
              <a:rPr/>
              <a:t>the</a:t>
            </a:r>
            <a:r>
              <a:rPr/>
              <a:t> </a:t>
            </a:r>
            <a:r>
              <a:rPr/>
              <a:t>names</a:t>
            </a:r>
            <a:r>
              <a:rPr/>
              <a:t> </a:t>
            </a:r>
            <a:r>
              <a:rPr/>
              <a:t>of</a:t>
            </a:r>
            <a:r>
              <a:rPr/>
              <a:t> </a:t>
            </a:r>
            <a:r>
              <a:rPr/>
              <a:t>the</a:t>
            </a:r>
            <a:r>
              <a:rPr/>
              <a:t> </a:t>
            </a:r>
            <a:r>
              <a:rPr/>
              <a:t>variables</a:t>
            </a:r>
            <a:r>
              <a:rPr/>
              <a:t> </a:t>
            </a:r>
            <a:r>
              <a:rPr/>
              <a:t>are</a:t>
            </a:r>
            <a:r>
              <a:rPr/>
              <a:t> </a:t>
            </a:r>
            <a:r>
              <a:rPr/>
              <a:t>in</a:t>
            </a:r>
            <a:r>
              <a:rPr/>
              <a:t> </a:t>
            </a:r>
            <a:r>
              <a:rPr/>
              <a:t>the</a:t>
            </a:r>
            <a:r>
              <a:rPr/>
              <a:t> </a:t>
            </a:r>
            <a:r>
              <a:rPr/>
              <a:t>first</a:t>
            </a:r>
            <a:r>
              <a:rPr/>
              <a:t> </a:t>
            </a:r>
            <a:r>
              <a:rPr/>
              <a:t>row</a:t>
            </a:r>
            <a:r>
              <a:rPr/>
              <a:t> </a:t>
            </a:r>
            <a:r>
              <a:rPr/>
              <a:t>of</a:t>
            </a:r>
            <a:r>
              <a:rPr/>
              <a:t> </a:t>
            </a:r>
            <a:r>
              <a:rPr/>
              <a:t>data</a:t>
            </a:r>
            <a:r>
              <a:rPr/>
              <a:t> </a:t>
            </a:r>
            <a:r>
              <a:rPr/>
              <a:t>and</a:t>
            </a:r>
            <a:r>
              <a:rPr/>
              <a:t> </a:t>
            </a:r>
            <a:r>
              <a:rPr/>
              <a:t>there</a:t>
            </a:r>
            <a:r>
              <a:rPr/>
              <a:t> </a:t>
            </a:r>
            <a:r>
              <a:rPr/>
              <a:t>is</a:t>
            </a:r>
            <a:r>
              <a:rPr/>
              <a:t> </a:t>
            </a:r>
            <a:r>
              <a:rPr/>
              <a:t>nothing</a:t>
            </a:r>
            <a:r>
              <a:rPr/>
              <a:t> </a:t>
            </a:r>
            <a:r>
              <a:rPr/>
              <a:t>too</a:t>
            </a:r>
            <a:r>
              <a:rPr/>
              <a:t> </a:t>
            </a:r>
            <a:r>
              <a:rPr/>
              <a:t>unusual</a:t>
            </a:r>
            <a:r>
              <a:rPr/>
              <a:t> </a:t>
            </a:r>
            <a:r>
              <a:rPr/>
              <a:t>going</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at</a:t>
            </a:r>
            <a:r>
              <a:rPr/>
              <a:t> </a:t>
            </a:r>
            <a:r>
              <a:rPr/>
              <a:t>the</a:t>
            </a:r>
            <a:r>
              <a:rPr/>
              <a:t> </a:t>
            </a:r>
            <a:r>
              <a:rPr/>
              <a:t>first</a:t>
            </a:r>
            <a:r>
              <a:rPr/>
              <a:t> </a:t>
            </a:r>
            <a:r>
              <a:rPr/>
              <a:t>few</a:t>
            </a:r>
            <a:r>
              <a:rPr/>
              <a:t> </a:t>
            </a:r>
            <a:r>
              <a:rPr/>
              <a:t>rows</a:t>
            </a:r>
            <a:r>
              <a:rPr/>
              <a:t> </a:t>
            </a:r>
            <a:r>
              <a:rPr/>
              <a:t>of</a:t>
            </a:r>
            <a:r>
              <a:rPr/>
              <a:t> </a:t>
            </a:r>
            <a:r>
              <a:rPr/>
              <a:t>data,</a:t>
            </a:r>
            <a:r>
              <a:rPr/>
              <a:t> </a:t>
            </a:r>
            <a:r>
              <a:rPr/>
              <a:t>you</a:t>
            </a:r>
            <a:r>
              <a:rPr/>
              <a:t> </a:t>
            </a:r>
            <a:r>
              <a:rPr/>
              <a:t>will</a:t>
            </a:r>
            <a:r>
              <a:rPr/>
              <a:t> </a:t>
            </a:r>
            <a:r>
              <a:rPr/>
              <a:t>see</a:t>
            </a:r>
            <a:r>
              <a:rPr/>
              <a:t> </a:t>
            </a:r>
            <a:r>
              <a:rPr/>
              <a:t>that</a:t>
            </a:r>
            <a:r>
              <a:rPr/>
              <a:t> </a:t>
            </a:r>
            <a:r>
              <a:rPr/>
              <a:t>the</a:t>
            </a:r>
            <a:r>
              <a:rPr/>
              <a:t> </a:t>
            </a:r>
            <a:r>
              <a:rPr/>
              <a:t>import</a:t>
            </a:r>
            <a:r>
              <a:rPr/>
              <a:t> </a:t>
            </a:r>
            <a:r>
              <a:rPr/>
              <a:t>went</a:t>
            </a:r>
            <a:r>
              <a:rPr/>
              <a:t> </a:t>
            </a:r>
            <a:r>
              <a:rPr/>
              <a:t>reasonably</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a:t>
            </a:r>
            <a:r>
              <a:rPr/>
              <a:t> </a:t>
            </a:r>
            <a:r>
              <a:rPr/>
              <a:t>first</a:t>
            </a:r>
            <a:r>
              <a:rPr/>
              <a:t> </a:t>
            </a:r>
            <a:r>
              <a:rPr/>
              <a:t>glance,</a:t>
            </a:r>
            <a:r>
              <a:rPr/>
              <a:t> </a:t>
            </a:r>
            <a:r>
              <a:rPr/>
              <a:t>everything</a:t>
            </a:r>
            <a:r>
              <a:rPr/>
              <a:t> </a:t>
            </a:r>
            <a:r>
              <a:rPr/>
              <a:t>looks</a:t>
            </a:r>
            <a:r>
              <a:rPr/>
              <a:t> </a:t>
            </a:r>
            <a:r>
              <a:rPr/>
              <a:t>fine.</a:t>
            </a:r>
            <a:r>
              <a:rPr/>
              <a:t> </a:t>
            </a:r>
            <a:r>
              <a:rPr/>
              <a:t>But</a:t>
            </a:r>
            <a:r>
              <a:rPr/>
              <a:t> </a:t>
            </a:r>
            <a:r>
              <a:rPr/>
              <a:t>if</a:t>
            </a:r>
            <a:r>
              <a:rPr/>
              <a:t> </a:t>
            </a:r>
            <a:r>
              <a:rPr/>
              <a:t>you</a:t>
            </a:r>
            <a:r>
              <a:rPr/>
              <a:t> </a:t>
            </a:r>
            <a:r>
              <a:rPr/>
              <a:t>look</a:t>
            </a:r>
            <a:r>
              <a:rPr/>
              <a:t> </a:t>
            </a:r>
            <a:r>
              <a:rPr/>
              <a:t>closely,</a:t>
            </a:r>
            <a:r>
              <a:rPr/>
              <a:t> </a:t>
            </a:r>
            <a:r>
              <a:rPr/>
              <a:t>you</a:t>
            </a:r>
            <a:r>
              <a:rPr/>
              <a:t> </a:t>
            </a:r>
            <a:r>
              <a:rPr/>
              <a:t>will</a:t>
            </a:r>
            <a:r>
              <a:rPr/>
              <a:t> </a:t>
            </a:r>
            <a:r>
              <a:rPr/>
              <a:t>see</a:t>
            </a:r>
            <a:r>
              <a:rPr/>
              <a:t> </a:t>
            </a:r>
            <a:r>
              <a:rPr/>
              <a:t>that</a:t>
            </a:r>
            <a:r>
              <a:rPr/>
              <a:t> </a:t>
            </a:r>
            <a:r>
              <a:rPr/>
              <a:t>age</a:t>
            </a:r>
            <a:r>
              <a:rPr/>
              <a:t> </a:t>
            </a:r>
            <a:r>
              <a:rPr/>
              <a:t>is</a:t>
            </a:r>
            <a:r>
              <a:rPr/>
              <a:t> </a:t>
            </a:r>
            <a:r>
              <a:rPr/>
              <a:t>left</a:t>
            </a:r>
            <a:r>
              <a:rPr/>
              <a:t> </a:t>
            </a:r>
            <a:r>
              <a:rPr/>
              <a:t>justified.</a:t>
            </a:r>
            <a:r>
              <a:rPr/>
              <a:t> </a:t>
            </a:r>
            <a:r>
              <a:rPr/>
              <a:t>It</a:t>
            </a:r>
            <a:r>
              <a:rPr/>
              <a:t> </a:t>
            </a:r>
            <a:r>
              <a:rPr/>
              <a:t>is</a:t>
            </a:r>
            <a:r>
              <a:rPr/>
              <a:t> </a:t>
            </a:r>
            <a:r>
              <a:rPr/>
              <a:t>caused</a:t>
            </a:r>
            <a:r>
              <a:rPr/>
              <a:t> </a:t>
            </a:r>
            <a:r>
              <a:rPr/>
              <a:t>by</a:t>
            </a:r>
            <a:r>
              <a:rPr/>
              <a:t> </a:t>
            </a:r>
            <a:r>
              <a:rPr/>
              <a:t>the</a:t>
            </a:r>
            <a:r>
              <a:rPr/>
              <a:t> </a:t>
            </a:r>
            <a:r>
              <a:rPr/>
              <a:t>NA</a:t>
            </a:r>
            <a:r>
              <a:rPr/>
              <a:t> </a:t>
            </a:r>
            <a:r>
              <a:rPr/>
              <a:t>code</a:t>
            </a:r>
            <a:r>
              <a:rPr/>
              <a:t> </a:t>
            </a:r>
            <a:r>
              <a:rPr/>
              <a:t>for</a:t>
            </a:r>
            <a:r>
              <a:rPr/>
              <a:t> </a:t>
            </a:r>
            <a:r>
              <a:rPr/>
              <a:t>missing</a:t>
            </a:r>
            <a:r>
              <a:rPr/>
              <a:t> </a:t>
            </a:r>
            <a:r>
              <a:rPr/>
              <a:t>value,</a:t>
            </a:r>
            <a:r>
              <a:rPr/>
              <a:t> </a:t>
            </a:r>
            <a:r>
              <a:rPr/>
              <a:t>which</a:t>
            </a:r>
            <a:r>
              <a:rPr/>
              <a:t> </a:t>
            </a:r>
            <a:r>
              <a:rPr/>
              <a:t>doesn’t</a:t>
            </a:r>
            <a:r>
              <a:rPr/>
              <a:t> </a:t>
            </a:r>
            <a:r>
              <a:rPr/>
              <a:t>appear</a:t>
            </a:r>
            <a:r>
              <a:rPr/>
              <a:t> </a:t>
            </a:r>
            <a:r>
              <a:rPr/>
              <a:t>until</a:t>
            </a:r>
            <a:r>
              <a:rPr/>
              <a:t> </a:t>
            </a:r>
            <a:r>
              <a:rPr/>
              <a:t>about</a:t>
            </a:r>
            <a:r>
              <a:rPr/>
              <a:t> </a:t>
            </a:r>
            <a:r>
              <a:rPr/>
              <a:t>line</a:t>
            </a:r>
            <a:r>
              <a:rPr/>
              <a:t> </a:t>
            </a:r>
            <a:r>
              <a:rPr/>
              <a:t>14</a:t>
            </a:r>
            <a:r>
              <a:rPr/>
              <a:t> </a:t>
            </a:r>
            <a:r>
              <a:rPr/>
              <a:t>or</a:t>
            </a:r>
            <a:r>
              <a:rPr/>
              <a:t> </a:t>
            </a:r>
            <a:r>
              <a:rPr/>
              <a:t>15</a:t>
            </a:r>
            <a:r>
              <a:rPr/>
              <a:t> </a:t>
            </a:r>
            <a:r>
              <a:rPr/>
              <a:t>of</a:t>
            </a:r>
            <a:r>
              <a:rPr/>
              <a:t> </a:t>
            </a:r>
            <a:r>
              <a:rPr/>
              <a:t>the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mstat.org/publications/jse/v19n1/gardasil.xls" TargetMode="External" /><Relationship Id="rId3" Type="http://schemas.openxmlformats.org/officeDocument/2006/relationships/hyperlink" Target="http://www.amstat.org/publications/jse/v19n1/gardasil.txt"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Homework</a:t>
            </a:r>
            <a:r>
              <a:rPr/>
              <a:t> </a:t>
            </a:r>
            <a:r>
              <a:rPr/>
              <a:t>02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7/1/2019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ten</a:t>
            </a:r>
            <a:r>
              <a:rPr/>
              <a:t> </a:t>
            </a:r>
            <a:r>
              <a:rPr/>
              <a:t>rows</a:t>
            </a:r>
            <a:r>
              <a:rPr/>
              <a:t> </a:t>
            </a:r>
            <a:r>
              <a:rPr/>
              <a:t>of</a:t>
            </a:r>
            <a:r>
              <a:rPr/>
              <a:t> </a:t>
            </a:r>
            <a:r>
              <a:rPr/>
              <a:t>the</a:t>
            </a:r>
            <a:r>
              <a:rPr/>
              <a:t> </a:t>
            </a:r>
            <a:r>
              <a:rPr/>
              <a:t>Titanic</a:t>
            </a:r>
            <a:r>
              <a:rPr/>
              <a:t> </a:t>
            </a:r>
            <a:r>
              <a:rPr/>
              <a:t>data</a:t>
            </a:r>
            <a:r>
              <a:rPr/>
              <a:t> </a:t>
            </a:r>
            <a:r>
              <a:rPr/>
              <a:t>set</a:t>
            </a:r>
          </a:p>
        </p:txBody>
      </p:sp>
      <p:sp>
        <p:nvSpPr>
          <p:cNvPr id="3" name="Content Placeholder 2"/>
          <p:cNvSpPr>
            <a:spLocks noGrp="1"/>
          </p:cNvSpPr>
          <p:nvPr>
            <p:ph idx="1"/>
          </p:nvPr>
        </p:nvSpPr>
        <p:spPr/>
        <p:txBody>
          <a:bodyPr/>
          <a:lstStyle/>
          <a:p>
            <a:pPr lvl="0" marL="0" indent="0">
              <a:buNone/>
            </a:pPr>
            <a:r>
              <a:rPr/>
              <a:t>CHANGE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ecture02-01.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print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Homework</a:t>
            </a:r>
            <a:r>
              <a:rPr/>
              <a:t> </a:t>
            </a:r>
            <a:r>
              <a:rPr/>
              <a:t>02</a:t>
            </a:r>
            <a:r>
              <a:rPr/>
              <a:t> </a:t>
            </a:r>
            <a:r>
              <a:rPr/>
              <a:t>(1</a:t>
            </a:r>
            <a:r>
              <a:rPr/>
              <a:t> </a:t>
            </a:r>
            <a:r>
              <a:rPr/>
              <a:t>/</a:t>
            </a:r>
            <a:r>
              <a:rPr/>
              <a:t> </a:t>
            </a:r>
            <a:r>
              <a:rPr/>
              <a:t>4)</a:t>
            </a:r>
          </a:p>
        </p:txBody>
      </p:sp>
      <p:sp>
        <p:nvSpPr>
          <p:cNvPr id="3" name="Content Placeholder 2"/>
          <p:cNvSpPr>
            <a:spLocks noGrp="1"/>
          </p:cNvSpPr>
          <p:nvPr>
            <p:ph idx="1"/>
          </p:nvPr>
        </p:nvSpPr>
        <p:spPr/>
        <p:txBody>
          <a:bodyPr/>
          <a:lstStyle/>
          <a:p>
            <a:pPr lvl="0" marL="0" indent="0">
              <a:buNone/>
            </a:pPr>
            <a:r>
              <a:rPr/>
              <a:t>The Gardasil vaccine requires three shots in order to be effective. A study conducted at Johns Hopkins looked at how often patients failed to get all three shots. They wanted to see if insurance status, age, and other factors could predict who was at greatest risk for failing to get all three shots.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Homework</a:t>
            </a:r>
            <a:r>
              <a:rPr/>
              <a:t> </a:t>
            </a:r>
            <a:r>
              <a:rPr/>
              <a:t>02</a:t>
            </a:r>
            <a:r>
              <a:rPr/>
              <a:t> </a:t>
            </a:r>
            <a:r>
              <a:rPr/>
              <a:t>(2</a:t>
            </a:r>
            <a:r>
              <a:rPr/>
              <a:t> </a:t>
            </a:r>
            <a:r>
              <a:rPr/>
              <a:t>/</a:t>
            </a:r>
            <a:r>
              <a:rPr/>
              <a:t> </a:t>
            </a:r>
            <a:r>
              <a:rPr/>
              <a:t>4)</a:t>
            </a:r>
          </a:p>
        </p:txBody>
      </p:sp>
      <p:sp>
        <p:nvSpPr>
          <p:cNvPr id="3" name="Content Placeholder 2"/>
          <p:cNvSpPr>
            <a:spLocks noGrp="1"/>
          </p:cNvSpPr>
          <p:nvPr>
            <p:ph idx="1"/>
          </p:nvPr>
        </p:nvSpPr>
        <p:spPr/>
        <p:txBody>
          <a:bodyPr/>
          <a:lstStyle/>
          <a:p>
            <a:pPr lvl="0" marL="0" indent="0">
              <a:buNone/>
            </a:pPr>
            <a:r>
              <a:rPr/>
              <a:t>The data set is available as an Excel spreadsheet at</a:t>
            </a:r>
          </a:p>
          <a:p>
            <a:pPr lvl="0" marL="0" indent="0">
              <a:buNone/>
            </a:pPr>
            <a:r>
              <a:rPr>
                <a:hlinkClick r:id="rId2"/>
              </a:rPr>
              <a:t>http://www.amstat.org/publications/jse/v19n1/gardasil.xls</a:t>
            </a:r>
          </a:p>
          <a:p>
            <a:pPr lvl="0" marL="0" indent="0">
              <a:buNone/>
            </a:pPr>
            <a:r>
              <a:rPr/>
              <a:t>and a description of the file is available at</a:t>
            </a:r>
          </a:p>
          <a:p>
            <a:pPr lvl="0" marL="0" indent="0">
              <a:buNone/>
            </a:pPr>
            <a:r>
              <a:rPr>
                <a:hlinkClick r:id="rId3"/>
              </a:rPr>
              <a:t>http://www.amstat.org/publications/jse/v19n1/gardasil.txt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3.</a:t>
            </a:r>
            <a:r>
              <a:rPr/>
              <a:t> </a:t>
            </a:r>
            <a:r>
              <a:rPr/>
              <a:t>Homework</a:t>
            </a:r>
            <a:r>
              <a:rPr/>
              <a:t> </a:t>
            </a:r>
            <a:r>
              <a:rPr/>
              <a:t>02</a:t>
            </a:r>
            <a:r>
              <a:rPr/>
              <a:t> </a:t>
            </a:r>
            <a:r>
              <a:rPr/>
              <a:t>(3</a:t>
            </a:r>
            <a:r>
              <a:rPr/>
              <a:t> </a:t>
            </a:r>
            <a:r>
              <a:rPr/>
              <a:t>/</a:t>
            </a:r>
            <a:r>
              <a:rPr/>
              <a:t> </a:t>
            </a:r>
            <a:r>
              <a:rPr/>
              <a:t>4)</a:t>
            </a:r>
          </a:p>
        </p:txBody>
      </p:sp>
      <p:sp>
        <p:nvSpPr>
          <p:cNvPr id="3" name="Content Placeholder 2"/>
          <p:cNvSpPr>
            <a:spLocks noGrp="1"/>
          </p:cNvSpPr>
          <p:nvPr>
            <p:ph idx="1"/>
          </p:nvPr>
        </p:nvSpPr>
        <p:spPr/>
        <p:txBody>
          <a:bodyPr/>
          <a:lstStyle/>
          <a:p>
            <a:pPr lvl="0" marL="0" indent="0">
              <a:buNone/>
            </a:pPr>
            <a:r>
              <a:rPr/>
              <a:t>Q1. Create factors for AgeGroup, Race, Completed, Location.</a:t>
            </a:r>
          </a:p>
          <a:p>
            <a:pPr lvl="0" marL="0" indent="0">
              <a:buNone/>
            </a:pPr>
            <a:r>
              <a:rPr/>
              <a:t>Q2. Report which variables have missing data and how many of these values are missing.</a:t>
            </a:r>
          </a:p>
          <a:p>
            <a:pPr lvl="0" marL="0" indent="0">
              <a:buNone/>
            </a:pPr>
            <a:r>
              <a:rPr/>
              <a:t>Q3. What proportion of patients completed all three shots?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4.</a:t>
            </a:r>
            <a:r>
              <a:rPr/>
              <a:t> </a:t>
            </a:r>
            <a:r>
              <a:rPr/>
              <a:t>Homework</a:t>
            </a:r>
            <a:r>
              <a:rPr/>
              <a:t> </a:t>
            </a:r>
            <a:r>
              <a:rPr/>
              <a:t>02</a:t>
            </a:r>
            <a:r>
              <a:rPr/>
              <a:t> </a:t>
            </a:r>
            <a:r>
              <a:rPr/>
              <a:t>(4</a:t>
            </a:r>
            <a:r>
              <a:rPr/>
              <a:t> </a:t>
            </a:r>
            <a:r>
              <a:rPr/>
              <a:t>/</a:t>
            </a:r>
            <a:r>
              <a:rPr/>
              <a:t> </a:t>
            </a:r>
            <a:r>
              <a:rPr/>
              <a:t>4)</a:t>
            </a:r>
          </a:p>
        </p:txBody>
      </p:sp>
      <p:sp>
        <p:nvSpPr>
          <p:cNvPr id="3" name="Content Placeholder 2"/>
          <p:cNvSpPr>
            <a:spLocks noGrp="1"/>
          </p:cNvSpPr>
          <p:nvPr>
            <p:ph idx="1"/>
          </p:nvPr>
        </p:nvSpPr>
        <p:spPr/>
        <p:txBody>
          <a:bodyPr/>
          <a:lstStyle/>
          <a:p>
            <a:pPr lvl="0" marL="0" indent="0">
              <a:buNone/>
            </a:pPr>
            <a:r>
              <a:rPr/>
              <a:t>Q4. Draw a bar chart showing the percentage of patients at each of the four locations.</a:t>
            </a:r>
          </a:p>
          <a:p>
            <a:pPr lvl="0" marL="0" indent="0">
              <a:buNone/>
            </a:pPr>
            <a:r>
              <a:rPr/>
              <a:t>Q5. Use a crosstabulation to compare Age to AgeGroup, and Location to LocationType. Are the recodings into AgeGroup and LocationType done properly?</a:t>
            </a:r>
          </a:p>
          <a:p>
            <a:pPr lvl="0" marL="0" indent="0">
              <a:buNone/>
            </a:pPr>
            <a:r>
              <a:rPr/>
              <a:t>Q6. Create a new variable that combines the race categories into white, and non-white. Calculate the proportion of white patients at each of the four locations.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Gardasil</a:t>
            </a:r>
            <a:r>
              <a:rPr/>
              <a:t> </a:t>
            </a:r>
            <a:r>
              <a:rPr/>
              <a:t>data</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Age,AgeGroup,Race,Shots,Completed,InsuranceType,MedAssist,Location,LocationType,PracticeType
21,1,0,3,1,3,0,1,0,1
21,1,0,3,1,3,0,1,0,1
20,1,0,1,0,1,0,1,0,1
14,0,0,3,1,3,0,1,0,0
17,0,3,2,0,3,0,1,0,1
11,0,1,1,0,0,1,1,0,0
17,0,0,1,0,3,0,1,0,1
15,0,3,3,1,1,0,1,0,0
13,0,3,3,1,1,0,1,0,0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5.</a:t>
            </a:r>
            <a:r>
              <a:rPr/>
              <a:t> </a:t>
            </a:r>
            <a:r>
              <a:rPr/>
              <a:t>Output</a:t>
            </a:r>
            <a:r>
              <a:rPr/>
              <a:t> </a:t>
            </a:r>
            <a:r>
              <a:rPr/>
              <a:t>and</a:t>
            </a:r>
            <a:r>
              <a:rPr/>
              <a:t> </a:t>
            </a:r>
            <a:r>
              <a:rPr/>
              <a:t>data</a:t>
            </a:r>
            <a:r>
              <a:rPr/>
              <a:t> </a:t>
            </a:r>
            <a:r>
              <a:rPr/>
              <a:t>locations</a:t>
            </a:r>
          </a:p>
        </p:txBody>
      </p:sp>
      <p:sp>
        <p:nvSpPr>
          <p:cNvPr id="3" name="Content Placeholder 2"/>
          <p:cNvSpPr>
            <a:spLocks noGrp="1"/>
          </p:cNvSpPr>
          <p:nvPr>
            <p:ph idx="1"/>
          </p:nvPr>
        </p:nvSpPr>
        <p:spPr/>
        <p:txBody>
          <a:bodyPr/>
          <a:lstStyle/>
          <a:p>
            <a:pPr lvl="0" marL="1270000" indent="0">
              <a:buNone/>
            </a:pPr>
            <a:r>
              <a:rPr sz="1800">
                <a:latin typeface="Courier"/>
              </a:rPr>
              <a:t>ods pdf
  file="hw02.pdf";
filename raw_data
  "../data/gardasil.csv";
libname intro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a:t>
            </a:r>
            <a:r>
              <a:rPr/>
              <a:t> </a:t>
            </a:r>
            <a:r>
              <a:rPr/>
              <a:t>Reading,</a:t>
            </a:r>
            <a:r>
              <a:rPr/>
              <a:t> </a:t>
            </a:r>
            <a:r>
              <a:rPr/>
              <a:t>proc</a:t>
            </a:r>
            <a:r>
              <a:rPr/>
              <a:t> </a:t>
            </a:r>
            <a:r>
              <a:rPr/>
              <a:t>import</a:t>
            </a:r>
          </a:p>
        </p:txBody>
      </p:sp>
      <p:sp>
        <p:nvSpPr>
          <p:cNvPr id="3" name="Content Placeholder 2"/>
          <p:cNvSpPr>
            <a:spLocks noGrp="1"/>
          </p:cNvSpPr>
          <p:nvPr>
            <p:ph idx="1"/>
          </p:nvPr>
        </p:nvSpPr>
        <p:spPr/>
        <p:txBody>
          <a:bodyPr/>
          <a:lstStyle/>
          <a:p>
            <a:pPr lvl="0" marL="1270000" indent="0">
              <a:buNone/>
            </a:pPr>
            <a:r>
              <a:rPr sz="1800">
                <a:latin typeface="Courier"/>
              </a:rPr>
              <a:t>proc import
    datafile=raw_data
    out=intro.gardasil
    dbms=dlm
    replace;
  delimiter=',';
  getnames=yes;
run;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7.</a:t>
            </a:r>
            <a:r>
              <a:rPr/>
              <a:t> </a:t>
            </a:r>
            <a:r>
              <a:rPr/>
              <a:t>First</a:t>
            </a:r>
            <a:r>
              <a:rPr/>
              <a:t> </a:t>
            </a:r>
            <a:r>
              <a:rPr/>
              <a:t>ten</a:t>
            </a:r>
            <a:r>
              <a:rPr/>
              <a:t> </a:t>
            </a:r>
            <a:r>
              <a:rPr/>
              <a:t>lines,</a:t>
            </a:r>
            <a:r>
              <a:rPr/>
              <a:t> </a:t>
            </a:r>
            <a:r>
              <a:rPr/>
              <a:t>proc</a:t>
            </a:r>
            <a:r>
              <a:rPr/>
              <a:t> </a:t>
            </a:r>
            <a:r>
              <a:rPr/>
              <a:t>print</a:t>
            </a:r>
          </a:p>
        </p:txBody>
      </p:sp>
      <p:sp>
        <p:nvSpPr>
          <p:cNvPr id="3" name="Content Placeholder 2"/>
          <p:cNvSpPr>
            <a:spLocks noGrp="1"/>
          </p:cNvSpPr>
          <p:nvPr>
            <p:ph idx="1"/>
          </p:nvPr>
        </p:nvSpPr>
        <p:spPr/>
        <p:txBody>
          <a:bodyPr/>
          <a:lstStyle/>
          <a:p>
            <a:pPr lvl="0" marL="1270000" indent="0">
              <a:buNone/>
            </a:pPr>
            <a:r>
              <a:rPr sz="1800">
                <a:latin typeface="Courier"/>
              </a:rPr>
              <a:t>proc print
    data=intro.gardasil(obs=10);
  title1 " ";
run;
ods pdf close;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02</dc:title>
  <dc:creator>Steve Simon</dc:creator>
  <cp:keywords/>
  <dcterms:created xsi:type="dcterms:W3CDTF">2019-07-08T22:43:34Z</dcterms:created>
  <dcterms:modified xsi:type="dcterms:W3CDTF">2019-07-08T22:43:34Z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7/1/2019</vt:lpwstr>
  </property>
  <property fmtid="{D5CDD505-2E9C-101B-9397-08002B2CF9AE}" pid="3" name="output">
    <vt:lpwstr>powerpoint_presentation</vt:lpwstr>
  </property>
</Properties>
</file>