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notesMaster" Target="notesMasters/notes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(either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interview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writing),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“</a:t>
            </a:r>
            <a:r>
              <a:rPr/>
              <a:t>straight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horse’s</a:t>
            </a:r>
            <a:r>
              <a:rPr/>
              <a:t> </a:t>
            </a:r>
            <a:r>
              <a:rPr/>
              <a:t>mouth.</a:t>
            </a:r>
            <a:r>
              <a:rPr/>
              <a:t>”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hide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embarrassed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PRO</a:t>
            </a:r>
            <a:r>
              <a:rPr/>
              <a:t> </a:t>
            </a:r>
            <a:r>
              <a:rPr/>
              <a:t>(Patient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Outcome).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Collaboratory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Textbook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Pragmatic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2011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Perspectives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giver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cuff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monitor.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perceived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objective,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disagree.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philosohpical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synonyms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approaches:</a:t>
            </a:r>
            <a:r>
              <a:rPr/>
              <a:t> </a:t>
            </a:r>
            <a:r>
              <a:rPr/>
              <a:t>positivism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constructivism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board.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quantitative/positivist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possible)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qualitative/constructivist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rejects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inevitable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share.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inserts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specifies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simultaneously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defining</a:t>
            </a:r>
            <a:r>
              <a:rPr/>
              <a:t> </a:t>
            </a:r>
            <a:r>
              <a:rPr/>
              <a:t>characteristic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qualitative/constructivist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perspective.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attempts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reconcile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philosophies.</a:t>
            </a:r>
            <a:r>
              <a:rPr/>
              <a:t> </a:t>
            </a:r>
            <a:r>
              <a:rPr/>
              <a:t>Postpositivism</a:t>
            </a:r>
            <a:r>
              <a:rPr/>
              <a:t> </a:t>
            </a:r>
            <a:r>
              <a:rPr/>
              <a:t>(don’t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word)</a:t>
            </a:r>
            <a:r>
              <a:rPr/>
              <a:t> </a:t>
            </a:r>
            <a:r>
              <a:rPr/>
              <a:t>recognizes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sees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philosophy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unavoidable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helpful.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adjectives</a:t>
            </a:r>
            <a:r>
              <a:rPr/>
              <a:t> </a:t>
            </a:r>
            <a:r>
              <a:rPr/>
              <a:t>quantitative/qualitative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reduced.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squishy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(themes)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effort.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effort?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richness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captured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adjectives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synonyms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”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(statistics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hypothesis)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(statistics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latter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medians,</a:t>
            </a:r>
            <a:r>
              <a:rPr/>
              <a:t> </a:t>
            </a:r>
            <a:r>
              <a:rPr/>
              <a:t>ranges,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verbal</a:t>
            </a:r>
            <a:r>
              <a:rPr/>
              <a:t> </a:t>
            </a:r>
            <a:r>
              <a:rPr/>
              <a:t>descriptions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overload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“</a:t>
            </a:r>
            <a:r>
              <a:rPr/>
              <a:t>quantitative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qualitative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adjectives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synonym</a:t>
            </a:r>
            <a:r>
              <a:rPr/>
              <a:t> </a:t>
            </a:r>
            <a:r>
              <a:rPr/>
              <a:t>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translational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definition.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translational/basic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applied/theoretical</a:t>
            </a:r>
            <a:r>
              <a:rPr/>
              <a:t> </a:t>
            </a:r>
            <a:r>
              <a:rPr/>
              <a:t>dichotomy.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without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ends.</a:t>
            </a:r>
            <a:r>
              <a:rPr/>
              <a:t>”</a:t>
            </a:r>
            <a:r>
              <a:rPr/>
              <a:t> </a:t>
            </a:r>
            <a:r>
              <a:rPr/>
              <a:t>Translational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bridge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“</a:t>
            </a:r>
            <a:r>
              <a:rPr/>
              <a:t>from</a:t>
            </a:r>
            <a:r>
              <a:rPr/>
              <a:t> </a:t>
            </a:r>
            <a:r>
              <a:rPr/>
              <a:t>bench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bedside</a:t>
            </a:r>
            <a:r>
              <a:rPr/>
              <a:t>”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subdivide</a:t>
            </a:r>
            <a:r>
              <a:rPr/>
              <a:t> </a:t>
            </a:r>
            <a:r>
              <a:rPr/>
              <a:t>translational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T1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bridge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T2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bridge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controlled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community.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translational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T3,</a:t>
            </a:r>
            <a:r>
              <a:rPr/>
              <a:t> </a:t>
            </a:r>
            <a:r>
              <a:rPr/>
              <a:t>T4,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T5.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T5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dichotomy,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deductive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deductive</a:t>
            </a:r>
            <a:r>
              <a:rPr/>
              <a:t> </a:t>
            </a:r>
            <a:r>
              <a:rPr/>
              <a:t>reasoning.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deductive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predict.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collects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facts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novel</a:t>
            </a:r>
            <a:r>
              <a:rPr/>
              <a:t> </a:t>
            </a:r>
            <a:r>
              <a:rPr/>
              <a:t>theory.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always),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grounded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dichotomies,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raised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sixth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64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likeloy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constructivist</a:t>
            </a:r>
            <a:r>
              <a:rPr/>
              <a:t> </a:t>
            </a:r>
            <a:r>
              <a:rPr/>
              <a:t>(qualitative)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(qualitative)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associations.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term,</a:t>
            </a:r>
            <a:r>
              <a:rPr/>
              <a:t> </a:t>
            </a:r>
            <a:r>
              <a:rPr/>
              <a:t>triangulation,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mentioning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wondered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sailboat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sail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west,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sailboat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west?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sail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northwest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southwest.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alternating,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heading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west,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Triangulation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alternating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constructivist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generates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ideas.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chapter,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choice: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pragmatic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specialize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criticize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sneers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sneers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quantitative</a:t>
            </a:r>
            <a:r>
              <a:rPr/>
              <a:t>”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(positivist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statistics)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congregate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qualitative</a:t>
            </a:r>
            <a:r>
              <a:rPr/>
              <a:t>”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(constructivist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statistics)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congregate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mandate,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confined</a:t>
            </a:r>
            <a:r>
              <a:rPr/>
              <a:t> </a:t>
            </a:r>
            <a:r>
              <a:rPr/>
              <a:t>unfailingly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seemingly</a:t>
            </a:r>
            <a:r>
              <a:rPr/>
              <a:t> </a:t>
            </a:r>
            <a:r>
              <a:rPr/>
              <a:t>infinite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designing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despair,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“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methodology.</a:t>
            </a:r>
            <a:r>
              <a:rPr/>
              <a:t>”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research.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government’s</a:t>
            </a:r>
            <a:r>
              <a:rPr/>
              <a:t> </a:t>
            </a:r>
            <a:r>
              <a:rPr/>
              <a:t>definition.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generalizable</a:t>
            </a:r>
            <a:r>
              <a:rPr/>
              <a:t> </a:t>
            </a:r>
            <a:r>
              <a:rPr/>
              <a:t>knowledge.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extrapolate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Gliner,</a:t>
            </a:r>
            <a:r>
              <a:rPr/>
              <a:t> </a:t>
            </a:r>
            <a:r>
              <a:rPr/>
              <a:t>Morgan,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Leech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disciplined</a:t>
            </a:r>
            <a:r>
              <a:rPr/>
              <a:t> </a:t>
            </a:r>
            <a:r>
              <a:rPr/>
              <a:t>method.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1981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dispassionate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independence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preconceived</a:t>
            </a:r>
            <a:r>
              <a:rPr/>
              <a:t> </a:t>
            </a:r>
            <a:r>
              <a:rPr/>
              <a:t>notions.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simplicity.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clinical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methodology</a:t>
            </a:r>
            <a:r>
              <a:rPr/>
              <a:t>”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“</a:t>
            </a:r>
            <a:r>
              <a:rPr/>
              <a:t>Clinical</a:t>
            </a:r>
            <a:r>
              <a:rPr/>
              <a:t>”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non-clinical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simulations.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commonality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career.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collated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postings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Ronan</a:t>
            </a:r>
            <a:r>
              <a:rPr/>
              <a:t> </a:t>
            </a:r>
            <a:r>
              <a:rPr/>
              <a:t>Conroy.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reading.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suggestions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proved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published.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application.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(this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development.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seven)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(trichotomies)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division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(monochotomies).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continuum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spectrum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arbitrary.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sunrise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cloudy</a:t>
            </a:r>
            <a:r>
              <a:rPr/>
              <a:t> </a:t>
            </a:r>
            <a:r>
              <a:rPr/>
              <a:t>day.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brighter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eventually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daylight.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night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when,</a:t>
            </a:r>
            <a:r>
              <a:rPr/>
              <a:t> </a:t>
            </a:r>
            <a:r>
              <a:rPr/>
              <a:t>exactly,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sun</a:t>
            </a:r>
            <a:r>
              <a:rPr/>
              <a:t> </a:t>
            </a:r>
            <a:r>
              <a:rPr/>
              <a:t>peeks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horizon?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classifying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shorthand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literature.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embrace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adopts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patience</a:t>
            </a:r>
            <a:r>
              <a:rPr/>
              <a:t> </a:t>
            </a:r>
            <a:r>
              <a:rPr/>
              <a:t>for.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hard</a:t>
            </a:r>
            <a:r>
              <a:rPr/>
              <a:t>”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soft</a:t>
            </a:r>
            <a:r>
              <a:rPr/>
              <a:t>”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inaccurate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progress.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mixed</a:t>
            </a:r>
            <a:r>
              <a:rPr/>
              <a:t> </a:t>
            </a:r>
            <a:r>
              <a:rPr/>
              <a:t>methods.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diagrams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propose.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constrained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recommendation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requirement.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immediate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sneer.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W.</a:t>
            </a:r>
            <a:r>
              <a:rPr/>
              <a:t> </a:t>
            </a:r>
            <a:r>
              <a:rPr/>
              <a:t>Edwards</a:t>
            </a:r>
            <a:r>
              <a:rPr/>
              <a:t> </a:t>
            </a:r>
            <a:r>
              <a:rPr/>
              <a:t>Deming</a:t>
            </a:r>
            <a:r>
              <a:rPr/>
              <a:t> </a:t>
            </a:r>
            <a:r>
              <a:rPr/>
              <a:t>explains.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before.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theory,</a:t>
            </a:r>
            <a:r>
              <a:rPr/>
              <a:t> </a:t>
            </a:r>
            <a:r>
              <a:rPr/>
              <a:t>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controlled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criticism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unnatural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provided.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fairness,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artificiality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Field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ecologic</a:t>
            </a:r>
            <a:r>
              <a:rPr/>
              <a:t> </a:t>
            </a:r>
            <a:r>
              <a:rPr/>
              <a:t>validity.</a:t>
            </a:r>
            <a:r>
              <a:rPr/>
              <a:t>”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s://en.wikipedia.org/wiki/Ecological_validity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www.goodreads.com/quotes/166961-when-you-can-measure-what-you-are-speaking-about-and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www.hhs.gov/ohrp/regulations-and-policy/regulations/45-cfr-46/index.html" TargetMode="External" /><Relationship Id="rId4" Type="http://schemas.openxmlformats.org/officeDocument/2006/relationships/hyperlink" Target="https://books.google.com/books/about/Research_Methods_in_Applied_Settings.html?id=R23ADAAAQBAJ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ww.dictionary.com/browse/clinical" TargetMode="External" /><Relationship Id="rId4" Type="http://schemas.openxmlformats.org/officeDocument/2006/relationships/hyperlink" Target="https://www.merriam-webster.com/dictionary/methodology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Laboratory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field.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Laboratory: controlled setting</a:t>
            </a:r>
          </a:p>
          <a:p>
            <a:pPr lvl="2"/>
            <a:r>
              <a:rPr/>
              <a:t>Unnatural.</a:t>
            </a:r>
          </a:p>
          <a:p>
            <a:pPr lvl="2"/>
            <a:r>
              <a:rPr/>
              <a:t>Control extraneous variables.</a:t>
            </a:r>
          </a:p>
          <a:p>
            <a:pPr lvl="1"/>
            <a:r>
              <a:rPr/>
              <a:t>Field setting: in the clinic</a:t>
            </a:r>
          </a:p>
          <a:p>
            <a:pPr lvl="1"/>
            <a:r>
              <a:rPr/>
              <a:t>Ecologic validity: “the methods, materials and setting of the study must approximate the real-world that is being examined.”</a:t>
            </a:r>
          </a:p>
          <a:p>
            <a:pPr lvl="2"/>
            <a:r>
              <a:rPr/>
              <a:t>Source: </a:t>
            </a:r>
            <a:r>
              <a:rPr>
                <a:hlinkClick r:id="rId3"/>
              </a:rPr>
              <a:t>Wikipedia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Participant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Participant report.</a:t>
            </a:r>
          </a:p>
          <a:p>
            <a:pPr lvl="2"/>
            <a:r>
              <a:rPr/>
              <a:t>Either written or oral.</a:t>
            </a:r>
          </a:p>
          <a:p>
            <a:pPr lvl="2"/>
            <a:r>
              <a:rPr/>
              <a:t>Only practical approach for pain, quality of life.</a:t>
            </a:r>
          </a:p>
          <a:p>
            <a:pPr lvl="2"/>
            <a:r>
              <a:rPr/>
              <a:t>Also known as Patient Reported Outcomes (PRO).</a:t>
            </a:r>
          </a:p>
          <a:p>
            <a:pPr lvl="1"/>
            <a:r>
              <a:rPr/>
              <a:t>Researcher observation.</a:t>
            </a:r>
          </a:p>
          <a:p>
            <a:pPr lvl="2"/>
            <a:r>
              <a:rPr/>
              <a:t>Also includes instruments like a heart rate monitor.</a:t>
            </a:r>
          </a:p>
          <a:p>
            <a:pPr lvl="2"/>
            <a:r>
              <a:rPr/>
              <a:t>Perceived as more objective.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 research.</a:t>
            </a:r>
          </a:p>
          <a:p>
            <a:pPr lvl="1"/>
            <a:r>
              <a:rPr/>
              <a:t>Synonym(?): Positivistic.</a:t>
            </a:r>
          </a:p>
          <a:p>
            <a:pPr lvl="1"/>
            <a:r>
              <a:rPr/>
              <a:t>Highly structured, A priori specifications.</a:t>
            </a:r>
          </a:p>
          <a:p>
            <a:pPr lvl="1"/>
            <a:r>
              <a:rPr/>
              <a:t>Separates the researcher from the research.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Qualitative research.</a:t>
            </a:r>
          </a:p>
          <a:p>
            <a:pPr lvl="2"/>
            <a:r>
              <a:rPr/>
              <a:t>Synoynms(?): Constructivist, humanist.</a:t>
            </a:r>
          </a:p>
          <a:p>
            <a:pPr lvl="2"/>
            <a:r>
              <a:rPr/>
              <a:t>Covers five sub-areas: phenomological, grounded theory, ethnographic, case study, and narrative research.</a:t>
            </a:r>
          </a:p>
          <a:p>
            <a:pPr lvl="2"/>
            <a:r>
              <a:rPr/>
              <a:t>Open ended questions. Research guides and is guided by the research process.</a:t>
            </a:r>
          </a:p>
          <a:p>
            <a:pPr lvl="1"/>
            <a:r>
              <a:rPr/>
              <a:t>Postpositivism tries to reconcile quantitative and qualitative approaches.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Quantitative data.</a:t>
            </a:r>
          </a:p>
          <a:p>
            <a:pPr lvl="2"/>
            <a:r>
              <a:rPr/>
              <a:t>Synonym(?): Objective data.</a:t>
            </a:r>
          </a:p>
          <a:p>
            <a:pPr lvl="2"/>
            <a:r>
              <a:rPr/>
              <a:t>Easily quantified or classified.</a:t>
            </a:r>
          </a:p>
          <a:p>
            <a:pPr lvl="1"/>
            <a:r>
              <a:rPr/>
              <a:t>Qualitative data.</a:t>
            </a:r>
          </a:p>
          <a:p>
            <a:pPr lvl="2"/>
            <a:r>
              <a:rPr/>
              <a:t>Synoym(?): Subjective data.</a:t>
            </a:r>
          </a:p>
          <a:p>
            <a:pPr lvl="2"/>
            <a:r>
              <a:rPr/>
              <a:t>Perceptions, feelings, attitudes.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Quote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“When you can measure what you are speaking about, and express it in numbers, you know something about it, when you cannot express it in numbers, your knowledge is of a meager and unsatisfactory kind; it may be the beginning of knowledge, but you have scarely, in your thoughts advanced to the stage of science.”</a:t>
            </a:r>
          </a:p>
          <a:p>
            <a:pPr lvl="2"/>
            <a:r>
              <a:rPr/>
              <a:t>Lord Kelvin, as quoted at </a:t>
            </a:r>
            <a:r>
              <a:rPr>
                <a:hlinkClick r:id="rId3"/>
              </a:rPr>
              <a:t>Goodreads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Quantitative analysis.</a:t>
            </a:r>
          </a:p>
          <a:p>
            <a:pPr lvl="2"/>
            <a:r>
              <a:rPr/>
              <a:t>Synonyms(?): Statistical, inferential, confirmatory.</a:t>
            </a:r>
          </a:p>
          <a:p>
            <a:pPr lvl="2"/>
            <a:r>
              <a:rPr/>
              <a:t>Numerical summaries.</a:t>
            </a:r>
          </a:p>
          <a:p>
            <a:pPr lvl="1"/>
            <a:r>
              <a:rPr/>
              <a:t>Qualitative analysis.</a:t>
            </a:r>
          </a:p>
          <a:p>
            <a:pPr lvl="2"/>
            <a:r>
              <a:rPr/>
              <a:t>Synonyms(?): Descriptive, exploratory.</a:t>
            </a:r>
          </a:p>
          <a:p>
            <a:pPr lvl="2"/>
            <a:r>
              <a:rPr/>
              <a:t>Verbal summaries.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Translational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 research: “without thought of practical ends.”</a:t>
            </a:r>
          </a:p>
          <a:p>
            <a:pPr lvl="2"/>
            <a:r>
              <a:rPr/>
              <a:t>National Science Foundation (1953) “What is Basic Research” published in the Third Annual Report of the National Science Foundation.</a:t>
            </a:r>
          </a:p>
          <a:p>
            <a:pPr lvl="1"/>
            <a:r>
              <a:rPr/>
              <a:t>Translational research: transition from “bench to bedside.”</a:t>
            </a:r>
          </a:p>
          <a:p>
            <a:pPr lvl="2"/>
            <a:r>
              <a:rPr/>
              <a:t>Called T1 research.</a:t>
            </a:r>
          </a:p>
          <a:p>
            <a:pPr lvl="2"/>
            <a:r>
              <a:rPr/>
              <a:t>Next step (T2): transition from bedside to community.</a:t>
            </a:r>
          </a:p>
          <a:p>
            <a:pPr lvl="2"/>
            <a:r>
              <a:rPr/>
              <a:t>T3, T4, T5???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deductive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 the same as inductive/deductive reasoning.</a:t>
            </a:r>
          </a:p>
          <a:p>
            <a:pPr lvl="1"/>
            <a:r>
              <a:rPr/>
              <a:t>Deductive: use theory to test a specific hypothesis</a:t>
            </a:r>
          </a:p>
          <a:p>
            <a:pPr lvl="2"/>
            <a:r>
              <a:rPr/>
              <a:t>from general to specific.</a:t>
            </a:r>
          </a:p>
          <a:p>
            <a:pPr lvl="1"/>
            <a:r>
              <a:rPr/>
              <a:t>Inductive: collect specific facts to build a theory</a:t>
            </a:r>
          </a:p>
          <a:p>
            <a:pPr lvl="2"/>
            <a:r>
              <a:rPr/>
              <a:t>from specific to general.</a:t>
            </a:r>
          </a:p>
          <a:p>
            <a:pPr lvl="2"/>
            <a:r>
              <a:rPr/>
              <a:t>often relies on qualitative research (grounded theory)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 of typical associations</a:t>
            </a:r>
          </a:p>
          <a:p>
            <a:pPr lvl="2"/>
            <a:r>
              <a:rPr/>
              <a:t>Laboratory research and theoretical research.</a:t>
            </a:r>
          </a:p>
          <a:p>
            <a:pPr lvl="2"/>
            <a:r>
              <a:rPr/>
              <a:t>Constructivist research and subjective data.</a:t>
            </a:r>
          </a:p>
          <a:p>
            <a:pPr lvl="1"/>
            <a:r>
              <a:rPr/>
              <a:t>Plenty of exceptions, though.</a:t>
            </a:r>
          </a:p>
          <a:p>
            <a:pPr lvl="1"/>
            <a:r>
              <a:rPr/>
              <a:t>Mixed methods studies.</a:t>
            </a:r>
          </a:p>
          <a:p>
            <a:pPr lvl="2"/>
            <a:r>
              <a:rPr/>
              <a:t>Combination of constructivist and positivist approaches.</a:t>
            </a:r>
          </a:p>
          <a:p>
            <a:pPr lvl="2"/>
            <a:r>
              <a:rPr/>
              <a:t>Sometimes called triangulation.</a:t>
            </a:r>
          </a:p>
          <a:p>
            <a:pPr lvl="1"/>
            <a:r>
              <a:rPr/>
              <a:t>Pragmatic approach.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describe the variety of research that can be conducted while doing clinical research.</a:t>
            </a:r>
          </a:p>
          <a:p>
            <a:pPr lvl="0" marL="0" indent="0">
              <a:buNone/>
            </a:pPr>
            <a:r>
              <a:rPr/>
              <a:t>To describe what is needed in order to identify and define a research question that could be the basis for a research project.</a:t>
            </a:r>
          </a:p>
          <a:p>
            <a:pPr lvl="0" marL="0" indent="0">
              <a:buNone/>
            </a:pPr>
            <a:r>
              <a:rPr/>
              <a:t>To learn what is expected in terms of professional ethics and ethical research with humans.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  <p:pic>
        <p:nvPicPr>
          <p:cNvPr descr="../images/schematic-diagram-of-researc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844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" systematic investigation, including research development, testing, and evaluation, designed to develop or contribute to generalizable knowledge"</a:t>
            </a:r>
          </a:p>
          <a:p>
            <a:pPr lvl="2"/>
            <a:r>
              <a:rPr>
                <a:hlinkClick r:id="rId3"/>
              </a:rPr>
              <a:t>45 CFR 46.102</a:t>
            </a:r>
          </a:p>
          <a:p>
            <a:pPr lvl="1"/>
            <a:r>
              <a:rPr/>
              <a:t>“Disciplined method” or “disciplined inquiry”</a:t>
            </a:r>
          </a:p>
          <a:p>
            <a:pPr lvl="2"/>
            <a:r>
              <a:rPr/>
              <a:t>“dispassionate search for truth”</a:t>
            </a:r>
          </a:p>
          <a:p>
            <a:pPr lvl="2"/>
            <a:r>
              <a:rPr/>
              <a:t>not dependent on surface plausibility or the status of the author.</a:t>
            </a:r>
          </a:p>
          <a:p>
            <a:pPr lvl="2"/>
            <a:r>
              <a:rPr>
                <a:hlinkClick r:id="rId4"/>
              </a:rPr>
              <a:t>Gliner, Morgan, Leech. Research Methods in Applied Settings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clinical?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methodology?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Clinical: “concerned with or based on actual observation and treatment of disease in patients rather than experimentation or theory.”</a:t>
            </a:r>
          </a:p>
          <a:p>
            <a:pPr lvl="2"/>
            <a:r>
              <a:rPr>
                <a:hlinkClick r:id="rId3"/>
              </a:rPr>
              <a:t>Dictionary.com</a:t>
            </a:r>
          </a:p>
          <a:p>
            <a:pPr lvl="1"/>
            <a:r>
              <a:rPr/>
              <a:t>Methodology: “a body of methods, rules, and postulates employed by a discipline : a particular procedure or set of procedures”</a:t>
            </a:r>
          </a:p>
          <a:p>
            <a:pPr lvl="2"/>
            <a:r>
              <a:rPr>
                <a:hlinkClick r:id="rId4"/>
              </a:rPr>
              <a:t>Merriam-Webster dictionary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Ronan Conroy has an excellent summary.</a:t>
            </a:r>
          </a:p>
          <a:p>
            <a:pPr lvl="1"/>
            <a:r>
              <a:rPr/>
              <a:t>Exploring your environment.</a:t>
            </a:r>
          </a:p>
          <a:p>
            <a:pPr lvl="1"/>
            <a:r>
              <a:rPr/>
              <a:t>Don’t focus prematurely on a single idea.</a:t>
            </a:r>
          </a:p>
          <a:p>
            <a:pPr lvl="1"/>
            <a:r>
              <a:rPr/>
              <a:t>Extending the ideas of others.</a:t>
            </a:r>
          </a:p>
          <a:p>
            <a:pPr lvl="1"/>
            <a:r>
              <a:rPr/>
              <a:t>Getting a research idea by reading papers.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Theory development.</a:t>
            </a:r>
          </a:p>
          <a:p>
            <a:pPr lvl="1"/>
            <a:r>
              <a:rPr/>
              <a:t>Practical application.</a:t>
            </a:r>
          </a:p>
          <a:p>
            <a:pPr lvl="1"/>
            <a:r>
              <a:rPr/>
              <a:t>Development of research tools.</a:t>
            </a:r>
          </a:p>
          <a:p>
            <a:pPr lvl="1"/>
            <a:r>
              <a:rPr/>
              <a:t>Professional development.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dichotomies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Dichotomies are always wrong.</a:t>
            </a:r>
          </a:p>
          <a:p>
            <a:pPr lvl="2"/>
            <a:r>
              <a:rPr/>
              <a:t>Trichotomies.</a:t>
            </a:r>
          </a:p>
          <a:p>
            <a:pPr lvl="2"/>
            <a:r>
              <a:rPr/>
              <a:t>Monochotomies.</a:t>
            </a:r>
          </a:p>
          <a:p>
            <a:pPr lvl="2"/>
            <a:r>
              <a:rPr/>
              <a:t>Spectrum.</a:t>
            </a:r>
          </a:p>
          <a:p>
            <a:pPr lvl="1"/>
            <a:r>
              <a:rPr/>
              <a:t>But they are still useful.</a:t>
            </a:r>
          </a:p>
          <a:p>
            <a:pPr lvl="2"/>
            <a:r>
              <a:rPr/>
              <a:t>Shorthand for others.</a:t>
            </a:r>
          </a:p>
          <a:p>
            <a:pPr lvl="2"/>
            <a:r>
              <a:rPr/>
              <a:t>Guidance for statistical analysis.</a:t>
            </a:r>
          </a:p>
          <a:p>
            <a:pPr lvl="2"/>
            <a:r>
              <a:rPr/>
              <a:t>Helpful for critical appraisal.</a:t>
            </a:r>
          </a:p>
          <a:p>
            <a:pPr lvl="1"/>
            <a:r>
              <a:rPr/>
              <a:t>No “best” level in these dichotomies.</a:t>
            </a:r>
          </a:p>
          <a:p>
            <a:pPr lvl="1"/>
            <a:r>
              <a:rPr/>
              <a:t>Mixed methods.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  <p:pic>
        <p:nvPicPr>
          <p:cNvPr descr="../images/schematic-diagram-of-researc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844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Theoretical: no benefit to patients now.</a:t>
            </a:r>
          </a:p>
          <a:p>
            <a:pPr lvl="1"/>
            <a:r>
              <a:rPr/>
              <a:t>Applied: potential for immediate benefit.</a:t>
            </a:r>
          </a:p>
          <a:p>
            <a:pPr lvl="1"/>
            <a:r>
              <a:rPr/>
              <a:t>“Experience by itself teaches nothing… Without theory, experience has no meaning. Without theory, one has no questions to ask. Hence, without theory, there is no learning.”</a:t>
            </a:r>
          </a:p>
          <a:p>
            <a:pPr lvl="2"/>
            <a:r>
              <a:rPr/>
              <a:t>W. Edwards Deming, in The New Economics for Industry, Government, Education.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01 - Introduction to Clinical Research Methods</dc:title>
  <dc:creator>Steve Simon</dc:creator>
  <cp:keywords/>
  <dcterms:created xsi:type="dcterms:W3CDTF">2020-02-06T20:04:08Z</dcterms:created>
  <dcterms:modified xsi:type="dcterms:W3CDTF">2020-02-06T20:04:08Z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