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5-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4140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Q-E</a:t>
            </a:r>
            <a:r>
              <a:rPr/>
              <a:t> </a:t>
            </a:r>
            <a:r>
              <a:rPr/>
              <a:t>Designs</a:t>
            </a:r>
          </a:p>
        </p:txBody>
      </p:sp>
      <p:pic>
        <p:nvPicPr>
          <p:cNvPr descr="../images/image-05-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600200"/>
            <a:ext cx="3619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Categories of Q-E approach</a:t>
            </a:r>
          </a:p>
          <a:p>
            <a:pPr lvl="2"/>
            <a:r>
              <a:rPr/>
              <a:t>Q-E with major limitations</a:t>
            </a:r>
          </a:p>
          <a:p>
            <a:pPr lvl="2"/>
            <a:r>
              <a:rPr/>
              <a:t>Pretest-Posttest designs</a:t>
            </a:r>
          </a:p>
          <a:p>
            <a:pPr lvl="2"/>
            <a:r>
              <a:rPr/>
              <a:t>Time-series designs</a:t>
            </a:r>
          </a:p>
          <a:p>
            <a:pPr lvl="2"/>
            <a:r>
              <a:rPr/>
              <a:t>Single-subject designs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Q-E with major limitations</a:t>
            </a:r>
          </a:p>
          <a:p>
            <a:pPr lvl="1"/>
            <a:r>
              <a:rPr/>
              <a:t>Also called Pre-experimental</a:t>
            </a:r>
          </a:p>
          <a:p>
            <a:pPr lvl="2"/>
            <a:r>
              <a:rPr/>
              <a:t>One-Group Posttest-Only</a:t>
            </a:r>
          </a:p>
          <a:p>
            <a:pPr lvl="3"/>
            <a:r>
              <a:rPr/>
              <a:t>NR E: X 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Q-E with major limitations</a:t>
            </a:r>
          </a:p>
          <a:p>
            <a:pPr lvl="1"/>
            <a:r>
              <a:rPr/>
              <a:t>Also called Pre-experimental</a:t>
            </a:r>
          </a:p>
          <a:p>
            <a:pPr lvl="2"/>
            <a:r>
              <a:rPr/>
              <a:t>One-Group Pretest-Posttest</a:t>
            </a:r>
          </a:p>
          <a:p>
            <a:pPr lvl="3"/>
            <a:r>
              <a:rPr/>
              <a:t>NR E: O1 X O2</a:t>
            </a:r>
          </a:p>
          <a:p>
            <a:pPr lvl="2"/>
            <a:r>
              <a:rPr/>
              <a:t>Improvement - Wait-List Comparison Group</a:t>
            </a:r>
          </a:p>
          <a:p>
            <a:pPr lvl="3"/>
            <a:r>
              <a:rPr/>
              <a:t>Immediate Group O1 X O2</a:t>
            </a:r>
          </a:p>
          <a:p>
            <a:pPr lvl="3"/>
            <a:r>
              <a:rPr/>
              <a:t>Wait-List Group O1 ~X O2 X O3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Q-E with major limitations</a:t>
            </a:r>
          </a:p>
          <a:p>
            <a:pPr lvl="1"/>
            <a:r>
              <a:rPr/>
              <a:t>Also called Pre-experimental</a:t>
            </a:r>
          </a:p>
          <a:p>
            <a:pPr lvl="2"/>
            <a:r>
              <a:rPr/>
              <a:t>Posttest-Only Nonequivalent Groups</a:t>
            </a:r>
          </a:p>
          <a:p>
            <a:pPr lvl="3"/>
            <a:r>
              <a:rPr/>
              <a:t>NR E: X O</a:t>
            </a:r>
          </a:p>
          <a:p>
            <a:pPr lvl="3"/>
            <a:r>
              <a:rPr/>
              <a:t>NR C: ~X 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Better Q-E Designs</a:t>
            </a:r>
          </a:p>
          <a:p>
            <a:pPr lvl="2"/>
            <a:r>
              <a:rPr/>
              <a:t>Pretest-Posttest Nonequivalent Comparison Group</a:t>
            </a:r>
          </a:p>
          <a:p>
            <a:pPr lvl="3"/>
            <a:r>
              <a:rPr/>
              <a:t>NR E: O1 X O2</a:t>
            </a:r>
          </a:p>
          <a:p>
            <a:pPr lvl="3"/>
            <a:r>
              <a:rPr/>
              <a:t>NR C: O1 ~X O2</a:t>
            </a:r>
          </a:p>
          <a:p>
            <a:pPr lvl="3"/>
            <a:r>
              <a:rPr/>
              <a:t>3 strengths based on</a:t>
            </a:r>
          </a:p>
          <a:p>
            <a:pPr lvl="4"/>
            <a:r>
              <a:rPr/>
              <a:t>How participants got into the groups/conditions</a:t>
            </a:r>
          </a:p>
          <a:p>
            <a:pPr lvl="4"/>
            <a:r>
              <a:rPr/>
              <a:t>How much control investigator has over IV</a:t>
            </a:r>
          </a:p>
          <a:p>
            <a:pPr lvl="3"/>
            <a:r>
              <a:rPr/>
              <a:t>Strong</a:t>
            </a:r>
          </a:p>
          <a:p>
            <a:pPr lvl="3"/>
            <a:r>
              <a:rPr/>
              <a:t>Moderate-strength</a:t>
            </a:r>
          </a:p>
          <a:p>
            <a:pPr lvl="3"/>
            <a:r>
              <a:rPr/>
              <a:t>Weak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Better Q-E Designs</a:t>
            </a:r>
          </a:p>
          <a:p>
            <a:pPr lvl="2"/>
            <a:r>
              <a:rPr/>
              <a:t>Single-Group Time-Series</a:t>
            </a:r>
          </a:p>
          <a:p>
            <a:pPr lvl="3"/>
            <a:r>
              <a:rPr/>
              <a:t>Characteristics</a:t>
            </a:r>
          </a:p>
          <a:p>
            <a:pPr lvl="3"/>
            <a:r>
              <a:rPr/>
              <a:t>Temporary treatment vs Continuous treatment</a:t>
            </a:r>
          </a:p>
          <a:p>
            <a:pPr lvl="2"/>
            <a:r>
              <a:rPr/>
              <a:t>Multi-Group Time-Series</a:t>
            </a:r>
          </a:p>
          <a:p>
            <a:pPr lvl="3"/>
            <a:r>
              <a:rPr/>
              <a:t>Characteristics</a:t>
            </a:r>
          </a:p>
          <a:p>
            <a:pPr lvl="3"/>
            <a:r>
              <a:rPr/>
              <a:t>Temporary treatment vs Continuous treatment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Q-E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Designs</a:t>
            </a:r>
          </a:p>
        </p:txBody>
      </p:sp>
      <p:pic>
        <p:nvPicPr>
          <p:cNvPr descr="../images/image-05-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Watkins,</a:t>
            </a:r>
            <a:r>
              <a:rPr/>
              <a:t> </a:t>
            </a:r>
            <a:r>
              <a:rPr/>
              <a:t>2009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Q-E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Portney &amp; Watkins, 2009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differences between different research approaches</a:t>
            </a:r>
          </a:p>
          <a:p>
            <a:pPr lvl="1">
              <a:buAutoNum type="arabicPeriod"/>
            </a:pPr>
            <a:r>
              <a:rPr/>
              <a:t>To describe what defines a randomized experimental design</a:t>
            </a:r>
          </a:p>
          <a:p>
            <a:pPr lvl="1">
              <a:buAutoNum type="arabicPeriod"/>
            </a:pPr>
            <a:r>
              <a:rPr/>
              <a:t>To distinguish a randomized experimental design from a quasi-experimental design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5-0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 examples of Q-E designs</a:t>
            </a:r>
          </a:p>
          <a:p>
            <a:pPr lvl="2"/>
            <a:r>
              <a:rPr/>
              <a:t>Case-control study</a:t>
            </a:r>
          </a:p>
          <a:p>
            <a:pPr lvl="2"/>
            <a:r>
              <a:rPr/>
              <a:t>Cohort study</a:t>
            </a:r>
          </a:p>
          <a:p>
            <a:pPr lvl="2"/>
            <a:r>
              <a:rPr/>
              <a:t>Non-equivalent control group design</a:t>
            </a:r>
          </a:p>
          <a:p>
            <a:pPr lvl="2"/>
            <a:r>
              <a:rPr/>
              <a:t>Interrupted time-series design</a:t>
            </a:r>
          </a:p>
          <a:p>
            <a:pPr lvl="2"/>
            <a:r>
              <a:rPr/>
              <a:t>Single system design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</a:t>
            </a:r>
          </a:p>
          <a:p>
            <a:pPr lvl="2"/>
            <a:r>
              <a:rPr/>
              <a:t>Assignment</a:t>
            </a:r>
          </a:p>
          <a:p>
            <a:pPr lvl="2"/>
            <a:r>
              <a:rPr/>
              <a:t>Type of IV</a:t>
            </a:r>
          </a:p>
          <a:p>
            <a:pPr lvl="2"/>
            <a:r>
              <a:rPr/>
              <a:t>Control of IV</a:t>
            </a:r>
          </a:p>
          <a:p>
            <a:pPr lvl="1"/>
            <a:r>
              <a:rPr/>
              <a:t>Purpose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Posttest-Only Control Group</a:t>
            </a:r>
          </a:p>
          <a:p>
            <a:pPr lvl="2"/>
            <a:r>
              <a:rPr/>
              <a:t>R E: X O</a:t>
            </a:r>
          </a:p>
          <a:p>
            <a:pPr lvl="2"/>
            <a:r>
              <a:rPr/>
              <a:t>R C: X O</a:t>
            </a:r>
          </a:p>
          <a:p>
            <a:pPr lvl="2"/>
            <a:r>
              <a:rPr/>
              <a:t>Strengths</a:t>
            </a:r>
          </a:p>
          <a:p>
            <a:pPr lvl="2"/>
            <a:r>
              <a:rPr/>
              <a:t>Weaknesses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Pretest-Posttest Control Group</a:t>
            </a:r>
          </a:p>
          <a:p>
            <a:pPr lvl="2"/>
            <a:r>
              <a:rPr/>
              <a:t>R E: O1 X O2</a:t>
            </a:r>
          </a:p>
          <a:p>
            <a:pPr lvl="2"/>
            <a:r>
              <a:rPr/>
              <a:t>R C: O1 ~X O2</a:t>
            </a:r>
          </a:p>
          <a:p>
            <a:pPr lvl="2"/>
            <a:r>
              <a:rPr/>
              <a:t>Strengths</a:t>
            </a:r>
          </a:p>
          <a:p>
            <a:pPr lvl="2"/>
            <a:r>
              <a:rPr/>
              <a:t>Weaknesses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Solomon Four-Group</a:t>
            </a:r>
          </a:p>
          <a:p>
            <a:pPr lvl="2"/>
            <a:r>
              <a:rPr/>
              <a:t>R E1: O1 X O2</a:t>
            </a:r>
          </a:p>
          <a:p>
            <a:pPr lvl="2"/>
            <a:r>
              <a:rPr/>
              <a:t>R E2: X O2</a:t>
            </a:r>
          </a:p>
          <a:p>
            <a:pPr lvl="2"/>
            <a:r>
              <a:rPr/>
              <a:t>R C1: O1 ~X O2</a:t>
            </a:r>
          </a:p>
          <a:p>
            <a:pPr lvl="2"/>
            <a:r>
              <a:rPr/>
              <a:t>R C2: ~X O2</a:t>
            </a:r>
          </a:p>
          <a:p>
            <a:pPr lvl="2"/>
            <a:r>
              <a:rPr/>
              <a:t>Strengths</a:t>
            </a:r>
          </a:p>
          <a:p>
            <a:pPr lvl="2"/>
            <a:r>
              <a:rPr/>
              <a:t>Weaknesses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Randomized Experimental Design with Matching</a:t>
            </a:r>
          </a:p>
          <a:p>
            <a:pPr lvl="2"/>
            <a:r>
              <a:rPr/>
              <a:t>M R E: X O</a:t>
            </a:r>
          </a:p>
          <a:p>
            <a:pPr lvl="2"/>
            <a:r>
              <a:rPr/>
              <a:t>M R C: ~X O</a:t>
            </a:r>
          </a:p>
          <a:p>
            <a:pPr lvl="2"/>
            <a:r>
              <a:rPr/>
              <a:t>Strengths</a:t>
            </a:r>
          </a:p>
          <a:p>
            <a:pPr lvl="2"/>
            <a:r>
              <a:rPr/>
              <a:t>Weaknesses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Within-Subjects Randomized Experimental (Crossover) Design</a:t>
            </a:r>
          </a:p>
          <a:p>
            <a:pPr lvl="2"/>
            <a:r>
              <a:rPr/>
              <a:t>R Order 1 X O1 ~X O2</a:t>
            </a:r>
          </a:p>
          <a:p>
            <a:pPr lvl="2"/>
            <a:r>
              <a:rPr/>
              <a:t>R Order 2 ~X O1 X O2</a:t>
            </a:r>
          </a:p>
          <a:p>
            <a:pPr lvl="2"/>
            <a:r>
              <a:rPr/>
              <a:t>Strengths</a:t>
            </a:r>
          </a:p>
          <a:p>
            <a:pPr lvl="2"/>
            <a:r>
              <a:rPr/>
              <a:t>Weaknesses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Q-E</a:t>
            </a:r>
            <a:r>
              <a:rPr/>
              <a:t> </a:t>
            </a:r>
            <a:r>
              <a:rPr/>
              <a:t>Designs</a:t>
            </a:r>
          </a:p>
        </p:txBody>
      </p:sp>
      <p:pic>
        <p:nvPicPr>
          <p:cNvPr descr="../images/image-05-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600200"/>
            <a:ext cx="3619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 &amp; Wright. </a:t>
            </a:r>
            <a:r>
              <a:rPr i="1"/>
              <a:t>Research in Health Care</a:t>
            </a:r>
            <a:r>
              <a:rPr/>
              <a:t> . 2000. Table 4.2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4, 5</a:t>
            </a:r>
          </a:p>
          <a:p>
            <a:pPr lvl="1">
              <a:buAutoNum type="arabicPeriod"/>
            </a:pPr>
            <a:r>
              <a:rPr/>
              <a:t>Canvas â€“ Leaf article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5-0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30400"/>
            <a:ext cx="8229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 &amp; Wright. </a:t>
            </a:r>
            <a:r>
              <a:rPr i="1"/>
              <a:t>Research in Health Care</a:t>
            </a:r>
            <a:r>
              <a:rPr/>
              <a:t> . 2000. Table 4.3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5-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82800"/>
            <a:ext cx="82296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Prepare a brief description of the topic you are planning to focus on for your research proposal. (Introduction)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Prepare a brief description of the topic you are planning to focus on for your research proposal. This assignment serves as a start point for the Introduction of your research proposal.</a:t>
            </a:r>
          </a:p>
          <a:p>
            <a:pPr lvl="1">
              <a:buAutoNum type="arabicPeriod"/>
            </a:pPr>
            <a:r>
              <a:rPr/>
              <a:t>Prepare for next weekâ€™s session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kind of clinical research questions are you interested in pursuing?</a:t>
            </a:r>
          </a:p>
          <a:p>
            <a:pPr lvl="1">
              <a:buAutoNum type="arabicPeriod"/>
            </a:pPr>
            <a:r>
              <a:rPr/>
              <a:t>Do you have previous experiences that factor into the research questions you are interested in?</a:t>
            </a:r>
          </a:p>
          <a:p>
            <a:pPr lvl="1">
              <a:buAutoNum type="arabicPeriod"/>
            </a:pPr>
            <a:r>
              <a:rPr/>
              <a:t>What kind of design do you think would be most appropriate for the topic you are interested in?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Simon. â€œThe problem with alternating assignmentâ€</a:t>
            </a:r>
          </a:p>
          <a:p>
            <a:pPr lvl="0" marL="0" indent="0">
              <a:buNone/>
            </a:pPr>
            <a:r>
              <a:rPr/>
              <a:t>Tucker et al. â€œUtility of an interactive voice response system to assess antiretroviral pharmacotherapy adherence among substance users living with HIV/AIDS in the rural southâ€</a:t>
            </a:r>
          </a:p>
          <a:p>
            <a:pPr lvl="0" marL="0" indent="0">
              <a:buNone/>
            </a:pPr>
            <a:r>
              <a:rPr/>
              <a:t>Simon. â€œSome quasi-experimental alternatives to randomizationâ€</a:t>
            </a:r>
          </a:p>
          <a:p>
            <a:pPr lvl="0" marL="0" indent="0">
              <a:buNone/>
            </a:pPr>
            <a:r>
              <a:rPr/>
              <a:t>De Bruin et al. â€œElectronic monitoring-based counseling to enhance adherence among HIV-infected patients: A randomized controlled trialâ€</a:t>
            </a:r>
          </a:p>
          <a:p>
            <a:pPr lvl="0" marL="0" indent="0">
              <a:buNone/>
            </a:pPr>
            <a:r>
              <a:rPr/>
              <a:t>Ioannidis. â€œContradicted and initially stronger effects in highly cited clinical researchâ€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5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600200"/>
            <a:ext cx="523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5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Randomized Experimental</a:t>
            </a:r>
          </a:p>
          <a:p>
            <a:pPr lvl="1"/>
            <a:r>
              <a:rPr/>
              <a:t>Criteria</a:t>
            </a:r>
          </a:p>
          <a:p>
            <a:pPr lvl="2"/>
            <a:r>
              <a:rPr/>
              <a:t>Random assignment</a:t>
            </a:r>
          </a:p>
          <a:p>
            <a:pPr lvl="2"/>
            <a:r>
              <a:rPr/>
              <a:t>Active independent variable</a:t>
            </a:r>
          </a:p>
          <a:p>
            <a:pPr lvl="2"/>
            <a:r>
              <a:rPr/>
              <a:t>(Experimenter control of active independent variable)</a:t>
            </a:r>
          </a:p>
          <a:p>
            <a:pPr lvl="3"/>
            <a:r>
              <a:rPr/>
              <a:t>What is “treatment”</a:t>
            </a:r>
          </a:p>
          <a:p>
            <a:pPr lvl="3"/>
            <a:r>
              <a:rPr/>
              <a:t>When it will be given</a:t>
            </a:r>
          </a:p>
          <a:p>
            <a:pPr lvl="3"/>
            <a:r>
              <a:rPr/>
              <a:t>Who it will be given to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Randomized Experimental</a:t>
            </a:r>
          </a:p>
          <a:p>
            <a:pPr lvl="1"/>
            <a:r>
              <a:rPr/>
              <a:t>Importance of random assignment</a:t>
            </a:r>
          </a:p>
          <a:p>
            <a:pPr lvl="2"/>
            <a:r>
              <a:rPr/>
              <a:t>Bias</a:t>
            </a:r>
          </a:p>
          <a:p>
            <a:pPr lvl="2"/>
            <a:r>
              <a:rPr/>
              <a:t>Equivalence of groups before treatment</a:t>
            </a:r>
          </a:p>
          <a:p>
            <a:pPr lvl="1"/>
            <a:r>
              <a:rPr/>
              <a:t>Random selection (sampling)</a:t>
            </a:r>
          </a:p>
          <a:p>
            <a:pPr lvl="2"/>
            <a:r>
              <a:rPr/>
              <a:t>What does this mean?</a:t>
            </a:r>
          </a:p>
          <a:p>
            <a:pPr lvl="2"/>
            <a:r>
              <a:rPr/>
              <a:t>How does it relate to random assignment?</a:t>
            </a:r>
          </a:p>
          <a:p>
            <a:pPr lvl="2"/>
            <a:r>
              <a:rPr/>
              <a:t>Value of random selection?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Quasi-Experimental</a:t>
            </a:r>
          </a:p>
          <a:p>
            <a:pPr lvl="1"/>
            <a:r>
              <a:rPr/>
              <a:t>What criteria of Experimental not met?</a:t>
            </a:r>
          </a:p>
          <a:p>
            <a:pPr lvl="1"/>
            <a:r>
              <a:rPr/>
              <a:t>Categories of Q-E approach</a:t>
            </a:r>
          </a:p>
          <a:p>
            <a:pPr lvl="2"/>
            <a:r>
              <a:rPr/>
              <a:t>Q-E with major limitations</a:t>
            </a:r>
          </a:p>
          <a:p>
            <a:pPr lvl="2"/>
            <a:r>
              <a:rPr/>
              <a:t>Pretest-Posttest designs</a:t>
            </a:r>
          </a:p>
          <a:p>
            <a:pPr lvl="2"/>
            <a:r>
              <a:rPr/>
              <a:t>Time-series designs</a:t>
            </a:r>
          </a:p>
          <a:p>
            <a:pPr lvl="2"/>
            <a:r>
              <a:rPr/>
              <a:t>Single-subject designs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5 - Experimental and Quasi-experimental studies</dc:title>
  <dc:creator>Steve Simon</dc:creator>
  <cp:keywords/>
  <dcterms:created xsi:type="dcterms:W3CDTF">2019-01-04T22:44:18Z</dcterms:created>
  <dcterms:modified xsi:type="dcterms:W3CDTF">2019-01-04T22:44:18Z</dcterms:modified>
</cp:coreProperties>
</file>