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chronological.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appealing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emerge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beware,</a:t>
            </a:r>
            <a:r>
              <a:rPr/>
              <a:t> </a:t>
            </a:r>
            <a:r>
              <a:rPr/>
              <a:t>becuase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chronological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likes</a:t>
            </a:r>
            <a:r>
              <a:rPr/>
              <a:t> </a:t>
            </a:r>
            <a:r>
              <a:rPr/>
              <a:t>it)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mention,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answer),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disagrements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answers),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yet).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sections,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mitigation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exposures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exacerbate</a:t>
            </a:r>
            <a:r>
              <a:rPr/>
              <a:t> </a:t>
            </a:r>
            <a:r>
              <a:rPr/>
              <a:t>asthma,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ventilation)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chemical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(spraying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dust</a:t>
            </a:r>
            <a:r>
              <a:rPr/>
              <a:t> </a:t>
            </a:r>
            <a:r>
              <a:rPr/>
              <a:t>mites).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(Lewin,</a:t>
            </a:r>
            <a:r>
              <a:rPr/>
              <a:t> </a:t>
            </a:r>
            <a:r>
              <a:rPr/>
              <a:t>Rogers,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Spradley)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schools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(biologic,</a:t>
            </a:r>
            <a:r>
              <a:rPr/>
              <a:t> </a:t>
            </a:r>
            <a:r>
              <a:rPr/>
              <a:t>chaotic,</a:t>
            </a:r>
            <a:r>
              <a:rPr/>
              <a:t> </a:t>
            </a:r>
            <a:r>
              <a:rPr/>
              <a:t>deterministic,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empircal).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welfare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attachment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hasn’t.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hasn’t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areas.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isolation.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Watkins.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Portney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Watkins.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reviewer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unpublished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published?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peer-reviewed?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valid?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reader.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Watkins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34.1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valid.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textbook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suitable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consolidates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quality,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condemn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credible.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GM&amp;L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document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equivalence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factors).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overstate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findings.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It’s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Campbell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Stanley</a:t>
            </a:r>
            <a:r>
              <a:rPr/>
              <a:t> </a:t>
            </a:r>
            <a:r>
              <a:rPr/>
              <a:t>reference,</a:t>
            </a:r>
            <a:r>
              <a:rPr/>
              <a:t> </a:t>
            </a:r>
            <a:r>
              <a:rPr/>
              <a:t>“</a:t>
            </a:r>
            <a:r>
              <a:rPr/>
              <a:t>What</a:t>
            </a:r>
            <a:r>
              <a:rPr/>
              <a:t> </a:t>
            </a:r>
            <a:r>
              <a:rPr/>
              <a:t>Works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Campbell</a:t>
            </a:r>
            <a:r>
              <a:rPr/>
              <a:t> </a:t>
            </a:r>
            <a:r>
              <a:rPr/>
              <a:t>Collaboration.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viewing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34.1.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23.2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spreadsheets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columns: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(write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itself),</a:t>
            </a:r>
            <a:r>
              <a:rPr/>
              <a:t> </a:t>
            </a:r>
            <a:r>
              <a:rPr/>
              <a:t>Citation,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motivational</a:t>
            </a:r>
            <a:r>
              <a:rPr/>
              <a:t> </a:t>
            </a:r>
            <a:r>
              <a:rPr/>
              <a:t>interviewing,</a:t>
            </a:r>
            <a:r>
              <a:rPr/>
              <a:t> </a:t>
            </a:r>
            <a:r>
              <a:rPr/>
              <a:t>Inclusion</a:t>
            </a:r>
            <a:r>
              <a:rPr/>
              <a:t> </a:t>
            </a:r>
            <a:r>
              <a:rPr/>
              <a:t>criteria,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arm,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Findings,</a:t>
            </a:r>
            <a:r>
              <a:rPr/>
              <a:t> </a:t>
            </a:r>
            <a:r>
              <a:rPr/>
              <a:t>Notes.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participants,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controls,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completers.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checklist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exclusion</a:t>
            </a:r>
            <a:r>
              <a:rPr/>
              <a:t> </a:t>
            </a:r>
            <a:r>
              <a:rPr/>
              <a:t>criteria.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Adverse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dosing.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refering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Medical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5511</a:t>
            </a:r>
            <a:r>
              <a:rPr/>
              <a:t> </a:t>
            </a:r>
            <a:r>
              <a:rPr/>
              <a:t>(Epidemiology).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exposure,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outcome(s),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(broken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race/ethnicity),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followup,</a:t>
            </a:r>
            <a:r>
              <a:rPr/>
              <a:t> </a:t>
            </a:r>
            <a:r>
              <a:rPr/>
              <a:t>unadjusted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PICOTS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Sue</a:t>
            </a:r>
            <a:r>
              <a:rPr/>
              <a:t> </a:t>
            </a:r>
            <a:r>
              <a:rPr/>
              <a:t>Sykesbury.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synonymous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cohesive</a:t>
            </a:r>
            <a:r>
              <a:rPr/>
              <a:t> </a:t>
            </a:r>
            <a:r>
              <a:rPr/>
              <a:t>structure.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breath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summarize,</a:t>
            </a:r>
            <a:r>
              <a:rPr/>
              <a:t> </a:t>
            </a:r>
            <a:r>
              <a:rPr/>
              <a:t>analyzie,</a:t>
            </a:r>
            <a:r>
              <a:rPr/>
              <a:t> </a:t>
            </a:r>
            <a:r>
              <a:rPr/>
              <a:t>evaluate,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superficial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addressing,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blog,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click.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lump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rviews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individually,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organizaiton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cite.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(often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two)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systematic.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rigidity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repeatable.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stuides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meta-analysis)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obsessive</a:t>
            </a:r>
            <a:r>
              <a:rPr/>
              <a:t> </a:t>
            </a:r>
            <a:r>
              <a:rPr/>
              <a:t>fervor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bias,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overcome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submission.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unethical).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adopted</a:t>
            </a:r>
            <a:r>
              <a:rPr/>
              <a:t> </a:t>
            </a:r>
            <a:r>
              <a:rPr/>
              <a:t>anywhere,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unwieldy.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preceded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also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improved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comparability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similar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equivalent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1.2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diabetes)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”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transplant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rejection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calcineurin</a:t>
            </a:r>
            <a:r>
              <a:rPr/>
              <a:t> </a:t>
            </a:r>
            <a:r>
              <a:rPr/>
              <a:t>inhibitors,</a:t>
            </a:r>
            <a:r>
              <a:rPr/>
              <a:t> </a:t>
            </a:r>
            <a:r>
              <a:rPr/>
              <a:t>antiproliferative</a:t>
            </a:r>
            <a:r>
              <a:rPr/>
              <a:t> </a:t>
            </a:r>
            <a:r>
              <a:rPr/>
              <a:t>agents,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steroids").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(45%)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(advance</a:t>
            </a:r>
            <a:r>
              <a:rPr/>
              <a:t> </a:t>
            </a:r>
            <a:r>
              <a:rPr/>
              <a:t>stages,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sooner).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slavishly.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2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libguides.library.umkc.edu/gradwriting/lit-reviews" TargetMode="External" /><Relationship Id="rId4" Type="http://schemas.openxmlformats.org/officeDocument/2006/relationships/hyperlink" Target="https://writingcenter.unc.edu/tips-and-tools/literature-reviews/" TargetMode="External" /><Relationship Id="rId5" Type="http://schemas.openxmlformats.org/officeDocument/2006/relationships/hyperlink" Target="https://journals.plos.org/ploscompbiol/article?id=10.1371/journal.pcbi.1003149" TargetMode="External" /><Relationship Id="rId6" Type="http://schemas.openxmlformats.org/officeDocument/2006/relationships/hyperlink" Target="https://journals.plos.org/ploscompbiol/article/file?id=10.1371/journal.pcbi.1003149&amp;type=printable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“Dosage compensation in mammalian females is a recognized phenomenon whereby inactivation of one X chromosome …[1]. </a:t>
            </a:r>
            <a:r>
              <a:rPr b="1"/>
              <a:t>However,</a:t>
            </a:r>
            <a:r>
              <a:rPr/>
              <a:t> not all X-linked genes are inactivated. Recently, an inactivation profile…was reported by Carrel and Willard [2]. … </a:t>
            </a:r>
            <a:r>
              <a:rPr b="1"/>
              <a:t>Subsequently</a:t>
            </a:r>
            <a:r>
              <a:rPr/>
              <a:t>, Lyon [3] … enhanced our knowledge about X-chromosome inactivation…”</a:t>
            </a:r>
          </a:p>
          <a:p>
            <a:pPr lvl="1"/>
            <a:r>
              <a:rPr/>
              <a:t>Talebizadeh et al. X chromosome gene expression in human tissues: Male and female comparisons. Genomics 2006.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“African Americans represent nearly 45% of new HIV cases each year (1–2). Due to delayed HIV diagnosis, African Americans tend to enter HIV treatment at advanced stages and die from AIDS sooner than Whites (1).”</a:t>
            </a:r>
          </a:p>
          <a:p>
            <a:pPr lvl="1"/>
            <a:r>
              <a:rPr/>
              <a:t>Berkley-Patton et al. An HIV Testing Intervention in African American Churches: Pilot Study Findings. Ann Behav Med. 2016.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“Studies suggest many African American faith leaders are willing to provide HIV education …(14–17); however, their reported challenges in doing so have included church capacity issues (e.g., lack of HIV training, church-appropriate HIV materials, time, and resources), controversial church issues (e.g., condom use, premarital sex, homophobia), and HIV stigma (18–22).”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 of a literature review</a:t>
            </a:r>
          </a:p>
          <a:p>
            <a:pPr lvl="2"/>
            <a:r>
              <a:rPr/>
              <a:t>Chronologic (warning: can be boring!)</a:t>
            </a:r>
          </a:p>
          <a:p>
            <a:pPr lvl="2"/>
            <a:r>
              <a:rPr/>
              <a:t>From general to specific</a:t>
            </a:r>
          </a:p>
          <a:p>
            <a:pPr lvl="2"/>
            <a:r>
              <a:rPr/>
              <a:t>Thematic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1st paragraph. “African Americans represent nearly 45% of new HIV cases each year (1–2).”</a:t>
            </a:r>
          </a:p>
          <a:p>
            <a:pPr lvl="0" marL="0" indent="0">
              <a:buNone/>
            </a:pPr>
            <a:r>
              <a:rPr/>
              <a:t>2nd paragraph. “The Black Church is a powerful institution with a history of mobilizing African American communities for social change (5)…”</a:t>
            </a:r>
          </a:p>
          <a:p>
            <a:pPr lvl="0" marL="0" indent="0">
              <a:buNone/>
            </a:pPr>
            <a:r>
              <a:rPr/>
              <a:t>3rd paragraph. “Studies suggest many African American faith leaders are willing to provide HIV education and testing for their church/community members (14–17)…”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Possible themes</a:t>
            </a:r>
          </a:p>
          <a:p>
            <a:pPr lvl="2"/>
            <a:r>
              <a:rPr/>
              <a:t>Consensus, disagreements, the unknown</a:t>
            </a:r>
          </a:p>
          <a:p>
            <a:pPr lvl="2"/>
            <a:r>
              <a:rPr/>
              <a:t>Problem, old remedies, new needs</a:t>
            </a:r>
          </a:p>
          <a:p>
            <a:pPr lvl="2"/>
            <a:r>
              <a:rPr/>
              <a:t>Supportive, then non-supportive</a:t>
            </a:r>
          </a:p>
          <a:p>
            <a:pPr lvl="2"/>
            <a:r>
              <a:rPr/>
              <a:t>Methodologies, theories, schools of thought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2: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demonstrate knowledge of the resources available through the university library system</a:t>
            </a:r>
          </a:p>
          <a:p>
            <a:pPr lvl="1">
              <a:buAutoNum type="arabicPeriod"/>
            </a:pPr>
            <a:r>
              <a:rPr/>
              <a:t>To demonstrate an understanding of skills needed in order to read and evaluate scientific literature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Additional Resources</a:t>
            </a:r>
          </a:p>
          <a:p>
            <a:pPr lvl="2"/>
            <a:r>
              <a:rPr/>
              <a:t>L.G. Portney &amp; M.P. Watkins. Chapter 34, ?Evaluating research reports.? </a:t>
            </a:r>
            <a:r>
              <a:rPr i="1"/>
              <a:t>Foundations of Clinical Research: Applications to Practice, 3rd ed.</a:t>
            </a:r>
            <a:r>
              <a:rPr/>
              <a:t> Upper Saddle River, New Jersey: Pearson Prentice Hall.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Evaluation of the quality of the design and analysis of a study</a:t>
            </a:r>
          </a:p>
          <a:p>
            <a:pPr lvl="1"/>
            <a:r>
              <a:rPr/>
              <a:t>GM&amp;L framework ?</a:t>
            </a:r>
          </a:p>
          <a:p>
            <a:pPr lvl="2"/>
            <a:r>
              <a:rPr/>
              <a:t>designed to be used with both experimental and non-experimental research</a:t>
            </a:r>
          </a:p>
          <a:p>
            <a:pPr lvl="1"/>
            <a:r>
              <a:rPr/>
              <a:t>Assess research validity</a:t>
            </a:r>
          </a:p>
          <a:p>
            <a:pPr lvl="2"/>
            <a:r>
              <a:rPr/>
              <a:t>Series of continua</a:t>
            </a:r>
          </a:p>
          <a:p>
            <a:pPr lvl="1"/>
            <a:r>
              <a:rPr/>
              <a:t>Emphasis on methods and results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framework ?</a:t>
            </a:r>
          </a:p>
          <a:p>
            <a:pPr lvl="2"/>
            <a:r>
              <a:rPr/>
              <a:t>19 questions</a:t>
            </a:r>
          </a:p>
          <a:p>
            <a:pPr lvl="2"/>
            <a:r>
              <a:rPr/>
              <a:t>8 rating scales</a:t>
            </a:r>
          </a:p>
          <a:p>
            <a:pPr lvl="1"/>
            <a:r>
              <a:rPr/>
              <a:t>19 questions &lt;U+F0E8&gt; 3 main groups</a:t>
            </a:r>
          </a:p>
          <a:p>
            <a:pPr lvl="2"/>
            <a:r>
              <a:rPr/>
              <a:t>Key aspects of the design and methods (1 ? 8)</a:t>
            </a:r>
          </a:p>
          <a:p>
            <a:pPr lvl="2"/>
            <a:r>
              <a:rPr/>
              <a:t>Evaluative ratings (9 ? 16)</a:t>
            </a:r>
          </a:p>
          <a:p>
            <a:pPr lvl="2"/>
            <a:r>
              <a:rPr/>
              <a:t>General evaluation questions (17 ? 19)</a:t>
            </a:r>
          </a:p>
          <a:p>
            <a:pPr lvl="1"/>
            <a:r>
              <a:rPr/>
              <a:t>?? merit or worth of the study as a whole??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pic>
        <p:nvPicPr>
          <p:cNvPr descr="../images/image-03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05000"/>
            <a:ext cx="82296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Reports</a:t>
            </a:r>
          </a:p>
        </p:txBody>
      </p:sp>
      <p:pic>
        <p:nvPicPr>
          <p:cNvPr descr="../images/image-03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407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Other Options - examples</a:t>
            </a:r>
          </a:p>
          <a:p>
            <a:pPr lvl="2"/>
            <a:r>
              <a:rPr/>
              <a:t>MEDB 5511 Literature review form</a:t>
            </a:r>
          </a:p>
          <a:p>
            <a:pPr lvl="2"/>
            <a:r>
              <a:rPr/>
              <a:t>MEDB 5511 .xls template</a:t>
            </a:r>
          </a:p>
          <a:p>
            <a:pPr lvl="2"/>
            <a:r>
              <a:rPr/>
              <a:t>Proposal literature review file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Nothing to be turned in next week</a:t>
            </a:r>
          </a:p>
          <a:p>
            <a:pPr lvl="1"/>
            <a:r>
              <a:rPr/>
              <a:t>Work on identifying a research topic you want to work on for the final project 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Work on the literature search for your research project idea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 2</a:t>
            </a:r>
          </a:p>
          <a:p>
            <a:pPr lvl="1">
              <a:buAutoNum type="arabicPeriod"/>
            </a:pPr>
            <a:r>
              <a:rPr/>
              <a:t>UMKC University Libraries. Literature Reviews: Graduate Writing Resources. Available in </a:t>
            </a:r>
            <a:r>
              <a:rPr>
                <a:hlinkClick r:id="rId3"/>
              </a:rPr>
              <a:t>html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The Writing Center, University of North Carolina, Chapel Hill. Literature Reviews. Available in </a:t>
            </a:r>
            <a:r>
              <a:rPr>
                <a:hlinkClick r:id="rId4"/>
              </a:rPr>
              <a:t>html format</a:t>
            </a:r>
          </a:p>
          <a:p>
            <a:pPr lvl="1">
              <a:buAutoNum type="arabicPeriod"/>
            </a:pPr>
            <a:r>
              <a:rPr/>
              <a:t>Pautasso, Marco. “Ten simple rules for writing a literature review” PLoS computational biology vol. 9,7 (2013): e100314. DOI: 10.1371/journal.pcbi.1003149. Available in </a:t>
            </a:r>
            <a:r>
              <a:rPr>
                <a:hlinkClick r:id="rId5"/>
              </a:rPr>
              <a:t>html format</a:t>
            </a:r>
            <a:r>
              <a:rPr/>
              <a:t> and </a:t>
            </a:r>
            <a:r>
              <a:rPr>
                <a:hlinkClick r:id="rId6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will the library resources contribute to your research activity?</a:t>
            </a:r>
          </a:p>
          <a:p>
            <a:pPr lvl="1">
              <a:buAutoNum type="arabicPeriod"/>
            </a:pPr>
            <a:r>
              <a:rPr/>
              <a:t>What kinds of information will you be compiling from the literature you will be reviewing for your proposal?</a:t>
            </a:r>
          </a:p>
          <a:p>
            <a:pPr lvl="1">
              <a:buAutoNum type="arabicPeriod"/>
            </a:pPr>
            <a:r>
              <a:rPr/>
              <a:t>How do you usually organize information when reviewing literature?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 (from your book): “An interpretation of a selection of documents (published or unpublished) on a specific topic that involves summarization, analysis, evaluation, and synthesis of the documents.”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Because you have to.</a:t>
            </a:r>
          </a:p>
          <a:p>
            <a:pPr lvl="0" marL="0" indent="0">
              <a:buNone/>
            </a:pPr>
            <a:r>
              <a:rPr/>
              <a:t>(From your book)</a:t>
            </a:r>
          </a:p>
          <a:p>
            <a:pPr lvl="1">
              <a:buAutoNum type="arabicPeriod"/>
            </a:pPr>
            <a:r>
              <a:rPr/>
              <a:t>“Identify gaps in the literature”</a:t>
            </a:r>
          </a:p>
          <a:p>
            <a:pPr lvl="1">
              <a:buAutoNum type="arabicPeriod"/>
            </a:pPr>
            <a:r>
              <a:rPr/>
              <a:t>“Help to select appropriate methods for your new topic”</a:t>
            </a:r>
          </a:p>
          <a:p>
            <a:pPr lvl="1">
              <a:buAutoNum type="arabicPeriod"/>
            </a:pPr>
            <a:r>
              <a:rPr/>
              <a:t>“Describe the inferences that have come from past research”</a:t>
            </a:r>
          </a:p>
          <a:p>
            <a:pPr lvl="1">
              <a:buAutoNum type="arabicPeriod"/>
            </a:pPr>
            <a:r>
              <a:rPr/>
              <a:t>Other reasons???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Annotated bibliography</a:t>
            </a:r>
          </a:p>
          <a:p>
            <a:pPr lvl="2"/>
            <a:r>
              <a:rPr/>
              <a:t>Also requires summarization</a:t>
            </a:r>
          </a:p>
          <a:p>
            <a:pPr lvl="2"/>
            <a:r>
              <a:rPr/>
              <a:t>Often requires analysis and evaluation</a:t>
            </a:r>
          </a:p>
          <a:p>
            <a:pPr lvl="2"/>
            <a:r>
              <a:rPr/>
              <a:t>Lacks synthesis (no organization)</a:t>
            </a:r>
          </a:p>
          <a:p>
            <a:pPr lvl="2"/>
            <a:r>
              <a:rPr/>
              <a:t>Strives for completeness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overview</a:t>
            </a:r>
          </a:p>
          <a:p>
            <a:pPr lvl="2"/>
            <a:r>
              <a:rPr/>
              <a:t>Systematic</a:t>
            </a:r>
          </a:p>
          <a:p>
            <a:pPr lvl="2"/>
            <a:r>
              <a:rPr/>
              <a:t>Exhaustive search</a:t>
            </a:r>
          </a:p>
          <a:p>
            <a:pPr lvl="2"/>
            <a:r>
              <a:rPr/>
              <a:t>Usually a quantitative summary</a:t>
            </a:r>
          </a:p>
          <a:p>
            <a:pPr lvl="2"/>
            <a:r>
              <a:rPr/>
              <a:t>Lacks synthesis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to a librarian</a:t>
            </a:r>
          </a:p>
          <a:p>
            <a:pPr lvl="1"/>
            <a:r>
              <a:rPr/>
              <a:t>Specify your score</a:t>
            </a:r>
          </a:p>
          <a:p>
            <a:pPr lvl="1"/>
            <a:r>
              <a:rPr/>
              <a:t>Find a good summary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Snowball sampling</a:t>
            </a:r>
          </a:p>
          <a:p>
            <a:pPr lvl="1"/>
            <a:r>
              <a:rPr/>
              <a:t>Iterate between writing and searching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Organization: note cards, spreadsheet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quotes.</a:t>
            </a:r>
          </a:p>
          <a:p>
            <a:pPr lvl="1"/>
            <a:r>
              <a:rPr/>
              <a:t>Contextual clues</a:t>
            </a:r>
          </a:p>
          <a:p>
            <a:pPr lvl="2"/>
            <a:r>
              <a:rPr/>
              <a:t>Also, in addition</a:t>
            </a:r>
          </a:p>
          <a:p>
            <a:pPr lvl="2"/>
            <a:r>
              <a:rPr/>
              <a:t>However, on the other hand</a:t>
            </a:r>
          </a:p>
          <a:p>
            <a:pPr lvl="1"/>
            <a:r>
              <a:rPr/>
              <a:t>Three research verbs</a:t>
            </a:r>
          </a:p>
          <a:p>
            <a:pPr lvl="2"/>
            <a:r>
              <a:rPr/>
              <a:t>Compare</a:t>
            </a:r>
          </a:p>
          <a:p>
            <a:pPr lvl="2"/>
            <a:r>
              <a:rPr/>
              <a:t>Describe (Estimate, Identify)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2019-01-31T04:23:22Z</dcterms:created>
  <dcterms:modified xsi:type="dcterms:W3CDTF">2019-01-31T04:23:22Z</dcterms:modified>
</cp:coreProperties>
</file>