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notesMaster" Target="notesMasters/notesMaster1.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most</a:t>
            </a:r>
            <a:r>
              <a:rPr/>
              <a:t> </a:t>
            </a:r>
            <a:r>
              <a:rPr/>
              <a:t>common</a:t>
            </a:r>
            <a:r>
              <a:rPr/>
              <a:t> </a:t>
            </a:r>
            <a:r>
              <a:rPr/>
              <a:t>type</a:t>
            </a:r>
            <a:r>
              <a:rPr/>
              <a:t> </a:t>
            </a:r>
            <a:r>
              <a:rPr/>
              <a:t>of</a:t>
            </a:r>
            <a:r>
              <a:rPr/>
              <a:t> </a:t>
            </a:r>
            <a:r>
              <a:rPr/>
              <a:t>experimental</a:t>
            </a:r>
            <a:r>
              <a:rPr/>
              <a:t> </a:t>
            </a:r>
            <a:r>
              <a:rPr/>
              <a:t>design.</a:t>
            </a:r>
            <a:r>
              <a:rPr/>
              <a:t> </a:t>
            </a:r>
            <a:r>
              <a:rPr/>
              <a:t>You</a:t>
            </a:r>
            <a:r>
              <a:rPr/>
              <a:t> </a:t>
            </a:r>
            <a:r>
              <a:rPr/>
              <a:t>still</a:t>
            </a:r>
            <a:r>
              <a:rPr/>
              <a:t> </a:t>
            </a:r>
            <a:r>
              <a:rPr/>
              <a:t>have</a:t>
            </a:r>
            <a:r>
              <a:rPr/>
              <a:t> </a:t>
            </a:r>
            <a:r>
              <a:rPr/>
              <a:t>to</a:t>
            </a:r>
            <a:r>
              <a:rPr/>
              <a:t> </a:t>
            </a:r>
            <a:r>
              <a:rPr/>
              <a:t>worry</a:t>
            </a:r>
            <a:r>
              <a:rPr/>
              <a:t> </a:t>
            </a:r>
            <a:r>
              <a:rPr/>
              <a:t>about</a:t>
            </a:r>
            <a:r>
              <a:rPr/>
              <a:t> </a:t>
            </a:r>
            <a:r>
              <a:rPr/>
              <a:t>learning</a:t>
            </a:r>
            <a:r>
              <a:rPr/>
              <a:t> </a:t>
            </a:r>
            <a:r>
              <a:rPr/>
              <a:t>effects</a:t>
            </a:r>
            <a:r>
              <a:rPr/>
              <a:t> </a:t>
            </a:r>
            <a:r>
              <a:rPr/>
              <a:t>or</a:t>
            </a:r>
            <a:r>
              <a:rPr/>
              <a:t> </a:t>
            </a:r>
            <a:r>
              <a:rPr/>
              <a:t>fatigue</a:t>
            </a:r>
            <a:r>
              <a:rPr/>
              <a:t> </a:t>
            </a:r>
            <a:r>
              <a:rPr/>
              <a:t>effects.</a:t>
            </a:r>
          </a:p>
          <a:p>
            <a:pPr lvl="0" marL="0" indent="0">
              <a:buNone/>
            </a:pPr>
          </a:p>
          <a:p>
            <a:pPr lvl="0" marL="0" indent="0">
              <a:buNone/>
            </a:pPr>
            <a:r>
              <a:rPr/>
              <a:t>There</a:t>
            </a:r>
            <a:r>
              <a:rPr/>
              <a:t> </a:t>
            </a:r>
            <a:r>
              <a:rPr/>
              <a:t>is</a:t>
            </a:r>
            <a:r>
              <a:rPr/>
              <a:t> </a:t>
            </a:r>
            <a:r>
              <a:rPr/>
              <a:t>a</a:t>
            </a:r>
            <a:r>
              <a:rPr/>
              <a:t> </a:t>
            </a:r>
            <a:r>
              <a:rPr/>
              <a:t>general</a:t>
            </a:r>
            <a:r>
              <a:rPr/>
              <a:t> </a:t>
            </a:r>
            <a:r>
              <a:rPr/>
              <a:t>rule</a:t>
            </a:r>
            <a:r>
              <a:rPr/>
              <a:t> </a:t>
            </a:r>
            <a:r>
              <a:rPr/>
              <a:t>of</a:t>
            </a:r>
            <a:r>
              <a:rPr/>
              <a:t> </a:t>
            </a:r>
            <a:r>
              <a:rPr/>
              <a:t>thumb,</a:t>
            </a:r>
            <a:r>
              <a:rPr/>
              <a:t> </a:t>
            </a:r>
            <a:r>
              <a:rPr/>
              <a:t>that</a:t>
            </a:r>
            <a:r>
              <a:rPr/>
              <a:t> </a:t>
            </a:r>
            <a:r>
              <a:rPr/>
              <a:t>a</a:t>
            </a:r>
            <a:r>
              <a:rPr/>
              <a:t> </a:t>
            </a:r>
            <a:r>
              <a:rPr/>
              <a:t>sample</a:t>
            </a:r>
            <a:r>
              <a:rPr/>
              <a:t> </a:t>
            </a:r>
            <a:r>
              <a:rPr/>
              <a:t>size</a:t>
            </a:r>
            <a:r>
              <a:rPr/>
              <a:t> </a:t>
            </a:r>
            <a:r>
              <a:rPr/>
              <a:t>of</a:t>
            </a:r>
            <a:r>
              <a:rPr/>
              <a:t> </a:t>
            </a:r>
            <a:r>
              <a:rPr/>
              <a:t>30</a:t>
            </a:r>
            <a:r>
              <a:rPr/>
              <a:t> </a:t>
            </a:r>
            <a:r>
              <a:rPr/>
              <a:t>per</a:t>
            </a:r>
            <a:r>
              <a:rPr/>
              <a:t> </a:t>
            </a:r>
            <a:r>
              <a:rPr/>
              <a:t>group</a:t>
            </a:r>
            <a:r>
              <a:rPr/>
              <a:t> </a:t>
            </a:r>
            <a:r>
              <a:rPr/>
              <a:t>allows</a:t>
            </a:r>
            <a:r>
              <a:rPr/>
              <a:t> </a:t>
            </a:r>
            <a:r>
              <a:rPr/>
              <a:t>you</a:t>
            </a:r>
            <a:r>
              <a:rPr/>
              <a:t> </a:t>
            </a:r>
            <a:r>
              <a:rPr/>
              <a:t>to</a:t>
            </a:r>
            <a:r>
              <a:rPr/>
              <a:t> </a:t>
            </a:r>
            <a:r>
              <a:rPr/>
              <a:t>be</a:t>
            </a:r>
            <a:r>
              <a:rPr/>
              <a:t> </a:t>
            </a:r>
            <a:r>
              <a:rPr/>
              <a:t>comfortable</a:t>
            </a:r>
            <a:r>
              <a:rPr/>
              <a:t> </a:t>
            </a:r>
            <a:r>
              <a:rPr/>
              <a:t>with</a:t>
            </a:r>
            <a:r>
              <a:rPr/>
              <a:t> </a:t>
            </a:r>
            <a:r>
              <a:rPr/>
              <a:t>a</a:t>
            </a:r>
            <a:r>
              <a:rPr/>
              <a:t> </a:t>
            </a:r>
            <a:r>
              <a:rPr/>
              <a:t>posttest</a:t>
            </a:r>
            <a:r>
              <a:rPr/>
              <a:t> </a:t>
            </a:r>
            <a:r>
              <a:rPr/>
              <a:t>only</a:t>
            </a:r>
            <a:r>
              <a:rPr/>
              <a:t> </a:t>
            </a:r>
            <a:r>
              <a:rPr/>
              <a:t>design,</a:t>
            </a:r>
            <a:r>
              <a:rPr/>
              <a:t> </a:t>
            </a:r>
            <a:r>
              <a:rPr/>
              <a:t>but</a:t>
            </a:r>
            <a:r>
              <a:rPr/>
              <a:t> </a:t>
            </a:r>
            <a:r>
              <a:rPr/>
              <a:t>don’t</a:t>
            </a:r>
            <a:r>
              <a:rPr/>
              <a:t> </a:t>
            </a:r>
            <a:r>
              <a:rPr/>
              <a:t>rely</a:t>
            </a:r>
            <a:r>
              <a:rPr/>
              <a:t> </a:t>
            </a:r>
            <a:r>
              <a:rPr/>
              <a:t>on</a:t>
            </a:r>
            <a:r>
              <a:rPr/>
              <a:t> </a:t>
            </a:r>
            <a:r>
              <a:rPr/>
              <a:t>this</a:t>
            </a:r>
            <a:r>
              <a:rPr/>
              <a:t> </a:t>
            </a:r>
            <a:r>
              <a:rPr/>
              <a:t>rule.</a:t>
            </a:r>
            <a:r>
              <a:rPr/>
              <a:t> </a:t>
            </a:r>
            <a:r>
              <a:rPr/>
              <a:t>A</a:t>
            </a:r>
            <a:r>
              <a:rPr/>
              <a:t> </a:t>
            </a:r>
            <a:r>
              <a:rPr/>
              <a:t>pretest</a:t>
            </a:r>
            <a:r>
              <a:rPr/>
              <a:t> </a:t>
            </a:r>
            <a:r>
              <a:rPr/>
              <a:t>measure</a:t>
            </a:r>
            <a:r>
              <a:rPr/>
              <a:t> </a:t>
            </a:r>
            <a:r>
              <a:rPr/>
              <a:t>is</a:t>
            </a:r>
            <a:r>
              <a:rPr/>
              <a:t> </a:t>
            </a:r>
            <a:r>
              <a:rPr/>
              <a:t>very</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in</a:t>
            </a:r>
            <a:r>
              <a:rPr/>
              <a:t> </a:t>
            </a:r>
            <a:r>
              <a:rPr/>
              <a:t>one</a:t>
            </a:r>
            <a:r>
              <a:rPr/>
              <a:t> </a:t>
            </a:r>
            <a:r>
              <a:rPr/>
              <a:t>group</a:t>
            </a:r>
            <a:r>
              <a:rPr/>
              <a:t> </a:t>
            </a:r>
            <a:r>
              <a:rPr/>
              <a:t>only.</a:t>
            </a:r>
            <a:r>
              <a:rPr/>
              <a:t> </a:t>
            </a:r>
            <a:r>
              <a:rPr/>
              <a:t>This</a:t>
            </a:r>
            <a:r>
              <a:rPr/>
              <a:t> </a:t>
            </a:r>
            <a:r>
              <a:rPr/>
              <a:t>is</a:t>
            </a:r>
            <a:r>
              <a:rPr/>
              <a:t> </a:t>
            </a:r>
            <a:r>
              <a:rPr/>
              <a:t>useful</a:t>
            </a:r>
            <a:r>
              <a:rPr/>
              <a:t> </a:t>
            </a:r>
            <a:r>
              <a:rPr/>
              <a:t>if</a:t>
            </a:r>
            <a:r>
              <a:rPr/>
              <a:t> </a:t>
            </a:r>
            <a:r>
              <a:rPr/>
              <a:t>the</a:t>
            </a:r>
            <a:r>
              <a:rPr/>
              <a:t> </a:t>
            </a:r>
            <a:r>
              <a:rPr/>
              <a:t>pre-measure</a:t>
            </a:r>
            <a:r>
              <a:rPr/>
              <a:t> </a:t>
            </a:r>
            <a:r>
              <a:rPr/>
              <a:t>has</a:t>
            </a:r>
            <a:r>
              <a:rPr/>
              <a:t> </a:t>
            </a:r>
            <a:r>
              <a:rPr/>
              <a:t>an</a:t>
            </a:r>
            <a:r>
              <a:rPr/>
              <a:t> </a:t>
            </a:r>
            <a:r>
              <a:rPr/>
              <a:t>influence</a:t>
            </a:r>
            <a:r>
              <a:rPr/>
              <a:t> </a:t>
            </a:r>
            <a:r>
              <a:rPr/>
              <a:t>on</a:t>
            </a:r>
            <a:r>
              <a:rPr/>
              <a:t> </a:t>
            </a:r>
            <a:r>
              <a:rPr/>
              <a:t>the</a:t>
            </a:r>
            <a:r>
              <a:rPr/>
              <a:t> </a:t>
            </a:r>
            <a:r>
              <a:rPr/>
              <a:t>post-measure</a:t>
            </a:r>
            <a:r>
              <a:rPr/>
              <a:t> </a:t>
            </a:r>
            <a:r>
              <a:rPr/>
              <a:t>(learning</a:t>
            </a:r>
            <a:r>
              <a:rPr/>
              <a:t> </a:t>
            </a:r>
            <a:r>
              <a:rPr/>
              <a:t>or</a:t>
            </a:r>
            <a:r>
              <a:rPr/>
              <a:t> </a:t>
            </a:r>
            <a:r>
              <a:rPr/>
              <a:t>fatigue</a:t>
            </a:r>
            <a:r>
              <a:rPr/>
              <a:t> </a:t>
            </a:r>
            <a:r>
              <a:rPr/>
              <a:t>effects).</a:t>
            </a:r>
          </a:p>
          <a:p>
            <a:pPr lvl="0" marL="0" indent="0">
              <a:buNone/>
            </a:pPr>
          </a:p>
          <a:p>
            <a:pPr lvl="0" marL="0" indent="0">
              <a:buNone/>
            </a:pPr>
            <a:r>
              <a:rPr/>
              <a:t>Notice</a:t>
            </a:r>
            <a:r>
              <a:rPr/>
              <a:t> </a:t>
            </a:r>
            <a:r>
              <a:rPr/>
              <a:t>that</a:t>
            </a:r>
            <a:r>
              <a:rPr/>
              <a:t> </a:t>
            </a:r>
            <a:r>
              <a:rPr/>
              <a:t>this</a:t>
            </a:r>
            <a:r>
              <a:rPr/>
              <a:t> </a:t>
            </a:r>
            <a:r>
              <a:rPr/>
              <a:t>design</a:t>
            </a:r>
            <a:r>
              <a:rPr/>
              <a:t> </a:t>
            </a:r>
            <a:r>
              <a:rPr/>
              <a:t>doubles</a:t>
            </a:r>
            <a:r>
              <a:rPr/>
              <a:t> </a:t>
            </a:r>
            <a:r>
              <a:rPr/>
              <a:t>the</a:t>
            </a:r>
            <a:r>
              <a:rPr/>
              <a:t> </a:t>
            </a:r>
            <a:r>
              <a:rPr/>
              <a:t>number</a:t>
            </a:r>
            <a:r>
              <a:rPr/>
              <a:t> </a:t>
            </a:r>
            <a:r>
              <a:rPr/>
              <a:t>of</a:t>
            </a:r>
            <a:r>
              <a:rPr/>
              <a:t> </a:t>
            </a:r>
            <a:r>
              <a:rPr/>
              <a:t>people</a:t>
            </a:r>
            <a:r>
              <a:rPr/>
              <a:t> </a:t>
            </a:r>
            <a:r>
              <a:rPr/>
              <a:t>needed</a:t>
            </a:r>
            <a:r>
              <a:rPr/>
              <a:t> </a:t>
            </a:r>
            <a:r>
              <a:rPr/>
              <a:t>for</a:t>
            </a:r>
            <a:r>
              <a:rPr/>
              <a:t> </a:t>
            </a:r>
            <a:r>
              <a:rPr/>
              <a:t>the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Bring</a:t>
            </a:r>
            <a:r>
              <a:rPr/>
              <a:t> </a:t>
            </a:r>
            <a:r>
              <a:rPr/>
              <a:t>in</a:t>
            </a:r>
            <a:r>
              <a:rPr/>
              <a:t> </a:t>
            </a:r>
            <a:r>
              <a:rPr/>
              <a:t>matched</a:t>
            </a:r>
            <a:r>
              <a:rPr/>
              <a:t> </a:t>
            </a:r>
            <a:r>
              <a:rPr/>
              <a:t>pairs</a:t>
            </a:r>
            <a:r>
              <a:rPr/>
              <a:t> </a:t>
            </a:r>
            <a:r>
              <a:rPr/>
              <a:t>of</a:t>
            </a:r>
            <a:r>
              <a:rPr/>
              <a:t> </a:t>
            </a:r>
            <a:r>
              <a:rPr/>
              <a:t>people.</a:t>
            </a:r>
            <a:r>
              <a:rPr/>
              <a:t> </a:t>
            </a:r>
            <a:r>
              <a:rPr/>
              <a:t>Once</a:t>
            </a:r>
            <a:r>
              <a:rPr/>
              <a:t> </a:t>
            </a:r>
            <a:r>
              <a:rPr/>
              <a:t>you</a:t>
            </a:r>
            <a:r>
              <a:rPr/>
              <a:t> </a:t>
            </a:r>
            <a:r>
              <a:rPr/>
              <a:t>have</a:t>
            </a:r>
            <a:r>
              <a:rPr/>
              <a:t> </a:t>
            </a:r>
            <a:r>
              <a:rPr/>
              <a:t>those</a:t>
            </a:r>
            <a:r>
              <a:rPr/>
              <a:t> </a:t>
            </a:r>
            <a:r>
              <a:rPr/>
              <a:t>matched</a:t>
            </a:r>
            <a:r>
              <a:rPr/>
              <a:t> </a:t>
            </a:r>
            <a:r>
              <a:rPr/>
              <a:t>pairs,</a:t>
            </a:r>
            <a:r>
              <a:rPr/>
              <a:t> </a:t>
            </a:r>
            <a:r>
              <a:rPr/>
              <a:t>you</a:t>
            </a:r>
            <a:r>
              <a:rPr/>
              <a:t> </a:t>
            </a:r>
            <a:r>
              <a:rPr/>
              <a:t>randomly</a:t>
            </a:r>
            <a:r>
              <a:rPr/>
              <a:t> </a:t>
            </a:r>
            <a:r>
              <a:rPr/>
              <a:t>assign</a:t>
            </a:r>
            <a:r>
              <a:rPr/>
              <a:t> </a:t>
            </a:r>
            <a:r>
              <a:rPr/>
              <a:t>within</a:t>
            </a:r>
            <a:r>
              <a:rPr/>
              <a:t> </a:t>
            </a:r>
            <a:r>
              <a:rPr/>
              <a:t>each</a:t>
            </a:r>
            <a:r>
              <a:rPr/>
              <a:t> </a:t>
            </a:r>
            <a:r>
              <a:rPr/>
              <a:t>pair.</a:t>
            </a:r>
          </a:p>
          <a:p>
            <a:pPr lvl="0" marL="0" indent="0">
              <a:buNone/>
            </a:pPr>
          </a:p>
          <a:p>
            <a:pPr lvl="0" marL="0" indent="0">
              <a:buNone/>
            </a:pPr>
            <a:r>
              <a:rPr/>
              <a:t>This</a:t>
            </a:r>
            <a:r>
              <a:rPr/>
              <a:t> </a:t>
            </a:r>
            <a:r>
              <a:rPr/>
              <a:t>design</a:t>
            </a:r>
            <a:r>
              <a:rPr/>
              <a:t> </a:t>
            </a:r>
            <a:r>
              <a:rPr/>
              <a:t>has</a:t>
            </a:r>
            <a:r>
              <a:rPr/>
              <a:t> </a:t>
            </a:r>
            <a:r>
              <a:rPr/>
              <a:t>a</a:t>
            </a:r>
            <a:r>
              <a:rPr/>
              <a:t> </a:t>
            </a:r>
            <a:r>
              <a:rPr/>
              <a:t>post-measure</a:t>
            </a:r>
            <a:r>
              <a:rPr/>
              <a:t> </a:t>
            </a:r>
            <a:r>
              <a:rPr/>
              <a:t>only,</a:t>
            </a:r>
            <a:r>
              <a:rPr/>
              <a:t> </a:t>
            </a:r>
            <a:r>
              <a:rPr/>
              <a:t>but</a:t>
            </a:r>
            <a:r>
              <a:rPr/>
              <a:t> </a:t>
            </a:r>
            <a:r>
              <a:rPr/>
              <a:t>matching</a:t>
            </a:r>
            <a:r>
              <a:rPr/>
              <a:t> </a:t>
            </a:r>
            <a:r>
              <a:rPr/>
              <a:t>minimizes</a:t>
            </a:r>
            <a:r>
              <a:rPr/>
              <a:t> </a:t>
            </a:r>
            <a:r>
              <a:rPr/>
              <a:t>the</a:t>
            </a:r>
            <a:r>
              <a:rPr/>
              <a:t> </a:t>
            </a:r>
            <a:r>
              <a:rPr/>
              <a:t>need</a:t>
            </a:r>
            <a:r>
              <a:rPr/>
              <a:t> </a:t>
            </a:r>
            <a:r>
              <a:rPr/>
              <a:t>for</a:t>
            </a:r>
            <a:r>
              <a:rPr/>
              <a:t> </a:t>
            </a:r>
            <a:r>
              <a:rPr/>
              <a:t>this</a:t>
            </a:r>
            <a:r>
              <a:rPr/>
              <a:t> </a:t>
            </a:r>
            <a:r>
              <a:rPr/>
              <a:t>measure.</a:t>
            </a:r>
          </a:p>
          <a:p>
            <a:pPr lvl="0" marL="0" indent="0">
              <a:buNone/>
            </a:pPr>
          </a:p>
          <a:p>
            <a:pPr lvl="0" marL="0" indent="0">
              <a:buNone/>
            </a:pPr>
            <a:r>
              <a:rPr/>
              <a:t>One</a:t>
            </a:r>
            <a:r>
              <a:rPr/>
              <a:t> </a:t>
            </a:r>
            <a:r>
              <a:rPr/>
              <a:t>issue</a:t>
            </a:r>
            <a:r>
              <a:rPr/>
              <a:t> </a:t>
            </a:r>
            <a:r>
              <a:rPr/>
              <a:t>is</a:t>
            </a:r>
            <a:r>
              <a:rPr/>
              <a:t> </a:t>
            </a:r>
            <a:r>
              <a:rPr/>
              <a:t>that</a:t>
            </a:r>
            <a:r>
              <a:rPr/>
              <a:t> </a:t>
            </a:r>
            <a:r>
              <a:rPr/>
              <a:t>determining</a:t>
            </a:r>
            <a:r>
              <a:rPr/>
              <a:t> </a:t>
            </a:r>
            <a:r>
              <a:rPr/>
              <a:t>what</a:t>
            </a:r>
            <a:r>
              <a:rPr/>
              <a:t> </a:t>
            </a:r>
            <a:r>
              <a:rPr/>
              <a:t>variables</a:t>
            </a:r>
            <a:r>
              <a:rPr/>
              <a:t> </a:t>
            </a:r>
            <a:r>
              <a:rPr/>
              <a:t>to</a:t>
            </a:r>
            <a:r>
              <a:rPr/>
              <a:t> </a:t>
            </a:r>
            <a:r>
              <a:rPr/>
              <a:t>match,</a:t>
            </a:r>
            <a:r>
              <a:rPr/>
              <a:t> </a:t>
            </a:r>
            <a:r>
              <a:rPr/>
              <a:t>it</a:t>
            </a:r>
            <a:r>
              <a:rPr/>
              <a:t> </a:t>
            </a:r>
            <a:r>
              <a:rPr/>
              <a:t>places</a:t>
            </a:r>
            <a:r>
              <a:rPr/>
              <a:t> </a:t>
            </a:r>
            <a:r>
              <a:rPr/>
              <a:t>a</a:t>
            </a:r>
            <a:r>
              <a:rPr/>
              <a:t> </a:t>
            </a:r>
            <a:r>
              <a:rPr/>
              <a:t>burden</a:t>
            </a:r>
            <a:r>
              <a:rPr/>
              <a:t> </a:t>
            </a:r>
            <a:r>
              <a:rPr/>
              <a:t>on</a:t>
            </a:r>
            <a:r>
              <a:rPr/>
              <a:t> </a:t>
            </a:r>
            <a:r>
              <a:rPr/>
              <a:t>recruiting,</a:t>
            </a:r>
            <a:r>
              <a:rPr/>
              <a:t> </a:t>
            </a:r>
            <a:r>
              <a:rPr/>
              <a:t>and</a:t>
            </a:r>
            <a:r>
              <a:rPr/>
              <a:t> </a:t>
            </a:r>
            <a:r>
              <a:rPr/>
              <a:t>unmatched</a:t>
            </a:r>
            <a:r>
              <a:rPr/>
              <a:t> </a:t>
            </a:r>
            <a:r>
              <a:rPr/>
              <a:t>people</a:t>
            </a:r>
            <a:r>
              <a:rPr/>
              <a:t> </a:t>
            </a:r>
            <a:r>
              <a:rPr/>
              <a:t>are</a:t>
            </a:r>
            <a:r>
              <a:rPr/>
              <a:t> </a:t>
            </a:r>
            <a:r>
              <a:rPr/>
              <a:t>not</a:t>
            </a:r>
            <a:r>
              <a:rPr/>
              <a:t> </a:t>
            </a:r>
            <a:r>
              <a:rPr/>
              <a:t>included</a:t>
            </a:r>
            <a:r>
              <a:rPr/>
              <a:t> </a:t>
            </a:r>
            <a:r>
              <a:rPr/>
              <a:t>in</a:t>
            </a:r>
            <a:r>
              <a:rPr/>
              <a:t> </a:t>
            </a:r>
            <a:r>
              <a:rPr/>
              <a:t>the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randomized</a:t>
            </a:r>
            <a:r>
              <a:rPr/>
              <a:t> </a:t>
            </a:r>
            <a:r>
              <a:rPr/>
              <a:t>into</a:t>
            </a:r>
            <a:r>
              <a:rPr/>
              <a:t> </a:t>
            </a:r>
            <a:r>
              <a:rPr/>
              <a:t>two</a:t>
            </a:r>
            <a:r>
              <a:rPr/>
              <a:t> </a:t>
            </a:r>
            <a:r>
              <a:rPr/>
              <a:t>or</a:t>
            </a:r>
            <a:r>
              <a:rPr/>
              <a:t> </a:t>
            </a:r>
            <a:r>
              <a:rPr/>
              <a:t>more</a:t>
            </a:r>
            <a:r>
              <a:rPr/>
              <a:t> </a:t>
            </a:r>
            <a:r>
              <a:rPr/>
              <a:t>groups.</a:t>
            </a:r>
            <a:r>
              <a:rPr/>
              <a:t> </a:t>
            </a:r>
            <a:r>
              <a:rPr/>
              <a:t>In</a:t>
            </a:r>
            <a:r>
              <a:rPr/>
              <a:t> </a:t>
            </a:r>
            <a:r>
              <a:rPr/>
              <a:t>this</a:t>
            </a:r>
            <a:r>
              <a:rPr/>
              <a:t> </a:t>
            </a:r>
            <a:r>
              <a:rPr/>
              <a:t>case</a:t>
            </a:r>
            <a:r>
              <a:rPr/>
              <a:t> </a:t>
            </a:r>
            <a:r>
              <a:rPr/>
              <a:t>there</a:t>
            </a:r>
            <a:r>
              <a:rPr/>
              <a:t> </a:t>
            </a:r>
            <a:r>
              <a:rPr/>
              <a:t>are</a:t>
            </a:r>
            <a:r>
              <a:rPr/>
              <a:t> </a:t>
            </a:r>
            <a:r>
              <a:rPr/>
              <a:t>two</a:t>
            </a:r>
            <a:r>
              <a:rPr/>
              <a:t> </a:t>
            </a:r>
            <a:r>
              <a:rPr/>
              <a:t>groups.</a:t>
            </a:r>
            <a:r>
              <a:rPr/>
              <a:t> </a:t>
            </a:r>
            <a:r>
              <a:rPr/>
              <a:t>Both</a:t>
            </a:r>
            <a:r>
              <a:rPr/>
              <a:t> </a:t>
            </a:r>
            <a:r>
              <a:rPr/>
              <a:t>groups</a:t>
            </a:r>
            <a:r>
              <a:rPr/>
              <a:t> </a:t>
            </a:r>
            <a:r>
              <a:rPr/>
              <a:t>get</a:t>
            </a:r>
            <a:r>
              <a:rPr/>
              <a:t> </a:t>
            </a:r>
            <a:r>
              <a:rPr/>
              <a:t>the</a:t>
            </a:r>
            <a:r>
              <a:rPr/>
              <a:t> </a:t>
            </a:r>
            <a:r>
              <a:rPr/>
              <a:t>treatment</a:t>
            </a:r>
            <a:r>
              <a:rPr/>
              <a:t> </a:t>
            </a:r>
            <a:r>
              <a:rPr/>
              <a:t>and</a:t>
            </a:r>
            <a:r>
              <a:rPr/>
              <a:t> </a:t>
            </a:r>
            <a:r>
              <a:rPr/>
              <a:t>the</a:t>
            </a:r>
            <a:r>
              <a:rPr/>
              <a:t> </a:t>
            </a:r>
            <a:r>
              <a:rPr/>
              <a:t>control,</a:t>
            </a:r>
            <a:r>
              <a:rPr/>
              <a:t> </a:t>
            </a:r>
            <a:r>
              <a:rPr/>
              <a:t>but</a:t>
            </a:r>
            <a:r>
              <a:rPr/>
              <a:t> </a:t>
            </a:r>
            <a:r>
              <a:rPr/>
              <a:t>the</a:t>
            </a:r>
            <a:r>
              <a:rPr/>
              <a:t> </a:t>
            </a:r>
            <a:r>
              <a:rPr/>
              <a:t>order</a:t>
            </a:r>
            <a:r>
              <a:rPr/>
              <a:t> </a:t>
            </a:r>
            <a:r>
              <a:rPr/>
              <a:t>is</a:t>
            </a:r>
            <a:r>
              <a:rPr/>
              <a:t> </a:t>
            </a:r>
            <a:r>
              <a:rPr/>
              <a:t>reversed.</a:t>
            </a:r>
          </a:p>
          <a:p>
            <a:pPr lvl="0" marL="0" indent="0">
              <a:buNone/>
            </a:pPr>
          </a:p>
          <a:p>
            <a:pPr lvl="0" marL="0" indent="0">
              <a:buNone/>
            </a:pPr>
            <a:r>
              <a:rPr/>
              <a:t>Each</a:t>
            </a:r>
            <a:r>
              <a:rPr/>
              <a:t> </a:t>
            </a:r>
            <a:r>
              <a:rPr/>
              <a:t>person</a:t>
            </a:r>
            <a:r>
              <a:rPr/>
              <a:t> </a:t>
            </a:r>
            <a:r>
              <a:rPr/>
              <a:t>serves</a:t>
            </a:r>
            <a:r>
              <a:rPr/>
              <a:t> </a:t>
            </a:r>
            <a:r>
              <a:rPr/>
              <a:t>as</a:t>
            </a:r>
            <a:r>
              <a:rPr/>
              <a:t> </a:t>
            </a:r>
            <a:r>
              <a:rPr/>
              <a:t>their</a:t>
            </a:r>
            <a:r>
              <a:rPr/>
              <a:t> </a:t>
            </a:r>
            <a:r>
              <a:rPr/>
              <a:t>control.</a:t>
            </a:r>
            <a:r>
              <a:rPr/>
              <a:t> </a:t>
            </a:r>
            <a:r>
              <a:rPr/>
              <a:t>This</a:t>
            </a:r>
            <a:r>
              <a:rPr/>
              <a:t> </a:t>
            </a:r>
            <a:r>
              <a:rPr/>
              <a:t>really</a:t>
            </a:r>
            <a:r>
              <a:rPr/>
              <a:t> </a:t>
            </a:r>
            <a:r>
              <a:rPr/>
              <a:t>reduces</a:t>
            </a:r>
            <a:r>
              <a:rPr/>
              <a:t> </a:t>
            </a:r>
            <a:r>
              <a:rPr/>
              <a:t>the</a:t>
            </a:r>
            <a:r>
              <a:rPr/>
              <a:t> </a:t>
            </a:r>
            <a:r>
              <a:rPr/>
              <a:t>amount</a:t>
            </a:r>
            <a:r>
              <a:rPr/>
              <a:t> </a:t>
            </a:r>
            <a:r>
              <a:rPr/>
              <a:t>of</a:t>
            </a:r>
            <a:r>
              <a:rPr/>
              <a:t> </a:t>
            </a:r>
            <a:r>
              <a:rPr/>
              <a:t>variance,</a:t>
            </a:r>
            <a:r>
              <a:rPr/>
              <a:t> </a:t>
            </a:r>
            <a:r>
              <a:rPr/>
              <a:t>allowing</a:t>
            </a:r>
            <a:r>
              <a:rPr/>
              <a:t> </a:t>
            </a:r>
            <a:r>
              <a:rPr/>
              <a:t>you</a:t>
            </a:r>
            <a:r>
              <a:rPr/>
              <a:t> </a:t>
            </a:r>
            <a:r>
              <a:rPr/>
              <a:t>to</a:t>
            </a:r>
            <a:r>
              <a:rPr/>
              <a:t> </a:t>
            </a:r>
            <a:r>
              <a:rPr/>
              <a:t>get</a:t>
            </a:r>
            <a:r>
              <a:rPr/>
              <a:t> </a:t>
            </a:r>
            <a:r>
              <a:rPr/>
              <a:t>by</a:t>
            </a:r>
            <a:r>
              <a:rPr/>
              <a:t> </a:t>
            </a:r>
            <a:r>
              <a:rPr/>
              <a:t>with</a:t>
            </a:r>
            <a:r>
              <a:rPr/>
              <a:t> </a:t>
            </a:r>
            <a:r>
              <a:rPr/>
              <a:t>a</a:t>
            </a:r>
            <a:r>
              <a:rPr/>
              <a:t> </a:t>
            </a:r>
            <a:r>
              <a:rPr/>
              <a:t>much</a:t>
            </a:r>
            <a:r>
              <a:rPr/>
              <a:t> </a:t>
            </a:r>
            <a:r>
              <a:rPr/>
              <a:t>smaller</a:t>
            </a:r>
            <a:r>
              <a:rPr/>
              <a:t> </a:t>
            </a:r>
            <a:r>
              <a:rPr/>
              <a:t>sample</a:t>
            </a:r>
            <a:r>
              <a:rPr/>
              <a:t> </a:t>
            </a:r>
            <a:r>
              <a:rPr/>
              <a:t>size.</a:t>
            </a:r>
            <a:r>
              <a:rPr/>
              <a:t> </a:t>
            </a:r>
            <a:r>
              <a:rPr/>
              <a:t>How</a:t>
            </a:r>
            <a:r>
              <a:rPr/>
              <a:t> </a:t>
            </a:r>
            <a:r>
              <a:rPr/>
              <a:t>much</a:t>
            </a:r>
            <a:r>
              <a:rPr/>
              <a:t> </a:t>
            </a:r>
            <a:r>
              <a:rPr/>
              <a:t>smaller</a:t>
            </a:r>
            <a:r>
              <a:rPr/>
              <a:t> </a:t>
            </a:r>
            <a:r>
              <a:rPr/>
              <a:t>depends</a:t>
            </a:r>
            <a:r>
              <a:rPr/>
              <a:t> </a:t>
            </a:r>
            <a:r>
              <a:rPr/>
              <a:t>on</a:t>
            </a:r>
            <a:r>
              <a:rPr/>
              <a:t> </a:t>
            </a:r>
            <a:r>
              <a:rPr/>
              <a:t>a</a:t>
            </a:r>
            <a:r>
              <a:rPr/>
              <a:t> </a:t>
            </a:r>
            <a:r>
              <a:rPr/>
              <a:t>lot</a:t>
            </a:r>
            <a:r>
              <a:rPr/>
              <a:t> </a:t>
            </a:r>
            <a:r>
              <a:rPr/>
              <a:t>of</a:t>
            </a:r>
            <a:r>
              <a:rPr/>
              <a:t> </a:t>
            </a:r>
            <a:r>
              <a:rPr/>
              <a:t>factors,</a:t>
            </a:r>
            <a:r>
              <a:rPr/>
              <a:t> </a:t>
            </a:r>
            <a:r>
              <a:rPr/>
              <a:t>but</a:t>
            </a:r>
            <a:r>
              <a:rPr/>
              <a:t> </a:t>
            </a:r>
            <a:r>
              <a:rPr/>
              <a:t>effectively</a:t>
            </a:r>
          </a:p>
          <a:p>
            <a:pPr lvl="0" marL="0" indent="0">
              <a:buNone/>
            </a:pPr>
          </a:p>
          <a:p>
            <a:pPr lvl="0" marL="0" indent="0">
              <a:buNone/>
            </a:pPr>
            <a:r>
              <a:rPr/>
              <a:t>You</a:t>
            </a:r>
            <a:r>
              <a:rPr/>
              <a:t> </a:t>
            </a:r>
            <a:r>
              <a:rPr/>
              <a:t>cannot</a:t>
            </a:r>
            <a:r>
              <a:rPr/>
              <a:t> </a:t>
            </a:r>
            <a:r>
              <a:rPr/>
              <a:t>use</a:t>
            </a:r>
            <a:r>
              <a:rPr/>
              <a:t> </a:t>
            </a:r>
            <a:r>
              <a:rPr/>
              <a:t>this</a:t>
            </a:r>
            <a:r>
              <a:rPr/>
              <a:t> </a:t>
            </a:r>
            <a:r>
              <a:rPr/>
              <a:t>design</a:t>
            </a:r>
            <a:r>
              <a:rPr/>
              <a:t> </a:t>
            </a:r>
            <a:r>
              <a:rPr/>
              <a:t>if</a:t>
            </a:r>
            <a:r>
              <a:rPr/>
              <a:t> </a:t>
            </a:r>
            <a:r>
              <a:rPr/>
              <a:t>there</a:t>
            </a:r>
            <a:r>
              <a:rPr/>
              <a:t> </a:t>
            </a:r>
            <a:r>
              <a:rPr/>
              <a:t>are</a:t>
            </a:r>
            <a:r>
              <a:rPr/>
              <a:t> </a:t>
            </a:r>
            <a:r>
              <a:rPr/>
              <a:t>carry</a:t>
            </a:r>
            <a:r>
              <a:rPr/>
              <a:t> </a:t>
            </a:r>
            <a:r>
              <a:rPr/>
              <a:t>over</a:t>
            </a:r>
            <a:r>
              <a:rPr/>
              <a:t> </a:t>
            </a:r>
            <a:r>
              <a:rPr/>
              <a:t>effects.</a:t>
            </a:r>
            <a:r>
              <a:rPr/>
              <a:t> </a:t>
            </a:r>
            <a:r>
              <a:rPr/>
              <a:t>Interventions</a:t>
            </a:r>
            <a:r>
              <a:rPr/>
              <a:t> </a:t>
            </a:r>
            <a:r>
              <a:rPr/>
              <a:t>that</a:t>
            </a:r>
            <a:r>
              <a:rPr/>
              <a:t> </a:t>
            </a:r>
            <a:r>
              <a:rPr/>
              <a:t>involve</a:t>
            </a:r>
            <a:r>
              <a:rPr/>
              <a:t> </a:t>
            </a:r>
            <a:r>
              <a:rPr/>
              <a:t>learning</a:t>
            </a:r>
            <a:r>
              <a:rPr/>
              <a:t> </a:t>
            </a:r>
            <a:r>
              <a:rPr/>
              <a:t>or</a:t>
            </a:r>
            <a:r>
              <a:rPr/>
              <a:t> </a:t>
            </a:r>
            <a:r>
              <a:rPr/>
              <a:t>training</a:t>
            </a:r>
            <a:r>
              <a:rPr/>
              <a:t> </a:t>
            </a:r>
            <a:r>
              <a:rPr/>
              <a:t>will</a:t>
            </a:r>
            <a:r>
              <a:rPr/>
              <a:t> </a:t>
            </a:r>
            <a:r>
              <a:rPr/>
              <a:t>not</a:t>
            </a:r>
            <a:r>
              <a:rPr/>
              <a:t> </a:t>
            </a:r>
            <a:r>
              <a:rPr/>
              <a:t>work</a:t>
            </a:r>
            <a:r>
              <a:rPr/>
              <a:t> </a:t>
            </a:r>
            <a:r>
              <a:rPr/>
              <a:t>with</a:t>
            </a:r>
            <a:r>
              <a:rPr/>
              <a:t> </a:t>
            </a:r>
            <a:r>
              <a:rPr/>
              <a:t>this</a:t>
            </a:r>
            <a:r>
              <a:rPr/>
              <a:t> </a:t>
            </a:r>
            <a:r>
              <a:rPr/>
              <a:t>design.</a:t>
            </a:r>
          </a:p>
          <a:p>
            <a:pPr lvl="0" marL="0" indent="0">
              <a:buNone/>
            </a:pPr>
          </a:p>
          <a:p>
            <a:pPr lvl="0" marL="0" indent="0">
              <a:buNone/>
            </a:pPr>
            <a:r>
              <a:rPr/>
              <a:t>With</a:t>
            </a:r>
            <a:r>
              <a:rPr/>
              <a:t> </a:t>
            </a:r>
            <a:r>
              <a:rPr/>
              <a:t>drug</a:t>
            </a:r>
            <a:r>
              <a:rPr/>
              <a:t> </a:t>
            </a:r>
            <a:r>
              <a:rPr/>
              <a:t>trials,</a:t>
            </a:r>
            <a:r>
              <a:rPr/>
              <a:t> </a:t>
            </a:r>
            <a:r>
              <a:rPr/>
              <a:t>you</a:t>
            </a:r>
            <a:r>
              <a:rPr/>
              <a:t> </a:t>
            </a:r>
            <a:r>
              <a:rPr/>
              <a:t>need</a:t>
            </a:r>
            <a:r>
              <a:rPr/>
              <a:t> </a:t>
            </a:r>
            <a:r>
              <a:rPr/>
              <a:t>a</a:t>
            </a:r>
            <a:r>
              <a:rPr/>
              <a:t> </a:t>
            </a:r>
            <a:r>
              <a:rPr/>
              <a:t>sufficient</a:t>
            </a:r>
            <a:r>
              <a:rPr/>
              <a:t> </a:t>
            </a:r>
            <a:r>
              <a:rPr/>
              <a:t>period</a:t>
            </a:r>
            <a:r>
              <a:rPr/>
              <a:t> </a:t>
            </a:r>
            <a:r>
              <a:rPr/>
              <a:t>of</a:t>
            </a:r>
            <a:r>
              <a:rPr/>
              <a:t> </a:t>
            </a:r>
            <a:r>
              <a:rPr/>
              <a:t>time</a:t>
            </a:r>
            <a:r>
              <a:rPr/>
              <a:t> </a:t>
            </a:r>
            <a:r>
              <a:rPr/>
              <a:t>for</a:t>
            </a:r>
            <a:r>
              <a:rPr/>
              <a:t> </a:t>
            </a:r>
            <a:r>
              <a:rPr/>
              <a:t>one</a:t>
            </a:r>
            <a:r>
              <a:rPr/>
              <a:t> </a:t>
            </a:r>
            <a:r>
              <a:rPr/>
              <a:t>drug</a:t>
            </a:r>
            <a:r>
              <a:rPr/>
              <a:t> </a:t>
            </a:r>
            <a:r>
              <a:rPr/>
              <a:t>to</a:t>
            </a:r>
            <a:r>
              <a:rPr/>
              <a:t> </a:t>
            </a:r>
            <a:r>
              <a:rPr/>
              <a:t>wash</a:t>
            </a:r>
            <a:r>
              <a:rPr/>
              <a:t> </a:t>
            </a:r>
            <a:r>
              <a:rPr/>
              <a:t>out</a:t>
            </a:r>
            <a:r>
              <a:rPr/>
              <a:t> </a:t>
            </a:r>
            <a:r>
              <a:rPr/>
              <a:t>of</a:t>
            </a:r>
            <a:r>
              <a:rPr/>
              <a:t> </a:t>
            </a:r>
            <a:r>
              <a:rPr/>
              <a:t>the</a:t>
            </a:r>
            <a:r>
              <a:rPr/>
              <a:t> </a:t>
            </a:r>
            <a:r>
              <a:rPr/>
              <a:t>system</a:t>
            </a:r>
            <a:r>
              <a:rPr/>
              <a:t> </a:t>
            </a:r>
            <a:r>
              <a:rPr/>
              <a:t>before</a:t>
            </a:r>
            <a:r>
              <a:rPr/>
              <a:t> </a:t>
            </a:r>
            <a:r>
              <a:rPr/>
              <a:t>you</a:t>
            </a:r>
            <a:r>
              <a:rPr/>
              <a:t> </a:t>
            </a:r>
            <a:r>
              <a:rPr/>
              <a:t>switch.</a:t>
            </a:r>
            <a:r>
              <a:rPr/>
              <a:t> </a:t>
            </a:r>
            <a:r>
              <a:rPr/>
              <a:t>This</a:t>
            </a:r>
            <a:r>
              <a:rPr/>
              <a:t> </a:t>
            </a:r>
            <a:r>
              <a:rPr/>
              <a:t>can</a:t>
            </a:r>
            <a:r>
              <a:rPr/>
              <a:t> </a:t>
            </a:r>
            <a:r>
              <a:rPr/>
              <a:t>be</a:t>
            </a:r>
            <a:r>
              <a:rPr/>
              <a:t> </a:t>
            </a:r>
            <a:r>
              <a:rPr/>
              <a:t>a</a:t>
            </a:r>
            <a:r>
              <a:rPr/>
              <a:t> </a:t>
            </a:r>
            <a:r>
              <a:rPr/>
              <a:t>problem</a:t>
            </a:r>
            <a:r>
              <a:rPr/>
              <a:t> </a:t>
            </a:r>
            <a:r>
              <a:rPr/>
              <a:t>if</a:t>
            </a:r>
            <a:r>
              <a:rPr/>
              <a:t> </a:t>
            </a:r>
            <a:r>
              <a:rPr/>
              <a:t>leaving</a:t>
            </a:r>
            <a:r>
              <a:rPr/>
              <a:t> </a:t>
            </a:r>
            <a:r>
              <a:rPr/>
              <a:t>a</a:t>
            </a:r>
            <a:r>
              <a:rPr/>
              <a:t> </a:t>
            </a:r>
            <a:r>
              <a:rPr/>
              <a:t>patient</a:t>
            </a:r>
            <a:r>
              <a:rPr/>
              <a:t> </a:t>
            </a:r>
            <a:r>
              <a:rPr/>
              <a:t>untreated,</a:t>
            </a:r>
            <a:r>
              <a:rPr/>
              <a:t> </a:t>
            </a:r>
            <a:r>
              <a:rPr/>
              <a:t>even</a:t>
            </a:r>
            <a:r>
              <a:rPr/>
              <a:t> </a:t>
            </a:r>
            <a:r>
              <a:rPr/>
              <a:t>for</a:t>
            </a:r>
            <a:r>
              <a:rPr/>
              <a:t> </a:t>
            </a:r>
            <a:r>
              <a:rPr/>
              <a:t>a</a:t>
            </a:r>
            <a:r>
              <a:rPr/>
              <a:t> </a:t>
            </a:r>
            <a:r>
              <a:rPr/>
              <a:t>short</a:t>
            </a:r>
            <a:r>
              <a:rPr/>
              <a:t> </a:t>
            </a:r>
            <a:r>
              <a:rPr/>
              <a:t>amount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designs</a:t>
            </a:r>
            <a:r>
              <a:rPr/>
              <a:t> </a:t>
            </a:r>
            <a:r>
              <a:rPr/>
              <a:t>talked</a:t>
            </a:r>
            <a:r>
              <a:rPr/>
              <a:t> </a:t>
            </a:r>
            <a:r>
              <a:rPr/>
              <a:t>about</a:t>
            </a:r>
            <a:r>
              <a:rPr/>
              <a:t> </a:t>
            </a:r>
            <a:r>
              <a:rPr/>
              <a:t>(other</a:t>
            </a:r>
            <a:r>
              <a:rPr/>
              <a:t> </a:t>
            </a:r>
            <a:r>
              <a:rPr/>
              <a:t>than</a:t>
            </a:r>
            <a:r>
              <a:rPr/>
              <a:t> </a:t>
            </a:r>
            <a:r>
              <a:rPr/>
              <a:t>the</a:t>
            </a:r>
            <a:r>
              <a:rPr/>
              <a:t> </a:t>
            </a:r>
            <a:r>
              <a:rPr/>
              <a:t>delayed</a:t>
            </a:r>
            <a:r>
              <a:rPr/>
              <a:t> </a:t>
            </a:r>
            <a:r>
              <a:rPr/>
              <a:t>start</a:t>
            </a:r>
            <a:r>
              <a:rPr/>
              <a:t> </a:t>
            </a:r>
            <a:r>
              <a:rPr/>
              <a:t>design),</a:t>
            </a:r>
            <a:r>
              <a:rPr/>
              <a:t> </a:t>
            </a:r>
            <a:r>
              <a:rPr/>
              <a:t>are</a:t>
            </a:r>
            <a:r>
              <a:rPr/>
              <a:t> </a:t>
            </a:r>
            <a:r>
              <a:rPr/>
              <a:t>in</a:t>
            </a:r>
            <a:r>
              <a:rPr/>
              <a:t> </a:t>
            </a:r>
            <a:r>
              <a:rPr/>
              <a:t>this</a:t>
            </a:r>
            <a:r>
              <a:rPr/>
              <a:t> </a:t>
            </a:r>
            <a:r>
              <a:rPr/>
              <a:t>figure</a:t>
            </a:r>
            <a:r>
              <a:rPr/>
              <a:t> </a:t>
            </a:r>
            <a:r>
              <a:rPr/>
              <a:t>that</a:t>
            </a:r>
            <a:r>
              <a:rPr/>
              <a:t> </a:t>
            </a:r>
            <a:r>
              <a:rPr/>
              <a:t>we</a:t>
            </a:r>
            <a:r>
              <a:rPr/>
              <a:t> </a:t>
            </a:r>
            <a:r>
              <a:rPr/>
              <a:t>saw</a:t>
            </a:r>
            <a:r>
              <a:rPr/>
              <a:t> </a:t>
            </a:r>
            <a:r>
              <a:rPr/>
              <a:t>earlier.</a:t>
            </a:r>
          </a:p>
          <a:p>
            <a:pPr lvl="0" marL="0" indent="0">
              <a:buNone/>
            </a:pPr>
          </a:p>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4.2</a:t>
            </a:r>
          </a:p>
          <a:p>
            <a:pPr lvl="0" marL="0" indent="0">
              <a:buNone/>
            </a:pPr>
          </a:p>
          <a:p>
            <a:pPr lvl="0" marL="0" indent="0">
              <a:buNone/>
            </a:pPr>
            <a:r>
              <a:rPr/>
              <a:t>Figure</a:t>
            </a:r>
            <a:r>
              <a:rPr/>
              <a:t> </a:t>
            </a:r>
            <a:r>
              <a:rPr/>
              <a:t>5.1</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4.3</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a:p>
            <a:pPr lvl="0" marL="0" indent="0">
              <a:buNone/>
            </a:pPr>
          </a:p>
          <a:p>
            <a:pPr lvl="0" marL="0" indent="0">
              <a:buNone/>
            </a:pPr>
            <a:r>
              <a:rPr/>
              <a:t>There</a:t>
            </a:r>
            <a:r>
              <a:rPr/>
              <a:t> </a:t>
            </a:r>
            <a:r>
              <a:rPr/>
              <a:t>is</a:t>
            </a:r>
            <a:r>
              <a:rPr/>
              <a:t> </a:t>
            </a:r>
            <a:r>
              <a:rPr/>
              <a:t>a</a:t>
            </a:r>
            <a:r>
              <a:rPr/>
              <a:t> </a:t>
            </a:r>
            <a:r>
              <a:rPr/>
              <a:t>second</a:t>
            </a:r>
            <a:r>
              <a:rPr/>
              <a:t> </a:t>
            </a:r>
            <a:r>
              <a:rPr/>
              <a:t>video</a:t>
            </a:r>
            <a:r>
              <a:rPr/>
              <a:t> </a:t>
            </a:r>
            <a:r>
              <a:rPr/>
              <a:t>on</a:t>
            </a:r>
            <a:r>
              <a:rPr/>
              <a:t> </a:t>
            </a:r>
            <a:r>
              <a:rPr/>
              <a:t>this</a:t>
            </a:r>
            <a:r>
              <a:rPr/>
              <a:t> </a:t>
            </a:r>
            <a:r>
              <a:rPr/>
              <a:t>topic,</a:t>
            </a:r>
            <a:r>
              <a:rPr/>
              <a:t> </a:t>
            </a:r>
            <a:r>
              <a:rPr/>
              <a:t>presented</a:t>
            </a:r>
            <a:r>
              <a:rPr/>
              <a:t> </a:t>
            </a:r>
            <a:r>
              <a:rPr/>
              <a:t>by</a:t>
            </a:r>
            <a:r>
              <a:rPr/>
              <a:t> </a:t>
            </a:r>
            <a:r>
              <a:rPr/>
              <a:t>Tim</a:t>
            </a:r>
            <a:r>
              <a:rPr/>
              <a:t> </a:t>
            </a:r>
            <a:r>
              <a:rPr/>
              <a:t>Hickman.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artefactual</a:t>
            </a:r>
            <a:r>
              <a:rPr/>
              <a:t> </a:t>
            </a:r>
            <a:r>
              <a:rPr/>
              <a:t>finding.</a:t>
            </a:r>
          </a:p>
          <a:p>
            <a:pPr lvl="0" marL="0" indent="0">
              <a:buNone/>
            </a:pPr>
          </a:p>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Left</a:t>
            </a:r>
            <a:r>
              <a:rPr/>
              <a:t> </a:t>
            </a:r>
            <a:r>
              <a:rPr/>
              <a:t>uncontrolled,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of</a:t>
            </a:r>
            <a:r>
              <a:rPr/>
              <a:t> </a:t>
            </a:r>
            <a:r>
              <a:rPr/>
              <a:t>an</a:t>
            </a:r>
            <a:r>
              <a:rPr/>
              <a:t> </a:t>
            </a:r>
            <a:r>
              <a:rPr/>
              <a:t>active</a:t>
            </a:r>
            <a:r>
              <a:rPr/>
              <a:t> </a:t>
            </a:r>
            <a:r>
              <a:rPr/>
              <a:t>independent</a:t>
            </a:r>
            <a:r>
              <a:rPr/>
              <a:t> </a:t>
            </a:r>
            <a:r>
              <a:rPr/>
              <a:t>variable.</a:t>
            </a:r>
            <a:r>
              <a:rPr/>
              <a:t> </a:t>
            </a:r>
            <a:r>
              <a:rPr/>
              <a:t>This</a:t>
            </a:r>
            <a:r>
              <a:rPr/>
              <a:t> </a:t>
            </a:r>
            <a:r>
              <a:rPr/>
              <a:t>design</a:t>
            </a:r>
            <a:r>
              <a:rPr/>
              <a:t> </a:t>
            </a:r>
            <a:r>
              <a:rPr/>
              <a:t>allows</a:t>
            </a:r>
            <a:r>
              <a:rPr/>
              <a:t> </a:t>
            </a:r>
            <a:r>
              <a:rPr/>
              <a:t>us</a:t>
            </a:r>
            <a:r>
              <a:rPr/>
              <a:t> </a:t>
            </a:r>
            <a:r>
              <a:rPr/>
              <a:t>to</a:t>
            </a:r>
            <a:r>
              <a:rPr/>
              <a:t> </a:t>
            </a:r>
            <a:r>
              <a:rPr/>
              <a:t>talk</a:t>
            </a:r>
            <a:r>
              <a:rPr/>
              <a:t> </a:t>
            </a:r>
            <a:r>
              <a:rPr/>
              <a:t>about</a:t>
            </a:r>
            <a:r>
              <a:rPr/>
              <a:t> </a:t>
            </a:r>
            <a:r>
              <a:rPr/>
              <a:t>cause.</a:t>
            </a:r>
          </a:p>
          <a:p>
            <a:pPr lvl="0" marL="0" indent="0">
              <a:buNone/>
            </a:pPr>
          </a:p>
          <a:p>
            <a:pPr lvl="0" marL="0" indent="0">
              <a:buNone/>
            </a:pPr>
            <a:r>
              <a:rPr/>
              <a:t>Causality,</a:t>
            </a:r>
            <a:r>
              <a:rPr/>
              <a:t> </a:t>
            </a:r>
            <a:r>
              <a:rPr/>
              <a:t>actually,</a:t>
            </a:r>
            <a:r>
              <a:rPr/>
              <a:t> </a:t>
            </a:r>
            <a:r>
              <a:rPr/>
              <a:t>is</a:t>
            </a:r>
            <a:r>
              <a:rPr/>
              <a:t> </a:t>
            </a:r>
            <a:r>
              <a:rPr/>
              <a:t>easier</a:t>
            </a:r>
            <a:r>
              <a:rPr/>
              <a:t> </a:t>
            </a:r>
            <a:r>
              <a:rPr/>
              <a:t>to</a:t>
            </a:r>
            <a:r>
              <a:rPr/>
              <a:t> </a:t>
            </a:r>
            <a:r>
              <a:rPr/>
              <a:t>establish</a:t>
            </a:r>
            <a:r>
              <a:rPr/>
              <a:t> </a:t>
            </a:r>
            <a:r>
              <a:rPr/>
              <a:t>with</a:t>
            </a:r>
            <a:r>
              <a:rPr/>
              <a:t> </a:t>
            </a:r>
            <a:r>
              <a:rPr/>
              <a:t>a</a:t>
            </a:r>
            <a:r>
              <a:rPr/>
              <a:t> </a:t>
            </a:r>
            <a:r>
              <a:rPr/>
              <a:t>randomized</a:t>
            </a:r>
            <a:r>
              <a:rPr/>
              <a:t> </a:t>
            </a:r>
            <a:r>
              <a:rPr/>
              <a:t>study,</a:t>
            </a:r>
            <a:r>
              <a:rPr/>
              <a:t> </a:t>
            </a:r>
            <a:r>
              <a:rPr/>
              <a:t>but</a:t>
            </a:r>
            <a:r>
              <a:rPr/>
              <a:t> </a:t>
            </a:r>
            <a:r>
              <a:rPr/>
              <a:t>you</a:t>
            </a:r>
            <a:r>
              <a:rPr/>
              <a:t> </a:t>
            </a:r>
            <a:r>
              <a:rPr/>
              <a:t>can</a:t>
            </a:r>
            <a:r>
              <a:rPr/>
              <a:t> </a:t>
            </a:r>
            <a:r>
              <a:rPr/>
              <a:t>establish</a:t>
            </a:r>
            <a:r>
              <a:rPr/>
              <a:t> </a:t>
            </a:r>
            <a:r>
              <a:rPr/>
              <a:t>causation</a:t>
            </a:r>
            <a:r>
              <a:rPr/>
              <a:t> </a:t>
            </a:r>
            <a:r>
              <a:rPr/>
              <a:t>with</a:t>
            </a:r>
            <a:r>
              <a:rPr/>
              <a:t> </a:t>
            </a:r>
            <a:r>
              <a:rPr/>
              <a:t>an</a:t>
            </a:r>
            <a:r>
              <a:rPr/>
              <a:t> </a:t>
            </a:r>
            <a:r>
              <a:rPr/>
              <a:t>observational</a:t>
            </a:r>
            <a:r>
              <a:rPr/>
              <a:t> </a:t>
            </a:r>
            <a:r>
              <a:rPr/>
              <a:t>study,</a:t>
            </a:r>
            <a:r>
              <a:rPr/>
              <a:t> </a:t>
            </a:r>
            <a:r>
              <a:rPr/>
              <a:t>but</a:t>
            </a:r>
            <a:r>
              <a:rPr/>
              <a:t> </a:t>
            </a:r>
            <a:r>
              <a:rPr/>
              <a:t>it</a:t>
            </a:r>
            <a:r>
              <a:rPr/>
              <a:t> </a:t>
            </a:r>
            <a:r>
              <a:rPr/>
              <a:t>takes</a:t>
            </a:r>
            <a:r>
              <a:rPr/>
              <a:t> </a:t>
            </a:r>
            <a:r>
              <a:rPr/>
              <a:t>more</a:t>
            </a:r>
            <a:r>
              <a:rPr/>
              <a:t> </a:t>
            </a:r>
            <a:r>
              <a:rPr/>
              <a:t>work.</a:t>
            </a:r>
          </a:p>
          <a:p>
            <a:pPr lvl="0" marL="0" indent="0">
              <a:buNone/>
            </a:pPr>
          </a:p>
          <a:p>
            <a:pPr lvl="0" marL="0" indent="0">
              <a:buNone/>
            </a:pPr>
            <a:r>
              <a:rPr/>
              <a:t>Add-on</a:t>
            </a:r>
            <a:r>
              <a:rPr/>
              <a:t> </a:t>
            </a:r>
            <a:r>
              <a:rPr/>
              <a:t>design.</a:t>
            </a:r>
            <a:r>
              <a:rPr/>
              <a:t> </a:t>
            </a:r>
            <a:r>
              <a:rPr/>
              <a:t>Take</a:t>
            </a:r>
            <a:r>
              <a:rPr/>
              <a:t> </a:t>
            </a:r>
            <a:r>
              <a:rPr/>
              <a:t>existing</a:t>
            </a:r>
            <a:r>
              <a:rPr/>
              <a:t> </a:t>
            </a:r>
            <a:r>
              <a:rPr/>
              <a:t>treatment</a:t>
            </a:r>
            <a:r>
              <a:rPr/>
              <a:t> </a:t>
            </a:r>
            <a:r>
              <a:rPr/>
              <a:t>and</a:t>
            </a:r>
            <a:r>
              <a:rPr/>
              <a:t> </a:t>
            </a:r>
            <a:r>
              <a:rPr/>
              <a:t>add</a:t>
            </a:r>
            <a:r>
              <a:rPr/>
              <a:t> </a:t>
            </a:r>
            <a:r>
              <a:rPr/>
              <a:t>either</a:t>
            </a:r>
            <a:r>
              <a:rPr/>
              <a:t> </a:t>
            </a:r>
            <a:r>
              <a:rPr/>
              <a:t>a</a:t>
            </a:r>
            <a:r>
              <a:rPr/>
              <a:t> </a:t>
            </a:r>
            <a:r>
              <a:rPr/>
              <a:t>new</a:t>
            </a:r>
            <a:r>
              <a:rPr/>
              <a:t> </a:t>
            </a:r>
            <a:r>
              <a:rPr/>
              <a:t>tre</a:t>
            </a:r>
          </a:p>
          <a:p>
            <a:pPr lvl="0" marL="0" indent="0">
              <a:buNone/>
            </a:pPr>
          </a:p>
          <a:p>
            <a:pPr lvl="0" marL="0" indent="0">
              <a:buNone/>
            </a:pPr>
            <a:r>
              <a:rPr/>
              <a:t>An</a:t>
            </a:r>
            <a:r>
              <a:rPr/>
              <a:t> </a:t>
            </a:r>
            <a:r>
              <a:rPr/>
              <a:t>article</a:t>
            </a:r>
            <a:r>
              <a:rPr/>
              <a:t> </a:t>
            </a:r>
            <a:r>
              <a:rPr/>
              <a:t>by</a:t>
            </a:r>
            <a:r>
              <a:rPr/>
              <a:t> </a:t>
            </a:r>
            <a:r>
              <a:rPr/>
              <a:t>Debruyn</a:t>
            </a:r>
            <a:r>
              <a:rPr/>
              <a:t> </a:t>
            </a:r>
            <a:r>
              <a:rPr/>
              <a:t>(sp?)</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random</a:t>
            </a:r>
            <a:r>
              <a:rPr/>
              <a:t> </a:t>
            </a:r>
            <a:r>
              <a:rPr/>
              <a:t>assignment</a:t>
            </a:r>
            <a:r>
              <a:rPr/>
              <a:t> </a:t>
            </a:r>
            <a:r>
              <a:rPr/>
              <a:t>assures</a:t>
            </a:r>
            <a:r>
              <a:rPr/>
              <a:t> </a:t>
            </a:r>
            <a:r>
              <a:rPr/>
              <a:t>that,</a:t>
            </a:r>
            <a:r>
              <a:rPr/>
              <a:t> </a:t>
            </a:r>
            <a:r>
              <a:rPr/>
              <a:t>on</a:t>
            </a:r>
            <a:r>
              <a:rPr/>
              <a:t> </a:t>
            </a:r>
            <a:r>
              <a:rPr/>
              <a:t>average,</a:t>
            </a:r>
            <a:r>
              <a:rPr/>
              <a:t> </a:t>
            </a:r>
            <a:r>
              <a:rPr/>
              <a:t>the</a:t>
            </a:r>
            <a:r>
              <a:rPr/>
              <a:t> </a:t>
            </a:r>
            <a:r>
              <a:rPr/>
              <a:t>two</a:t>
            </a:r>
            <a:r>
              <a:rPr/>
              <a:t> </a:t>
            </a:r>
            <a:r>
              <a:rPr/>
              <a:t>groups</a:t>
            </a:r>
            <a:r>
              <a:rPr/>
              <a:t> </a:t>
            </a:r>
            <a:r>
              <a:rPr/>
              <a:t>are</a:t>
            </a:r>
            <a:r>
              <a:rPr/>
              <a:t> </a:t>
            </a:r>
            <a:r>
              <a:rPr/>
              <a:t>comparable.</a:t>
            </a:r>
            <a:r>
              <a:rPr/>
              <a:t> </a:t>
            </a:r>
            <a:r>
              <a:rPr/>
              <a:t>You</a:t>
            </a:r>
            <a:r>
              <a:rPr/>
              <a:t> </a:t>
            </a:r>
            <a:r>
              <a:rPr/>
              <a:t>do</a:t>
            </a:r>
            <a:r>
              <a:rPr/>
              <a:t> </a:t>
            </a:r>
            <a:r>
              <a:rPr/>
              <a:t>not</a:t>
            </a:r>
            <a:r>
              <a:rPr/>
              <a:t> </a:t>
            </a:r>
            <a:r>
              <a:rPr/>
              <a:t>have</a:t>
            </a:r>
            <a:r>
              <a:rPr/>
              <a:t> </a:t>
            </a:r>
            <a:r>
              <a:rPr/>
              <a:t>pre</a:t>
            </a:r>
            <a:r>
              <a:rPr/>
              <a:t> </a:t>
            </a:r>
            <a:r>
              <a:rPr/>
              <a:t>measures.</a:t>
            </a:r>
            <a:r>
              <a:rPr/>
              <a:t> </a:t>
            </a:r>
            <a:r>
              <a:rPr/>
              <a:t>That</a:t>
            </a:r>
            <a:r>
              <a:rPr/>
              <a:t> </a:t>
            </a:r>
            <a:r>
              <a:rPr/>
              <a:t>prevents</a:t>
            </a:r>
            <a:r>
              <a:rPr/>
              <a:t> </a:t>
            </a:r>
            <a:r>
              <a:rPr/>
              <a:t>us</a:t>
            </a:r>
            <a:r>
              <a:rPr/>
              <a:t> </a:t>
            </a:r>
            <a:r>
              <a:rPr/>
              <a:t>from</a:t>
            </a:r>
            <a:r>
              <a:rPr/>
              <a:t> </a:t>
            </a:r>
            <a:r>
              <a:rPr/>
              <a:t>establishing</a:t>
            </a:r>
            <a:r>
              <a:rPr/>
              <a:t> </a:t>
            </a:r>
            <a:r>
              <a:rPr/>
              <a:t>comparability</a:t>
            </a:r>
            <a:r>
              <a:rPr/>
              <a:t> </a:t>
            </a:r>
            <a:r>
              <a:rPr/>
              <a:t>by</a:t>
            </a:r>
            <a:r>
              <a:rPr/>
              <a:t> </a:t>
            </a:r>
            <a:r>
              <a:rPr/>
              <a:t>comparing</a:t>
            </a:r>
            <a:r>
              <a:rPr/>
              <a:t> </a:t>
            </a:r>
            <a:r>
              <a:rPr/>
              <a:t>the</a:t>
            </a:r>
            <a:r>
              <a:rPr/>
              <a:t> </a:t>
            </a:r>
            <a:r>
              <a:rPr/>
              <a:t>pre</a:t>
            </a:r>
            <a:r>
              <a:rPr/>
              <a:t> </a:t>
            </a:r>
            <a:r>
              <a:rPr/>
              <a:t>measure</a:t>
            </a:r>
            <a:r>
              <a:rPr/>
              <a:t> </a:t>
            </a:r>
            <a:r>
              <a:rPr/>
              <a:t>values.</a:t>
            </a:r>
          </a:p>
          <a:p>
            <a:pPr lvl="0" marL="0" indent="0">
              <a:buNone/>
            </a:pPr>
          </a:p>
          <a:p>
            <a:pPr lvl="0" marL="0" indent="0">
              <a:buNone/>
            </a:pPr>
            <a:r>
              <a:rPr/>
              <a:t>You</a:t>
            </a:r>
            <a:r>
              <a:rPr/>
              <a:t> </a:t>
            </a:r>
            <a:r>
              <a:rPr/>
              <a:t>don’t</a:t>
            </a:r>
            <a:r>
              <a:rPr/>
              <a:t> </a:t>
            </a:r>
            <a:r>
              <a:rPr/>
              <a:t>have</a:t>
            </a:r>
            <a:r>
              <a:rPr/>
              <a:t> </a:t>
            </a:r>
            <a:r>
              <a:rPr/>
              <a:t>a</a:t>
            </a:r>
            <a:r>
              <a:rPr/>
              <a:t> </a:t>
            </a:r>
            <a:r>
              <a:rPr/>
              <a:t>measure</a:t>
            </a:r>
            <a:r>
              <a:rPr/>
              <a:t> </a:t>
            </a:r>
            <a:r>
              <a:rPr/>
              <a:t>of</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3.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Analysis</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Characteristics</a:t>
            </a:r>
          </a:p>
          <a:p>
            <a:pPr lvl="2"/>
            <a:r>
              <a:rPr/>
              <a:t>Assignment</a:t>
            </a:r>
          </a:p>
          <a:p>
            <a:pPr lvl="2"/>
            <a:r>
              <a:rPr/>
              <a:t>Type of IV</a:t>
            </a:r>
          </a:p>
          <a:p>
            <a:pPr lvl="2"/>
            <a:r>
              <a:rPr/>
              <a:t>Control of IV</a:t>
            </a:r>
          </a:p>
          <a:p>
            <a:pPr lvl="1"/>
            <a:r>
              <a:rPr/>
              <a:t>Purpose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Posttest-Only Control Group</a:t>
            </a:r>
          </a:p>
          <a:p>
            <a:pPr lvl="2"/>
            <a:r>
              <a:rPr/>
              <a:t>R E: X O</a:t>
            </a:r>
          </a:p>
          <a:p>
            <a:pPr lvl="2"/>
            <a:r>
              <a:rPr/>
              <a:t>R C: X O</a:t>
            </a:r>
          </a:p>
          <a:p>
            <a:pPr lvl="2"/>
            <a:r>
              <a:rPr/>
              <a:t>Strengths</a:t>
            </a:r>
          </a:p>
          <a:p>
            <a:pPr lvl="2"/>
            <a:r>
              <a:rPr/>
              <a:t>Weaknesses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Pretest-Posttest Control Group</a:t>
            </a:r>
          </a:p>
          <a:p>
            <a:pPr lvl="2"/>
            <a:r>
              <a:rPr/>
              <a:t>R E: O1 X O2</a:t>
            </a:r>
          </a:p>
          <a:p>
            <a:pPr lvl="2"/>
            <a:r>
              <a:rPr/>
              <a:t>R C: O1 ~X O2</a:t>
            </a:r>
          </a:p>
          <a:p>
            <a:pPr lvl="2"/>
            <a:r>
              <a:rPr/>
              <a:t>Strengths</a:t>
            </a:r>
          </a:p>
          <a:p>
            <a:pPr lvl="2"/>
            <a:r>
              <a:rPr/>
              <a:t>Weaknesses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Solomon Four-Group</a:t>
            </a:r>
          </a:p>
          <a:p>
            <a:pPr lvl="2"/>
            <a:r>
              <a:rPr/>
              <a:t>R E1: O1 X O2</a:t>
            </a:r>
          </a:p>
          <a:p>
            <a:pPr lvl="2"/>
            <a:r>
              <a:rPr/>
              <a:t>R E2: X O2</a:t>
            </a:r>
          </a:p>
          <a:p>
            <a:pPr lvl="2"/>
            <a:r>
              <a:rPr/>
              <a:t>R C1: O1 ~X O2</a:t>
            </a:r>
          </a:p>
          <a:p>
            <a:pPr lvl="2"/>
            <a:r>
              <a:rPr/>
              <a:t>R C2: ~X O2</a:t>
            </a:r>
          </a:p>
          <a:p>
            <a:pPr lvl="2"/>
            <a:r>
              <a:rPr/>
              <a:t>Strengths</a:t>
            </a:r>
          </a:p>
          <a:p>
            <a:pPr lvl="2"/>
            <a:r>
              <a:rPr/>
              <a:t>Weaknesses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Randomized Experimental Design with Matching</a:t>
            </a:r>
          </a:p>
          <a:p>
            <a:pPr lvl="2"/>
            <a:r>
              <a:rPr/>
              <a:t>M R E: X O</a:t>
            </a:r>
          </a:p>
          <a:p>
            <a:pPr lvl="2"/>
            <a:r>
              <a:rPr/>
              <a:t>M R C: ~X O</a:t>
            </a:r>
          </a:p>
          <a:p>
            <a:pPr lvl="2"/>
            <a:r>
              <a:rPr/>
              <a:t>Strengths</a:t>
            </a:r>
          </a:p>
          <a:p>
            <a:pPr lvl="2"/>
            <a:r>
              <a:rPr/>
              <a:t>Weaknesses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Within-Subjects Randomized Experimental (Crossover) Design</a:t>
            </a:r>
          </a:p>
          <a:p>
            <a:pPr lvl="2"/>
            <a:r>
              <a:rPr/>
              <a:t>R Order 1 X O1 ~X O2</a:t>
            </a:r>
          </a:p>
          <a:p>
            <a:pPr lvl="2"/>
            <a:r>
              <a:rPr/>
              <a:t>R Order 2 ~X O1 X O2</a:t>
            </a:r>
          </a:p>
          <a:p>
            <a:pPr lvl="2"/>
            <a:r>
              <a:rPr/>
              <a:t>Strengths</a:t>
            </a:r>
          </a:p>
          <a:p>
            <a:pPr lvl="2"/>
            <a:r>
              <a:rPr/>
              <a:t>Weaknesses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Delayed</a:t>
            </a:r>
            <a:r>
              <a:rPr/>
              <a:t> </a:t>
            </a:r>
            <a:r>
              <a:rPr/>
              <a:t>start</a:t>
            </a:r>
            <a:r>
              <a:rPr/>
              <a:t> </a:t>
            </a:r>
            <a:r>
              <a:rPr/>
              <a:t>design.Randomized</a:t>
            </a:r>
            <a:r>
              <a:rPr/>
              <a:t> </a:t>
            </a:r>
            <a:r>
              <a:rPr/>
              <a:t>Experimental</a:t>
            </a:r>
            <a:r>
              <a:rPr/>
              <a:t> </a:t>
            </a:r>
            <a:r>
              <a:rPr/>
              <a:t>and</a:t>
            </a:r>
            <a:r>
              <a:rPr/>
              <a:t> </a:t>
            </a:r>
            <a:r>
              <a:rPr/>
              <a:t>Q-E</a:t>
            </a:r>
            <a:r>
              <a:rPr/>
              <a:t> </a:t>
            </a:r>
            <a:r>
              <a:rPr/>
              <a:t>Designs</a:t>
            </a:r>
          </a:p>
        </p:txBody>
      </p:sp>
      <p:sp>
        <p:nvSpPr>
          <p:cNvPr id="3" name="Content Placeholder 2"/>
          <p:cNvSpPr>
            <a:spLocks noGrp="1"/>
          </p:cNvSpPr>
          <p:nvPr>
            <p:ph idx="1"/>
          </p:nvPr>
        </p:nvSpPr>
        <p:spPr/>
        <p:txBody>
          <a:bodyPr/>
          <a:lstStyle/>
          <a:p>
            <a:pPr lvl="0" marL="0" indent="0">
              <a:buNone/>
            </a:pPr>
            <a:r>
              <a:rPr/>
              <a:t>Find the image from D’Agostino.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and</a:t>
            </a:r>
            <a:r>
              <a:rPr/>
              <a:t> </a:t>
            </a:r>
            <a:r>
              <a:rPr/>
              <a:t>Q-E</a:t>
            </a:r>
            <a:r>
              <a:rPr/>
              <a:t> </a:t>
            </a:r>
            <a:r>
              <a:rPr/>
              <a:t>Designs</a:t>
            </a:r>
          </a:p>
        </p:txBody>
      </p:sp>
      <p:pic>
        <p:nvPicPr>
          <p:cNvPr descr="../images/image-05-07.png" id="0" name="Picture 1"/>
          <p:cNvPicPr>
            <a:picLocks noGrp="1" noChangeAspect="1"/>
          </p:cNvPicPr>
          <p:nvPr/>
        </p:nvPicPr>
        <p:blipFill>
          <a:blip r:embed="rId3"/>
          <a:stretch>
            <a:fillRect/>
          </a:stretch>
        </p:blipFill>
        <p:spPr bwMode="auto">
          <a:xfrm>
            <a:off x="2755900" y="1600200"/>
            <a:ext cx="3619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Design</a:t>
            </a:r>
          </a:p>
        </p:txBody>
      </p:sp>
      <p:pic>
        <p:nvPicPr>
          <p:cNvPr descr="../images/image-05-08.png" id="0" name="Picture 1"/>
          <p:cNvPicPr>
            <a:picLocks noGrp="1" noChangeAspect="1"/>
          </p:cNvPicPr>
          <p:nvPr/>
        </p:nvPicPr>
        <p:blipFill>
          <a:blip r:embed="rId3"/>
          <a:stretch>
            <a:fillRect/>
          </a:stretch>
        </p:blipFill>
        <p:spPr bwMode="auto">
          <a:xfrm>
            <a:off x="457200" y="1930400"/>
            <a:ext cx="8229600" cy="3860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Design</a:t>
            </a:r>
          </a:p>
        </p:txBody>
      </p:sp>
      <p:pic>
        <p:nvPicPr>
          <p:cNvPr descr="../images/image-05-09.png" id="0" name="Picture 1"/>
          <p:cNvPicPr>
            <a:picLocks noGrp="1" noChangeAspect="1"/>
          </p:cNvPicPr>
          <p:nvPr/>
        </p:nvPicPr>
        <p:blipFill>
          <a:blip r:embed="rId3"/>
          <a:stretch>
            <a:fillRect/>
          </a:stretch>
        </p:blipFill>
        <p:spPr bwMode="auto">
          <a:xfrm>
            <a:off x="457200" y="2082800"/>
            <a:ext cx="8229600" cy="3568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possible uses of existing data sets and research findings</a:t>
            </a:r>
          </a:p>
          <a:p>
            <a:pPr lvl="1">
              <a:buAutoNum type="arabicPeriod"/>
            </a:pPr>
            <a:r>
              <a:rPr/>
              <a:t>To identify sources of data sets available for secondary analyses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Ioannidis</a:t>
            </a:r>
            <a:r>
              <a:rPr/>
              <a:t> </a:t>
            </a:r>
            <a:r>
              <a:rPr/>
              <a:t>article</a:t>
            </a:r>
          </a:p>
        </p:txBody>
      </p:sp>
      <p:sp>
        <p:nvSpPr>
          <p:cNvPr id="3" name="Content Placeholder 2"/>
          <p:cNvSpPr>
            <a:spLocks noGrp="1"/>
          </p:cNvSpPr>
          <p:nvPr>
            <p:ph idx="1"/>
          </p:nvPr>
        </p:nvSpPr>
        <p:spPr/>
        <p:txBody>
          <a:bodyPr/>
          <a:lstStyle/>
          <a:p>
            <a:pPr lvl="0" marL="0" indent="0">
              <a:buNone/>
            </a:pPr>
            <a:r>
              <a:rPr/>
              <a:t>[[Find image/table]]</a:t>
            </a:r>
          </a:p>
          <a:p>
            <a:pPr lvl="0" marL="0" indent="0">
              <a:buNone/>
            </a:pPr>
            <a:r>
              <a:rPr/>
              <a:t>Ioannidis found 49 articles. The first group, the contradicted studies, represent findings that were later contradicted by other studies. The next group shows where the initial findings were supported, but the strength of the effect has not been replicated. The benefit is much weaker.</a:t>
            </a:r>
          </a:p>
          <a:p>
            <a:pPr lvl="0" marL="0" indent="0">
              <a:buNone/>
            </a:pPr>
            <a:r>
              <a:rPr/>
              <a:t>The Leaf article talks about some alternatives and will be the basis of some discussion later in this class.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Assignment</a:t>
            </a:r>
          </a:p>
        </p:txBody>
      </p:sp>
      <p:sp>
        <p:nvSpPr>
          <p:cNvPr id="3" name="Content Placeholder 2"/>
          <p:cNvSpPr>
            <a:spLocks noGrp="1"/>
          </p:cNvSpPr>
          <p:nvPr>
            <p:ph idx="1"/>
          </p:nvPr>
        </p:nvSpPr>
        <p:spPr/>
        <p:txBody>
          <a:bodyPr/>
          <a:lstStyle/>
          <a:p>
            <a:pPr lvl="1"/>
            <a:r>
              <a:rPr/>
              <a:t>Go to a source of secondary data. Review available data types / topics on the data web site. Using the template provided in the Week 4 folder, write a brief description of a research topic you could address using this data source. Include in your description information on the variables that would be used . Use the hand-out with the list of possible web sites or your own source to identify a dataset you are interested in.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Review available data types / topics on any web site that gives you access to secondary datasets. Using the template provided in the Week 4 folder, write a brief description of a research topic you could address using this data source. Include in your description information on the variables that would be used.</a:t>
            </a:r>
          </a:p>
          <a:p>
            <a:pPr lvl="1">
              <a:buAutoNum type="arabicPeriod"/>
            </a:pPr>
            <a:r>
              <a:rPr/>
              <a:t>Prepare for next weekâ€™s session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are some of the pros and cons of conducting a research study using an existing dataset?</a:t>
            </a:r>
          </a:p>
          <a:p>
            <a:pPr lvl="1">
              <a:buAutoNum type="arabicPeriod"/>
            </a:pPr>
            <a:r>
              <a:rPr/>
              <a:t>What are some of the research questions you can think of that could be addressed using an existing data set?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Canvas â€“ Grady, D. &amp; Hearst, N. (2007). Chapter 13, “Utilizing existing databases.” In S.B. Hulley, S.R. Cummings, W.S. Browner, D. Grady, &amp; T.B. Newman (eds), Designing Clinical Research, 3rd edition. Philadelphia: Lippincott Williams &amp; Wilkins.</a:t>
            </a:r>
          </a:p>
          <a:p>
            <a:pPr lvl="1">
              <a:buAutoNum type="arabicPeriod"/>
            </a:pPr>
            <a:r>
              <a:rPr/>
              <a:t>List of Secondary Dataset resources (Week 4 folder)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1"/>
            <a:r>
              <a:rPr/>
              <a:t>Subversion of randomizaton</a:t>
            </a:r>
          </a:p>
          <a:p>
            <a:pPr lvl="1"/>
            <a:r>
              <a:rPr/>
              <a:t>Intention to treat analysis</a:t>
            </a:r>
          </a:p>
          <a:p>
            <a:pPr lvl="1"/>
            <a:r>
              <a:rPr/>
              <a:t>Blinding/partial blinding</a:t>
            </a:r>
          </a:p>
          <a:p>
            <a:pPr lvl="1"/>
            <a:r>
              <a:rPr/>
              <a:t>Concealed allocation</a:t>
            </a:r>
          </a:p>
          <a:p>
            <a:pPr lvl="1"/>
            <a:r>
              <a:rPr/>
              <a:t>The law of large numbers</a:t>
            </a:r>
          </a:p>
          <a:p>
            <a:pPr lvl="1"/>
            <a:r>
              <a:rPr/>
              <a:t>Randomization approaches</a:t>
            </a:r>
          </a:p>
          <a:p>
            <a:pPr lvl="2"/>
            <a:r>
              <a:rPr/>
              <a:t>Stratified randomization</a:t>
            </a:r>
          </a:p>
          <a:p>
            <a:pPr lvl="2"/>
            <a:r>
              <a:rPr/>
              <a:t>Block randomization</a:t>
            </a:r>
          </a:p>
          <a:p>
            <a:pPr lvl="1"/>
            <a:r>
              <a:rPr/>
              <a:t>How to randomize</a:t>
            </a:r>
          </a:p>
          <a:p>
            <a:pPr lvl="1"/>
            <a:r>
              <a:rPr/>
              <a:t>Baseline measurements</a:t>
            </a:r>
          </a:p>
          <a:p>
            <a:pPr lvl="1"/>
            <a:r>
              <a:rPr/>
              <a:t>Crossover designs</a:t>
            </a:r>
          </a:p>
          <a:p>
            <a:pPr lvl="1"/>
            <a:r>
              <a:rPr/>
              <a:t>Criticisms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a:t>
            </a:r>
          </a:p>
          <a:p>
            <a:pPr lvl="2"/>
            <a:r>
              <a:rPr/>
              <a:t>Active independent variable</a:t>
            </a:r>
          </a:p>
          <a:p>
            <a:pPr lvl="1"/>
            <a:r>
              <a:rPr/>
              <a:t>Observational</a:t>
            </a:r>
          </a:p>
          <a:p>
            <a:pPr lvl="2"/>
            <a:r>
              <a:rPr/>
              <a:t>Attribute independent variable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Avoids selection bias</a:t>
            </a:r>
          </a:p>
          <a:p>
            <a:pPr lvl="1"/>
            <a:r>
              <a:rPr/>
              <a:t>Insures covariate balance</a:t>
            </a:r>
          </a:p>
          <a:p>
            <a:pPr lvl="1"/>
            <a:r>
              <a:rPr/>
              <a:t>Both measured and unmeasured covariates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Analysis of randomized studies</dc:title>
  <dc:creator>Steve Simon</dc:creator>
  <cp:keywords/>
  <dcterms:created xsi:type="dcterms:W3CDTF">2019-02-06T03:41:17Z</dcterms:created>
  <dcterms:modified xsi:type="dcterms:W3CDTF">2019-02-06T03:41:17Z</dcterms:modified>
</cp:coreProperties>
</file>