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6</a:t>
            </a:r>
            <a:r>
              <a:rPr/>
              <a:t> </a:t>
            </a:r>
            <a:r>
              <a:rPr/>
              <a:t>-</a:t>
            </a:r>
            <a:r>
              <a:rPr/>
              <a:t> </a:t>
            </a:r>
            <a:r>
              <a:rPr/>
              <a:t>Non-experimental</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Associational</a:t>
            </a:r>
          </a:p>
          <a:p>
            <a:pPr lvl="2"/>
            <a:r>
              <a:rPr/>
              <a:t>IV is often continuous / has many levels of an ordered variable (typically 5 or more )</a:t>
            </a:r>
          </a:p>
          <a:p>
            <a:pPr lvl="2"/>
            <a:r>
              <a:rPr/>
              <a:t>Looking at the association between the IV(s) and the DV</a:t>
            </a:r>
          </a:p>
          <a:p>
            <a:pPr lvl="2"/>
            <a:r>
              <a:rPr/>
              <a:t>Statistical analysis –</a:t>
            </a:r>
          </a:p>
          <a:p>
            <a:pPr lvl="3"/>
            <a:r>
              <a:rPr/>
              <a:t>Correlation-based</a:t>
            </a:r>
          </a:p>
          <a:p>
            <a:pPr lvl="3"/>
            <a:r>
              <a:rPr/>
              <a:t>Multiple regression when there are multiple Ivs</a:t>
            </a:r>
          </a:p>
          <a:p>
            <a:pPr lvl="2"/>
            <a:r>
              <a:rPr/>
              <a:t>Example – Rowan et al. 2014 article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Descriptive research approach</a:t>
            </a:r>
          </a:p>
          <a:p>
            <a:pPr lvl="2"/>
            <a:r>
              <a:rPr/>
              <a:t>Purpose?</a:t>
            </a:r>
          </a:p>
          <a:p>
            <a:pPr lvl="2"/>
            <a:r>
              <a:rPr/>
              <a:t>When usually used?</a:t>
            </a:r>
          </a:p>
          <a:p>
            <a:pPr lvl="2"/>
            <a:r>
              <a:rPr/>
              <a:t>Characteristics of the variables measured?</a:t>
            </a:r>
          </a:p>
          <a:p>
            <a:pPr lvl="2"/>
            <a:r>
              <a:rPr/>
              <a:t>Can this approach tell you anything about cause and effect?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Descriptive</a:t>
            </a:r>
          </a:p>
          <a:p>
            <a:pPr lvl="2"/>
            <a:r>
              <a:rPr/>
              <a:t>Descriptive statistics</a:t>
            </a:r>
          </a:p>
          <a:p>
            <a:pPr lvl="3"/>
            <a:r>
              <a:rPr/>
              <a:t>Averages</a:t>
            </a:r>
          </a:p>
          <a:p>
            <a:pPr lvl="3"/>
            <a:r>
              <a:rPr/>
              <a:t>Percentages</a:t>
            </a:r>
          </a:p>
          <a:p>
            <a:pPr lvl="3"/>
            <a:r>
              <a:rPr/>
              <a:t>Histogram</a:t>
            </a:r>
          </a:p>
          <a:p>
            <a:pPr lvl="3"/>
            <a:r>
              <a:rPr/>
              <a:t>Frequency distribution</a:t>
            </a:r>
          </a:p>
          <a:p>
            <a:pPr lvl="2"/>
            <a:r>
              <a:rPr/>
              <a:t>Some publication of strictly descriptive studies</a:t>
            </a:r>
          </a:p>
          <a:p>
            <a:pPr lvl="2"/>
            <a:r>
              <a:rPr/>
              <a:t>More often – descriptive component of a study</a:t>
            </a:r>
          </a:p>
          <a:p>
            <a:pPr lvl="3"/>
            <a:r>
              <a:rPr/>
              <a:t>Describe the sample …</a:t>
            </a:r>
          </a:p>
          <a:p>
            <a:pPr lvl="2"/>
            <a:r>
              <a:rPr/>
              <a:t>Example – Wolfe et al, 2006 study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5 main approaches</a:t>
            </a:r>
          </a:p>
          <a:p>
            <a:pPr lvl="2"/>
            <a:r>
              <a:rPr/>
              <a:t>Phenomenological</a:t>
            </a:r>
          </a:p>
          <a:p>
            <a:pPr lvl="2"/>
            <a:r>
              <a:rPr/>
              <a:t>Grounded theory</a:t>
            </a:r>
          </a:p>
          <a:p>
            <a:pPr lvl="2"/>
            <a:r>
              <a:rPr/>
              <a:t>Ethnographic</a:t>
            </a:r>
          </a:p>
          <a:p>
            <a:pPr lvl="2"/>
            <a:r>
              <a:rPr/>
              <a:t>Case study</a:t>
            </a:r>
          </a:p>
          <a:p>
            <a:pPr lvl="2"/>
            <a:r>
              <a:rPr/>
              <a:t>Narrative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Phenomenological</a:t>
            </a:r>
          </a:p>
          <a:p>
            <a:pPr lvl="2"/>
            <a:r>
              <a:rPr/>
              <a:t>A llow researcher to “… understand the meaning participants place onto “… events, phenomenon, and activities.”</a:t>
            </a:r>
          </a:p>
          <a:p>
            <a:pPr lvl="2"/>
            <a:r>
              <a:rPr/>
              <a:t>Goal – “… explain the essence of experiences lived by the participants.”</a:t>
            </a:r>
          </a:p>
          <a:p>
            <a:pPr lvl="2"/>
            <a:r>
              <a:rPr/>
              <a:t>Method – usually interviews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Grounded Theory</a:t>
            </a:r>
          </a:p>
          <a:p>
            <a:pPr lvl="2"/>
            <a:r>
              <a:rPr/>
              <a:t>Goal – “… generate theory from data collected from participants.”</a:t>
            </a:r>
          </a:p>
          <a:p>
            <a:pPr lvl="2"/>
            <a:r>
              <a:rPr/>
              <a:t>“… focus on the process, actions, and interactions experienced by … participants.”</a:t>
            </a:r>
          </a:p>
          <a:p>
            <a:pPr lvl="2"/>
            <a:r>
              <a:rPr/>
              <a:t>Method – usually interviews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Grounded theory (Glaser &amp; Strauss, 1967)</a:t>
            </a:r>
          </a:p>
          <a:p>
            <a:pPr lvl="2"/>
            <a:r>
              <a:rPr/>
              <a:t>Inferences firmly “ grounded ” in the data</a:t>
            </a:r>
          </a:p>
          <a:p>
            <a:pPr lvl="2"/>
            <a:r>
              <a:rPr/>
              <a:t>Prior theoretical expectations avoided</a:t>
            </a:r>
          </a:p>
          <a:p>
            <a:pPr lvl="2"/>
            <a:r>
              <a:rPr/>
              <a:t>Sampling proceeds parallel to data collection &amp; analysis</a:t>
            </a:r>
          </a:p>
          <a:p>
            <a:pPr lvl="2"/>
            <a:r>
              <a:rPr/>
              <a:t>Categories regarded as provisional, subject to revision</a:t>
            </a:r>
          </a:p>
          <a:p>
            <a:pPr lvl="2"/>
            <a:r>
              <a:rPr/>
              <a:t>Research maintains skepticism, seeks disconfirming examples</a:t>
            </a:r>
          </a:p>
          <a:p>
            <a:pPr lvl="2"/>
            <a:r>
              <a:rPr/>
              <a:t>Ultimate purpose – construct coherent theory from the data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Ethnographic</a:t>
            </a:r>
          </a:p>
          <a:p>
            <a:pPr lvl="2"/>
            <a:r>
              <a:rPr/>
              <a:t>Goal - “… describe a group of individuals who share the same culture.”</a:t>
            </a:r>
          </a:p>
          <a:p>
            <a:pPr lvl="1"/>
            <a:r>
              <a:rPr/>
              <a:t>Qualitative – Case-study</a:t>
            </a:r>
          </a:p>
          <a:p>
            <a:pPr lvl="2"/>
            <a:r>
              <a:rPr/>
              <a:t>Goal – “…develop deep understanding of a case or cases.”</a:t>
            </a:r>
          </a:p>
          <a:p>
            <a:pPr lvl="1"/>
            <a:r>
              <a:rPr/>
              <a:t>Qualitative – Narrative</a:t>
            </a:r>
          </a:p>
          <a:p>
            <a:pPr lvl="2"/>
            <a:r>
              <a:rPr/>
              <a:t>Goal – “… identify and report stories from the participants.”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Inductive process –</a:t>
            </a:r>
          </a:p>
          <a:p>
            <a:pPr lvl="2"/>
            <a:r>
              <a:rPr/>
              <a:t>Start with the specific (raw data / transcript)</a:t>
            </a:r>
          </a:p>
          <a:p>
            <a:pPr lvl="2"/>
            <a:r>
              <a:rPr/>
              <a:t>Develop a theoretical framework from the data</a:t>
            </a:r>
          </a:p>
          <a:p>
            <a:pPr lvl="2"/>
            <a:r>
              <a:rPr/>
              <a:t>Conceptual categories emerge from the data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Start the study with a research question</a:t>
            </a:r>
          </a:p>
          <a:p>
            <a:pPr lvl="2"/>
            <a:r>
              <a:rPr/>
              <a:t>This may provide a potential starting point for analyzing text</a:t>
            </a:r>
          </a:p>
          <a:p>
            <a:pPr lvl="2"/>
            <a:r>
              <a:rPr/>
              <a:t>If you do this, DO NOT let it prevent you from seeing what is in the text</a:t>
            </a:r>
          </a:p>
          <a:p>
            <a:pPr lvl="1"/>
            <a:r>
              <a:rPr/>
              <a:t>Steps</a:t>
            </a:r>
          </a:p>
          <a:p>
            <a:pPr lvl="2"/>
            <a:r>
              <a:rPr/>
              <a:t>From raw data &lt;U+F0E8&gt; theory building</a:t>
            </a:r>
          </a:p>
          <a:p>
            <a:pPr lvl="2"/>
            <a:r>
              <a:rPr/>
              <a:t>“ Iterative ” process</a:t>
            </a:r>
          </a:p>
          <a:p>
            <a:pPr lvl="3"/>
            <a:r>
              <a:rPr/>
              <a:t>e.g. , as you are developing categories, check them back against the raw data – do they continue to reflect the original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distinguish different types of quantitative non-experimental approaches</a:t>
            </a:r>
          </a:p>
          <a:p>
            <a:pPr lvl="1">
              <a:buAutoNum type="arabicPeriod"/>
            </a:pPr>
            <a:r>
              <a:rPr/>
              <a:t>To discuss strengths and weaknesses of qualitative research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Analysis process –</a:t>
            </a:r>
          </a:p>
          <a:p>
            <a:pPr lvl="2"/>
            <a:r>
              <a:rPr/>
              <a:t>Given research question, may have some idea of a general conceptual structure; serve only as a starting point</a:t>
            </a:r>
          </a:p>
          <a:p>
            <a:pPr lvl="2"/>
            <a:r>
              <a:rPr/>
              <a:t>Usually work from transcripts</a:t>
            </a:r>
          </a:p>
          <a:p>
            <a:pPr lvl="2"/>
            <a:r>
              <a:rPr/>
              <a:t>If possible, refer back to audio recordings when needed</a:t>
            </a:r>
          </a:p>
          <a:p>
            <a:pPr lvl="2"/>
            <a:r>
              <a:rPr/>
              <a:t>Q ualitative form of analysis</a:t>
            </a:r>
          </a:p>
          <a:p>
            <a:pPr lvl="3"/>
            <a:r>
              <a:rPr/>
              <a:t>Content analysis – analysis of the content of communication</a:t>
            </a:r>
          </a:p>
          <a:p>
            <a:pPr lvl="3"/>
            <a:r>
              <a:rPr/>
              <a:t>Thematic analysis – identifying patterns or themes in the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 – assign sections ( data bits ) to analytical categories/themes &lt;U+F0E8&gt; “ coding ”</a:t>
            </a:r>
          </a:p>
          <a:p>
            <a:pPr lvl="2"/>
            <a:r>
              <a:rPr/>
              <a:t>Summarizing the data by identifying similarities and differences / commonalities and contrasts</a:t>
            </a:r>
          </a:p>
          <a:p>
            <a:pPr lvl="2"/>
            <a:r>
              <a:rPr/>
              <a:t>Categories:</a:t>
            </a:r>
          </a:p>
          <a:p>
            <a:pPr lvl="3"/>
            <a:r>
              <a:rPr/>
              <a:t>More manageable units of information</a:t>
            </a:r>
          </a:p>
          <a:p>
            <a:pPr lvl="3"/>
            <a:r>
              <a:rPr/>
              <a:t>“ open coding ”</a:t>
            </a:r>
          </a:p>
          <a:p>
            <a:pPr lvl="3"/>
            <a:r>
              <a:rPr/>
              <a:t>Descriptive – Concrete</a:t>
            </a:r>
          </a:p>
          <a:p>
            <a:pPr lvl="3"/>
            <a:r>
              <a:rPr/>
              <a:t>Interpretive – Abstract</a:t>
            </a:r>
          </a:p>
          <a:p>
            <a:pPr lvl="3"/>
            <a:r>
              <a:rPr/>
              <a:t>Relational</a:t>
            </a:r>
          </a:p>
          <a:p>
            <a:pPr lvl="2"/>
            <a:r>
              <a:rPr/>
              <a:t>Cross-reference categories back to text</a:t>
            </a:r>
          </a:p>
          <a:p>
            <a:pPr lvl="3"/>
            <a:r>
              <a:rPr/>
              <a:t>Makes it easier to revise coding as needed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a:t>
            </a:r>
          </a:p>
          <a:p>
            <a:pPr lvl="2"/>
            <a:r>
              <a:rPr/>
              <a:t>Faithful to the data – “ internal ” aspect</a:t>
            </a:r>
          </a:p>
          <a:p>
            <a:pPr lvl="2"/>
            <a:r>
              <a:rPr/>
              <a:t>Meaningful to other categories – “ external ” aspect</a:t>
            </a:r>
          </a:p>
          <a:p>
            <a:pPr lvl="2"/>
            <a:r>
              <a:rPr/>
              <a:t>Balance</a:t>
            </a:r>
          </a:p>
          <a:p>
            <a:pPr lvl="3"/>
            <a:r>
              <a:rPr/>
              <a:t>Generality vs Specificity</a:t>
            </a:r>
          </a:p>
          <a:p>
            <a:pPr lvl="3"/>
            <a:r>
              <a:rPr/>
              <a:t>Inclusivity vs Exclusivity</a:t>
            </a:r>
          </a:p>
          <a:p>
            <a:pPr lvl="2"/>
            <a:r>
              <a:rPr/>
              <a:t>Number of times idea mentioned does NOT necessarily reflect importance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Labeling / Revising Categories</a:t>
            </a:r>
          </a:p>
          <a:p>
            <a:pPr lvl="2"/>
            <a:r>
              <a:rPr/>
              <a:t>Member-generated – “ first-order ” account</a:t>
            </a:r>
          </a:p>
          <a:p>
            <a:pPr lvl="2"/>
            <a:r>
              <a:rPr/>
              <a:t>Observer-generated – “ second-order ” account</a:t>
            </a:r>
          </a:p>
          <a:p>
            <a:pPr lvl="2"/>
            <a:r>
              <a:rPr/>
              <a:t>Labels are provisional; may be revised</a:t>
            </a:r>
          </a:p>
          <a:p>
            <a:pPr lvl="2"/>
            <a:r>
              <a:rPr/>
              <a:t>Iteration – move back and forth between raw data and labeled categories</a:t>
            </a:r>
          </a:p>
          <a:p>
            <a:pPr lvl="2"/>
            <a:r>
              <a:rPr/>
              <a:t>“ Zoom in ” vs “ Wide angle ” view of the coding</a:t>
            </a:r>
          </a:p>
          <a:p>
            <a:pPr lvl="2"/>
            <a:r>
              <a:rPr/>
              <a:t>Revision – may end up dividing or combining categories</a:t>
            </a:r>
          </a:p>
          <a:p>
            <a:pPr lvl="2"/>
            <a:r>
              <a:rPr/>
              <a:t>May establish criteria for category coding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Saturation – the point at which you are not gaining any new insight, no new categories being identified, no new relationships being defined</a:t>
            </a:r>
          </a:p>
          <a:p>
            <a:pPr lvl="2"/>
            <a:r>
              <a:rPr/>
              <a:t>Don ’ t need any additional analysis</a:t>
            </a:r>
          </a:p>
          <a:p>
            <a:pPr lvl="2"/>
            <a:r>
              <a:rPr/>
              <a:t>Don ’ t need any additional data collection (if collection &amp; analysis done in parallel)</a:t>
            </a:r>
          </a:p>
          <a:p>
            <a:pPr lvl="2"/>
            <a:r>
              <a:rPr/>
              <a:t>Determinant – nature of the information being collection – NOT amount of information</a:t>
            </a:r>
          </a:p>
          <a:p>
            <a:pPr lvl="2"/>
            <a:r>
              <a:rPr/>
              <a:t>Keeping notes – of the coding/analysis process</a:t>
            </a:r>
          </a:p>
          <a:p>
            <a:pPr lvl="2"/>
            <a:r>
              <a:rPr/>
              <a:t>Help identify categories/relationships</a:t>
            </a:r>
          </a:p>
          <a:p>
            <a:pPr lvl="2"/>
            <a:r>
              <a:rPr/>
              <a:t>Help if “ stuck ”</a:t>
            </a:r>
          </a:p>
          <a:p>
            <a:pPr lvl="2"/>
            <a:r>
              <a:rPr/>
              <a:t>Document analysis process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Role of Judgment</a:t>
            </a:r>
          </a:p>
          <a:p>
            <a:pPr lvl="2"/>
            <a:r>
              <a:rPr/>
              <a:t>Balancing act –</a:t>
            </a:r>
          </a:p>
          <a:p>
            <a:pPr lvl="3"/>
            <a:r>
              <a:rPr/>
              <a:t>Level of creativity by coder to identify categories/relationships</a:t>
            </a:r>
          </a:p>
          <a:p>
            <a:pPr lvl="3"/>
            <a:r>
              <a:rPr/>
              <a:t>Must reflect the informants thoughts</a:t>
            </a:r>
          </a:p>
          <a:p>
            <a:pPr lvl="3"/>
            <a:r>
              <a:rPr/>
              <a:t>Audit of the coding by an independent person can check for the match between the coding and the source information</a:t>
            </a:r>
          </a:p>
          <a:p>
            <a:pPr lvl="2"/>
            <a:r>
              <a:rPr/>
              <a:t>Low-inference descriptors</a:t>
            </a:r>
          </a:p>
          <a:p>
            <a:pPr lvl="2"/>
            <a:r>
              <a:rPr/>
              <a:t>Look for “ negative cases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Quantifying Information</a:t>
            </a:r>
          </a:p>
          <a:p>
            <a:pPr lvl="2"/>
            <a:r>
              <a:rPr/>
              <a:t>Pros &amp; Cons</a:t>
            </a:r>
          </a:p>
          <a:p>
            <a:pPr lvl="2"/>
            <a:r>
              <a:rPr/>
              <a:t>When quantifying might be of value</a:t>
            </a:r>
          </a:p>
          <a:p>
            <a:pPr lvl="2"/>
            <a:r>
              <a:rPr/>
              <a:t>Simple frequency of occurrence does NOT necessarily reflect importance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Long-term Goal – “… build a general, multi-domain, patient-reported measure of burden of treatment with wide applicability across diseases and treatments”</a:t>
            </a:r>
          </a:p>
          <a:p>
            <a:pPr lvl="1"/>
            <a:r>
              <a:rPr/>
              <a:t>Semi-structured qualitative interviews</a:t>
            </a:r>
          </a:p>
          <a:p>
            <a:pPr lvl="2"/>
            <a:r>
              <a:rPr/>
              <a:t>“identify issues … illustrative of burden of treatment …”</a:t>
            </a:r>
          </a:p>
          <a:p>
            <a:pPr lvl="2"/>
            <a:r>
              <a:rPr/>
              <a:t>“inform derivation of a general, patient-reported measure of burden of treatment flexible enough for application across any disease or treatment regimen.”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Development of interview</a:t>
            </a:r>
          </a:p>
          <a:p>
            <a:pPr lvl="1"/>
            <a:r>
              <a:rPr/>
              <a:t>Content analysis process</a:t>
            </a:r>
          </a:p>
          <a:p>
            <a:pPr lvl="2"/>
            <a:r>
              <a:rPr/>
              <a:t>Multiple coders</a:t>
            </a:r>
          </a:p>
          <a:p>
            <a:pPr lvl="2"/>
            <a:r>
              <a:rPr/>
              <a:t>Identify key themes and subthemes</a:t>
            </a:r>
          </a:p>
          <a:p>
            <a:pPr lvl="2"/>
            <a:r>
              <a:rPr/>
              <a:t>Discussion and consensus to develop coding scheme</a:t>
            </a:r>
          </a:p>
          <a:p>
            <a:pPr lvl="2"/>
            <a:r>
              <a:rPr/>
              <a:t>Repeated check and update of coding process</a:t>
            </a:r>
          </a:p>
          <a:p>
            <a:pPr lvl="2"/>
            <a:r>
              <a:rPr/>
              <a:t>Thematic content saturation</a:t>
            </a:r>
          </a:p>
          <a:p>
            <a:pPr lvl="1"/>
            <a:r>
              <a:rPr/>
              <a:t>Resulting major themes and subthemes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Goal – Use qualitative method to explore components of the Information-Motivation-Behavioral Skills model</a:t>
            </a:r>
          </a:p>
          <a:p>
            <a:pPr lvl="2"/>
            <a:r>
              <a:rPr/>
              <a:t>Information + Motivation &lt;U+F0E8&gt; Behavioral Skills &lt;U+F0E8&gt; Adherence</a:t>
            </a:r>
          </a:p>
          <a:p>
            <a:pPr lvl="1"/>
            <a:r>
              <a:rPr/>
              <a:t>Focus Groups</a:t>
            </a:r>
          </a:p>
          <a:p>
            <a:pPr lvl="1"/>
            <a:r>
              <a:rPr/>
              <a:t>Content analysis – “… identify themes on expectations and information, personal and social motivation, and behavioral skills related to ART adherence.”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7</a:t>
            </a:r>
          </a:p>
          <a:p>
            <a:pPr lvl="1">
              <a:buAutoNum type="arabicPeriod"/>
            </a:pPr>
            <a:r>
              <a:rPr/>
              <a:t>Canvas â€“ Berkley-Patton et al., article</a:t>
            </a:r>
          </a:p>
          <a:p>
            <a:pPr lvl="1">
              <a:buAutoNum type="arabicPeriod"/>
            </a:pPr>
            <a:r>
              <a:rPr/>
              <a:t>Canvas â€“ Eton et al., article.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Information and expectations</a:t>
            </a:r>
          </a:p>
          <a:p>
            <a:pPr lvl="1"/>
            <a:r>
              <a:rPr/>
              <a:t>Motivation for ART adherence</a:t>
            </a:r>
          </a:p>
          <a:p>
            <a:pPr lvl="1"/>
            <a:r>
              <a:rPr/>
              <a:t>Behavioral skills related to ART adherence</a:t>
            </a:r>
          </a:p>
          <a:p>
            <a:pPr lvl="1"/>
            <a:r>
              <a:rPr/>
              <a:t>Themes for each of these areas?</a:t>
            </a:r>
          </a:p>
          <a:p>
            <a:pPr lvl="1"/>
            <a:r>
              <a:rPr/>
              <a:t>Value obtained from this kind of study?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Community Based Participatory Research (CBPR)</a:t>
            </a:r>
          </a:p>
          <a:p>
            <a:pPr lvl="1"/>
            <a:r>
              <a:rPr/>
              <a:t>Participatory Action Research (PAR)</a:t>
            </a:r>
          </a:p>
          <a:p>
            <a:pPr lvl="2"/>
            <a:r>
              <a:rPr/>
              <a:t>Takes place outside the normal research environment</a:t>
            </a:r>
          </a:p>
          <a:p>
            <a:pPr lvl="2"/>
            <a:r>
              <a:rPr/>
              <a:t>Designed to meet the needs of the community in which the research is conducted</a:t>
            </a:r>
          </a:p>
          <a:p>
            <a:pPr lvl="2"/>
            <a:r>
              <a:rPr/>
              <a:t>Value for the participants that goes beyond the value of the collected information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Existing research data or data collected from other locations …</a:t>
            </a:r>
          </a:p>
          <a:p>
            <a:pPr lvl="2"/>
            <a:r>
              <a:rPr/>
              <a:t>May not reflect conditions (e.g., disease incidence) in the community of interest</a:t>
            </a:r>
          </a:p>
          <a:p>
            <a:pPr lvl="2"/>
            <a:r>
              <a:rPr/>
              <a:t>May not reflect underlying risk factors</a:t>
            </a:r>
          </a:p>
          <a:p>
            <a:pPr lvl="2"/>
            <a:r>
              <a:rPr/>
              <a:t>May not indicate how an intervention will work in a specific community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research may be more generalizable than research conducted in a clinical setting</a:t>
            </a:r>
          </a:p>
          <a:p>
            <a:pPr lvl="2"/>
            <a:r>
              <a:rPr/>
              <a:t>Sample characteristics</a:t>
            </a:r>
          </a:p>
          <a:p>
            <a:pPr lvl="1"/>
            <a:r>
              <a:rPr/>
              <a:t>Practice-Based Research Networks (PBRNs)</a:t>
            </a:r>
          </a:p>
          <a:p>
            <a:pPr lvl="2"/>
            <a:r>
              <a:rPr/>
              <a:t>Physicians from community settings work together to study research questions of mutual interest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How the research context influences the research process …</a:t>
            </a:r>
          </a:p>
          <a:p>
            <a:pPr lvl="2"/>
            <a:r>
              <a:rPr/>
              <a:t>What issues are routinely encountered?</a:t>
            </a:r>
          </a:p>
          <a:p>
            <a:pPr lvl="2"/>
            <a:r>
              <a:rPr/>
              <a:t>To whom is the research important?</a:t>
            </a:r>
          </a:p>
          <a:p>
            <a:pPr lvl="2"/>
            <a:r>
              <a:rPr/>
              <a:t>Ripple effect of the research process</a:t>
            </a:r>
          </a:p>
          <a:p>
            <a:pPr lvl="2"/>
            <a:r>
              <a:rPr/>
              <a:t>Level of engagement of the target population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Conducting CBPR/PAR</a:t>
            </a:r>
          </a:p>
          <a:p>
            <a:pPr lvl="2"/>
            <a:r>
              <a:rPr/>
              <a:t>Start simple</a:t>
            </a:r>
          </a:p>
          <a:p>
            <a:pPr lvl="2"/>
            <a:r>
              <a:rPr/>
              <a:t>Think of local comparative advantage</a:t>
            </a:r>
          </a:p>
          <a:p>
            <a:pPr lvl="2"/>
            <a:r>
              <a:rPr/>
              <a:t>Network</a:t>
            </a:r>
          </a:p>
          <a:p>
            <a:pPr lvl="2"/>
            <a:r>
              <a:rPr/>
              <a:t>Collaborate</a:t>
            </a:r>
          </a:p>
          <a:p>
            <a:pPr lvl="3"/>
            <a:r>
              <a:rPr/>
              <a:t>Top-down</a:t>
            </a:r>
          </a:p>
          <a:p>
            <a:pPr lvl="3"/>
            <a:r>
              <a:rPr/>
              <a:t>Bottom-up</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 especially appropriate for research involving health disparities</a:t>
            </a:r>
          </a:p>
          <a:p>
            <a:pPr lvl="2"/>
            <a:r>
              <a:rPr/>
              <a:t>Multiple individual and community-level determinants</a:t>
            </a:r>
          </a:p>
          <a:p>
            <a:pPr lvl="1"/>
            <a:r>
              <a:rPr/>
              <a:t>Mechanism to translate basic health psychology conceptual models into interventions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researchers</a:t>
            </a:r>
          </a:p>
          <a:p>
            <a:pPr lvl="2"/>
            <a:r>
              <a:rPr/>
              <a:t>Know existing research evidence</a:t>
            </a:r>
          </a:p>
          <a:p>
            <a:pPr lvl="2"/>
            <a:r>
              <a:rPr/>
              <a:t>Can provide support/suggestions</a:t>
            </a:r>
          </a:p>
          <a:p>
            <a:pPr lvl="3"/>
            <a:r>
              <a:rPr/>
              <a:t>Organization</a:t>
            </a:r>
          </a:p>
          <a:p>
            <a:pPr lvl="3"/>
            <a:r>
              <a:rPr/>
              <a:t>Information-gathering</a:t>
            </a:r>
          </a:p>
          <a:p>
            <a:pPr lvl="3"/>
            <a:r>
              <a:rPr/>
              <a:t>Action</a:t>
            </a:r>
          </a:p>
          <a:p>
            <a:pPr lvl="2"/>
            <a:r>
              <a:rPr/>
              <a:t>Help community get in touch with resources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community</a:t>
            </a:r>
          </a:p>
          <a:p>
            <a:pPr lvl="2"/>
            <a:r>
              <a:rPr/>
              <a:t>Unique insight into local context</a:t>
            </a:r>
          </a:p>
          <a:p>
            <a:pPr lvl="2"/>
            <a:r>
              <a:rPr/>
              <a:t>Information concerning local needs and priorities</a:t>
            </a:r>
          </a:p>
          <a:p>
            <a:pPr lvl="2"/>
            <a:r>
              <a:rPr/>
              <a:t>Provide “ real world ” feedback/reaction</a:t>
            </a:r>
          </a:p>
          <a:p>
            <a:pPr lvl="2"/>
            <a:r>
              <a:rPr/>
              <a:t>Provide guidance for adapting programs/interventions to the community</a:t>
            </a:r>
          </a:p>
          <a:p>
            <a:pPr lvl="1"/>
            <a:r>
              <a:rPr/>
              <a:t>Community involvement &lt;U+F0E8&gt; community capacity &lt;U+F0E8&gt; sustainability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#4</a:t>
            </a:r>
          </a:p>
        </p:txBody>
      </p:sp>
      <p:sp>
        <p:nvSpPr>
          <p:cNvPr id="3" name="Content Placeholder 2"/>
          <p:cNvSpPr>
            <a:spLocks noGrp="1"/>
          </p:cNvSpPr>
          <p:nvPr>
            <p:ph idx="1"/>
          </p:nvPr>
        </p:nvSpPr>
        <p:spPr/>
        <p:txBody>
          <a:bodyPr/>
          <a:lstStyle/>
          <a:p>
            <a:pPr lvl="1"/>
            <a:r>
              <a:rPr/>
              <a:t>Turn in the results of a literature search on the topic you are planning to focus on for your research proposal . This is NOT expected to be a literature review; it should provide evidence that you are finding literature that is relevant to your topic. This assignment serves as the start of your References section, using the reference/citation style you plan to use in your proposal.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reading</a:t>
            </a:r>
          </a:p>
        </p:txBody>
      </p:sp>
      <p:sp>
        <p:nvSpPr>
          <p:cNvPr id="3" name="Content Placeholder 2"/>
          <p:cNvSpPr>
            <a:spLocks noGrp="1"/>
          </p:cNvSpPr>
          <p:nvPr>
            <p:ph idx="1"/>
          </p:nvPr>
        </p:nvSpPr>
        <p:spPr/>
        <p:txBody>
          <a:bodyPr/>
          <a:lstStyle/>
          <a:p>
            <a:pPr lvl="0" marL="0" indent="0">
              <a:buNone/>
            </a:pPr>
            <a:r>
              <a:rPr/>
              <a:t>Wolfe et al. â€œEffects of HIV-related stigma among an early sample of patients receiving antiretroviral therapy in Botswanaâ€</a:t>
            </a:r>
          </a:p>
          <a:p>
            <a:pPr lvl="0" marL="0" indent="0">
              <a:buNone/>
            </a:pPr>
            <a:r>
              <a:rPr/>
              <a:t>Rowan et al. â€œEngagement-in-care during the first 5 years after HIV diagnosis: Data from a cohort of newly HIV-diagnosed individuals in a large US cityâ€</a:t>
            </a:r>
          </a:p>
          <a:p>
            <a:pPr lvl="0" marL="0" indent="0">
              <a:buNone/>
            </a:pPr>
            <a:r>
              <a:rPr/>
              <a:t>DiLorenzo et al. â€œComparison of older and younger individuals with multiple sclerosis: A preliminary investigationâ€</a:t>
            </a:r>
          </a:p>
          <a:p>
            <a:pPr lvl="0" marL="0" indent="0">
              <a:buNone/>
            </a:pPr>
            <a:r>
              <a:rPr/>
              <a:t>Haberer et al. â€œChallenges in using mobile phones for collection of antiretroviral therapy adherence data in a resource-limited settingâ€</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Turn in the results of a literature search on the topic you are planning to focus on for your research proposal. What you turn in should provide evidence of the literature you have found that is relevant to the topic youâ€™ve chosen for your research proposal. This assignment serves as a start for your References section.</a:t>
            </a:r>
          </a:p>
          <a:p>
            <a:pPr lvl="1">
              <a:buAutoNum type="arabicPeriod"/>
            </a:pPr>
            <a:r>
              <a:rPr/>
              <a:t>Prepare for next weekâ€™s session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kind of research topics could be addressed using non-experimental designs?</a:t>
            </a:r>
          </a:p>
          <a:p>
            <a:pPr lvl="1">
              <a:buAutoNum type="arabicPeriod"/>
            </a:pPr>
            <a:r>
              <a:rPr/>
              <a:t>What kind of research topics could be addressed using qualitative methods?</a:t>
            </a:r>
          </a:p>
          <a:p>
            <a:pPr lvl="1">
              <a:buAutoNum type="arabicPeriod"/>
            </a:pPr>
            <a:r>
              <a:rPr/>
              <a:t>What are the ethical issues that need to be addressed when doing these types of studies?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pic>
        <p:nvPicPr>
          <p:cNvPr descr="../images/image-06-01.png" id="0" name="Picture 1"/>
          <p:cNvPicPr>
            <a:picLocks noGrp="1" noChangeAspect="1"/>
          </p:cNvPicPr>
          <p:nvPr/>
        </p:nvPicPr>
        <p:blipFill>
          <a:blip r:embed="rId2"/>
          <a:stretch>
            <a:fillRect/>
          </a:stretch>
        </p:blipFill>
        <p:spPr bwMode="auto">
          <a:xfrm>
            <a:off x="1930400" y="1600200"/>
            <a:ext cx="5270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pic>
        <p:nvPicPr>
          <p:cNvPr descr="../images/image-06-02.png" id="0" name="Picture 1"/>
          <p:cNvPicPr>
            <a:picLocks noGrp="1" noChangeAspect="1"/>
          </p:cNvPicPr>
          <p:nvPr/>
        </p:nvPicPr>
        <p:blipFill>
          <a:blip r:embed="rId2"/>
          <a:stretch>
            <a:fillRect/>
          </a:stretch>
        </p:blipFill>
        <p:spPr bwMode="auto">
          <a:xfrm>
            <a:off x="863600" y="1600200"/>
            <a:ext cx="7429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Comparative research approach</a:t>
            </a:r>
          </a:p>
          <a:p>
            <a:pPr lvl="2"/>
            <a:r>
              <a:rPr/>
              <a:t>Purpose?</a:t>
            </a:r>
          </a:p>
          <a:p>
            <a:pPr lvl="2"/>
            <a:r>
              <a:rPr/>
              <a:t>How is this approach similar to randomized experimental and quasi-experimental?</a:t>
            </a:r>
          </a:p>
          <a:p>
            <a:pPr lvl="2"/>
            <a:r>
              <a:rPr/>
              <a:t>C an this approach tell you anything about cause and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Comparative</a:t>
            </a:r>
          </a:p>
          <a:p>
            <a:pPr lvl="2"/>
            <a:r>
              <a:rPr/>
              <a:t>Comparing groups – 2 or more</a:t>
            </a:r>
          </a:p>
          <a:p>
            <a:pPr lvl="2"/>
            <a:r>
              <a:rPr/>
              <a:t>Main IV has only a few levels</a:t>
            </a:r>
          </a:p>
          <a:p>
            <a:pPr lvl="2"/>
            <a:r>
              <a:rPr/>
              <a:t>Statistical analysis –</a:t>
            </a:r>
          </a:p>
          <a:p>
            <a:pPr lvl="3"/>
            <a:r>
              <a:rPr/>
              <a:t>T ypically t-test or analysis of variance</a:t>
            </a:r>
          </a:p>
          <a:p>
            <a:pPr lvl="2"/>
            <a:r>
              <a:rPr/>
              <a:t>Example – DiLorenzo et al., 2004 article</a:t>
            </a:r>
          </a:p>
          <a:p>
            <a:pPr lvl="1"/>
            <a:r>
              <a:rPr/>
              <a:t>Usually – research that is reported will contain elements of more than one design</a:t>
            </a:r>
          </a:p>
          <a:p>
            <a:pPr lvl="2"/>
            <a:r>
              <a:rPr/>
              <a:t>Example – Haberer et al., 2010 article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Associational research approach</a:t>
            </a:r>
          </a:p>
          <a:p>
            <a:pPr lvl="2"/>
            <a:r>
              <a:rPr/>
              <a:t>Purpose?</a:t>
            </a:r>
          </a:p>
          <a:p>
            <a:pPr lvl="2"/>
            <a:r>
              <a:rPr/>
              <a:t>Characteristics of the variables measured?</a:t>
            </a:r>
          </a:p>
          <a:p>
            <a:pPr lvl="2"/>
            <a:r>
              <a:rPr/>
              <a:t>Can this approach tell you anything about cause and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6 - Non-experimental studies</dc:title>
  <dc:creator>Steve Simon</dc:creator>
  <cp:keywords/>
  <dcterms:created xsi:type="dcterms:W3CDTF">2019-01-04T22:49:02Z</dcterms:created>
  <dcterms:modified xsi:type="dcterms:W3CDTF">2019-01-04T22:49:02Z</dcterms:modified>
</cp:coreProperties>
</file>