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notesMaster" Target="notesMasters/notesMaster1.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in</a:t>
            </a:r>
            <a:r>
              <a:rPr/>
              <a:t> </a:t>
            </a:r>
            <a:r>
              <a:rPr/>
              <a:t>one</a:t>
            </a:r>
            <a:r>
              <a:rPr/>
              <a:t> </a:t>
            </a:r>
            <a:r>
              <a:rPr/>
              <a:t>group</a:t>
            </a:r>
            <a:r>
              <a:rPr/>
              <a:t> </a:t>
            </a:r>
            <a:r>
              <a:rPr/>
              <a:t>only.</a:t>
            </a:r>
            <a:r>
              <a:rPr/>
              <a:t> </a:t>
            </a:r>
            <a:r>
              <a:rPr/>
              <a:t>This</a:t>
            </a:r>
            <a:r>
              <a:rPr/>
              <a:t> </a:t>
            </a:r>
            <a:r>
              <a:rPr/>
              <a:t>is</a:t>
            </a:r>
            <a:r>
              <a:rPr/>
              <a:t> </a:t>
            </a:r>
            <a:r>
              <a:rPr/>
              <a:t>useful</a:t>
            </a:r>
            <a:r>
              <a:rPr/>
              <a:t> </a:t>
            </a:r>
            <a:r>
              <a:rPr/>
              <a:t>if</a:t>
            </a:r>
            <a:r>
              <a:rPr/>
              <a:t> </a:t>
            </a:r>
            <a:r>
              <a:rPr/>
              <a:t>the</a:t>
            </a:r>
            <a:r>
              <a:rPr/>
              <a:t> </a:t>
            </a:r>
            <a:r>
              <a:rPr/>
              <a:t>pre-measure</a:t>
            </a:r>
            <a:r>
              <a:rPr/>
              <a:t> </a:t>
            </a:r>
            <a:r>
              <a:rPr/>
              <a:t>has</a:t>
            </a:r>
            <a:r>
              <a:rPr/>
              <a:t> </a:t>
            </a:r>
            <a:r>
              <a:rPr/>
              <a:t>an</a:t>
            </a:r>
            <a:r>
              <a:rPr/>
              <a:t> </a:t>
            </a:r>
            <a:r>
              <a:rPr/>
              <a:t>influence</a:t>
            </a:r>
            <a:r>
              <a:rPr/>
              <a:t> </a:t>
            </a:r>
            <a:r>
              <a:rPr/>
              <a:t>on</a:t>
            </a:r>
            <a:r>
              <a:rPr/>
              <a:t> </a:t>
            </a:r>
            <a:r>
              <a:rPr/>
              <a:t>the</a:t>
            </a:r>
            <a:r>
              <a:rPr/>
              <a:t> </a:t>
            </a:r>
            <a:r>
              <a:rPr/>
              <a:t>post-measure</a:t>
            </a:r>
            <a:r>
              <a:rPr/>
              <a:t> </a:t>
            </a:r>
            <a:r>
              <a:rPr/>
              <a:t>(learning</a:t>
            </a:r>
            <a:r>
              <a:rPr/>
              <a:t> </a:t>
            </a:r>
            <a:r>
              <a:rPr/>
              <a:t>or</a:t>
            </a:r>
            <a:r>
              <a:rPr/>
              <a:t> </a:t>
            </a:r>
            <a:r>
              <a:rPr/>
              <a:t>fatigue</a:t>
            </a:r>
            <a:r>
              <a:rPr/>
              <a:t> </a:t>
            </a:r>
            <a:r>
              <a:rPr/>
              <a:t>effects).</a:t>
            </a:r>
          </a:p>
          <a:p>
            <a:pPr lvl="0" marL="0" indent="0">
              <a:buNone/>
            </a:pPr>
          </a:p>
          <a:p>
            <a:pPr lvl="0" marL="0" indent="0">
              <a:buNone/>
            </a:pPr>
            <a:r>
              <a:rPr/>
              <a:t>Notice</a:t>
            </a:r>
            <a:r>
              <a:rPr/>
              <a:t> </a:t>
            </a:r>
            <a:r>
              <a:rPr/>
              <a:t>that</a:t>
            </a:r>
            <a:r>
              <a:rPr/>
              <a:t> </a:t>
            </a:r>
            <a:r>
              <a:rPr/>
              <a:t>this</a:t>
            </a:r>
            <a:r>
              <a:rPr/>
              <a:t> </a:t>
            </a:r>
            <a:r>
              <a:rPr/>
              <a:t>design</a:t>
            </a:r>
            <a:r>
              <a:rPr/>
              <a:t> </a:t>
            </a:r>
            <a:r>
              <a:rPr/>
              <a:t>doubles</a:t>
            </a:r>
            <a:r>
              <a:rPr/>
              <a:t> </a:t>
            </a:r>
            <a:r>
              <a:rPr/>
              <a:t>the</a:t>
            </a:r>
            <a:r>
              <a:rPr/>
              <a:t> </a:t>
            </a:r>
            <a:r>
              <a:rPr/>
              <a:t>number</a:t>
            </a:r>
            <a:r>
              <a:rPr/>
              <a:t> </a:t>
            </a:r>
            <a:r>
              <a:rPr/>
              <a:t>of</a:t>
            </a:r>
            <a:r>
              <a:rPr/>
              <a:t> </a:t>
            </a:r>
            <a:r>
              <a:rPr/>
              <a:t>people</a:t>
            </a:r>
            <a:r>
              <a:rPr/>
              <a:t> </a:t>
            </a:r>
            <a:r>
              <a:rPr/>
              <a:t>needed</a:t>
            </a:r>
            <a:r>
              <a:rPr/>
              <a:t> </a:t>
            </a:r>
            <a:r>
              <a:rPr/>
              <a:t>for</a:t>
            </a:r>
            <a:r>
              <a:rPr/>
              <a:t> </a:t>
            </a:r>
            <a:r>
              <a:rPr/>
              <a:t>the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Bring</a:t>
            </a:r>
            <a:r>
              <a:rPr/>
              <a:t> </a:t>
            </a:r>
            <a:r>
              <a:rPr/>
              <a:t>in</a:t>
            </a:r>
            <a:r>
              <a:rPr/>
              <a:t> </a:t>
            </a:r>
            <a:r>
              <a:rPr/>
              <a:t>matched</a:t>
            </a:r>
            <a:r>
              <a:rPr/>
              <a:t> </a:t>
            </a:r>
            <a:r>
              <a:rPr/>
              <a:t>pairs</a:t>
            </a:r>
            <a:r>
              <a:rPr/>
              <a:t> </a:t>
            </a:r>
            <a:r>
              <a:rPr/>
              <a:t>of</a:t>
            </a:r>
            <a:r>
              <a:rPr/>
              <a:t> </a:t>
            </a:r>
            <a:r>
              <a:rPr/>
              <a:t>people.</a:t>
            </a:r>
            <a:r>
              <a:rPr/>
              <a:t> </a:t>
            </a:r>
            <a:r>
              <a:rPr/>
              <a:t>Once</a:t>
            </a:r>
            <a:r>
              <a:rPr/>
              <a:t> </a:t>
            </a:r>
            <a:r>
              <a:rPr/>
              <a:t>you</a:t>
            </a:r>
            <a:r>
              <a:rPr/>
              <a:t> </a:t>
            </a:r>
            <a:r>
              <a:rPr/>
              <a:t>have</a:t>
            </a:r>
            <a:r>
              <a:rPr/>
              <a:t> </a:t>
            </a:r>
            <a:r>
              <a:rPr/>
              <a:t>those</a:t>
            </a:r>
            <a:r>
              <a:rPr/>
              <a:t> </a:t>
            </a:r>
            <a:r>
              <a:rPr/>
              <a:t>matched</a:t>
            </a:r>
            <a:r>
              <a:rPr/>
              <a:t> </a:t>
            </a:r>
            <a:r>
              <a:rPr/>
              <a:t>pairs,</a:t>
            </a:r>
            <a:r>
              <a:rPr/>
              <a:t> </a:t>
            </a:r>
            <a:r>
              <a:rPr/>
              <a:t>you</a:t>
            </a:r>
            <a:r>
              <a:rPr/>
              <a:t> </a:t>
            </a:r>
            <a:r>
              <a:rPr/>
              <a:t>randomly</a:t>
            </a:r>
            <a:r>
              <a:rPr/>
              <a:t> </a:t>
            </a:r>
            <a:r>
              <a:rPr/>
              <a:t>assign</a:t>
            </a:r>
            <a:r>
              <a:rPr/>
              <a:t> </a:t>
            </a:r>
            <a:r>
              <a:rPr/>
              <a:t>within</a:t>
            </a:r>
            <a:r>
              <a:rPr/>
              <a:t> </a:t>
            </a:r>
            <a:r>
              <a:rPr/>
              <a:t>each</a:t>
            </a:r>
            <a:r>
              <a:rPr/>
              <a:t> </a:t>
            </a:r>
            <a:r>
              <a:rPr/>
              <a:t>pair.</a:t>
            </a:r>
          </a:p>
          <a:p>
            <a:pPr lvl="0" marL="0" indent="0">
              <a:buNone/>
            </a:pPr>
          </a:p>
          <a:p>
            <a:pPr lvl="0" marL="0" indent="0">
              <a:buNone/>
            </a:pPr>
            <a:r>
              <a:rPr/>
              <a:t>This</a:t>
            </a:r>
            <a:r>
              <a:rPr/>
              <a:t> </a:t>
            </a:r>
            <a:r>
              <a:rPr/>
              <a:t>design</a:t>
            </a:r>
            <a:r>
              <a:rPr/>
              <a:t> </a:t>
            </a:r>
            <a:r>
              <a:rPr/>
              <a:t>has</a:t>
            </a:r>
            <a:r>
              <a:rPr/>
              <a:t> </a:t>
            </a:r>
            <a:r>
              <a:rPr/>
              <a:t>a</a:t>
            </a:r>
            <a:r>
              <a:rPr/>
              <a:t> </a:t>
            </a:r>
            <a:r>
              <a:rPr/>
              <a:t>post-measure</a:t>
            </a:r>
            <a:r>
              <a:rPr/>
              <a:t> </a:t>
            </a:r>
            <a:r>
              <a:rPr/>
              <a:t>only,</a:t>
            </a:r>
            <a:r>
              <a:rPr/>
              <a:t> </a:t>
            </a:r>
            <a:r>
              <a:rPr/>
              <a:t>but</a:t>
            </a:r>
            <a:r>
              <a:rPr/>
              <a:t> </a:t>
            </a:r>
            <a:r>
              <a:rPr/>
              <a:t>matching</a:t>
            </a:r>
            <a:r>
              <a:rPr/>
              <a:t> </a:t>
            </a:r>
            <a:r>
              <a:rPr/>
              <a:t>minimizes</a:t>
            </a:r>
            <a:r>
              <a:rPr/>
              <a:t> </a:t>
            </a:r>
            <a:r>
              <a:rPr/>
              <a:t>the</a:t>
            </a:r>
            <a:r>
              <a:rPr/>
              <a:t> </a:t>
            </a:r>
            <a:r>
              <a:rPr/>
              <a:t>need</a:t>
            </a:r>
            <a:r>
              <a:rPr/>
              <a:t> </a:t>
            </a:r>
            <a:r>
              <a:rPr/>
              <a:t>for</a:t>
            </a:r>
            <a:r>
              <a:rPr/>
              <a:t> </a:t>
            </a:r>
            <a:r>
              <a:rPr/>
              <a:t>this</a:t>
            </a:r>
            <a:r>
              <a:rPr/>
              <a:t> </a:t>
            </a:r>
            <a:r>
              <a:rPr/>
              <a:t>measure.</a:t>
            </a:r>
          </a:p>
          <a:p>
            <a:pPr lvl="0" marL="0" indent="0">
              <a:buNone/>
            </a:pPr>
          </a:p>
          <a:p>
            <a:pPr lvl="0" marL="0" indent="0">
              <a:buNone/>
            </a:pPr>
            <a:r>
              <a:rPr/>
              <a:t>One</a:t>
            </a:r>
            <a:r>
              <a:rPr/>
              <a:t> </a:t>
            </a:r>
            <a:r>
              <a:rPr/>
              <a:t>issue</a:t>
            </a:r>
            <a:r>
              <a:rPr/>
              <a:t> </a:t>
            </a:r>
            <a:r>
              <a:rPr/>
              <a:t>is</a:t>
            </a:r>
            <a:r>
              <a:rPr/>
              <a:t> </a:t>
            </a:r>
            <a:r>
              <a:rPr/>
              <a:t>that</a:t>
            </a:r>
            <a:r>
              <a:rPr/>
              <a:t> </a:t>
            </a:r>
            <a:r>
              <a:rPr/>
              <a:t>determining</a:t>
            </a:r>
            <a:r>
              <a:rPr/>
              <a:t> </a:t>
            </a:r>
            <a:r>
              <a:rPr/>
              <a:t>what</a:t>
            </a:r>
            <a:r>
              <a:rPr/>
              <a:t> </a:t>
            </a:r>
            <a:r>
              <a:rPr/>
              <a:t>variables</a:t>
            </a:r>
            <a:r>
              <a:rPr/>
              <a:t> </a:t>
            </a:r>
            <a:r>
              <a:rPr/>
              <a:t>to</a:t>
            </a:r>
            <a:r>
              <a:rPr/>
              <a:t> </a:t>
            </a:r>
            <a:r>
              <a:rPr/>
              <a:t>match,</a:t>
            </a:r>
            <a:r>
              <a:rPr/>
              <a:t> </a:t>
            </a:r>
            <a:r>
              <a:rPr/>
              <a:t>it</a:t>
            </a:r>
            <a:r>
              <a:rPr/>
              <a:t> </a:t>
            </a:r>
            <a:r>
              <a:rPr/>
              <a:t>places</a:t>
            </a:r>
            <a:r>
              <a:rPr/>
              <a:t> </a:t>
            </a:r>
            <a:r>
              <a:rPr/>
              <a:t>a</a:t>
            </a:r>
            <a:r>
              <a:rPr/>
              <a:t> </a:t>
            </a:r>
            <a:r>
              <a:rPr/>
              <a:t>burden</a:t>
            </a:r>
            <a:r>
              <a:rPr/>
              <a:t> </a:t>
            </a:r>
            <a:r>
              <a:rPr/>
              <a:t>on</a:t>
            </a:r>
            <a:r>
              <a:rPr/>
              <a:t> </a:t>
            </a:r>
            <a:r>
              <a:rPr/>
              <a:t>recruiting,</a:t>
            </a:r>
            <a:r>
              <a:rPr/>
              <a:t> </a:t>
            </a:r>
            <a:r>
              <a:rPr/>
              <a:t>and</a:t>
            </a:r>
            <a:r>
              <a:rPr/>
              <a:t> </a:t>
            </a:r>
            <a:r>
              <a:rPr/>
              <a:t>unmatched</a:t>
            </a:r>
            <a:r>
              <a:rPr/>
              <a:t> </a:t>
            </a:r>
            <a:r>
              <a:rPr/>
              <a:t>people</a:t>
            </a:r>
            <a:r>
              <a:rPr/>
              <a:t> </a:t>
            </a:r>
            <a:r>
              <a:rPr/>
              <a:t>are</a:t>
            </a:r>
            <a:r>
              <a:rPr/>
              <a:t> </a:t>
            </a:r>
            <a:r>
              <a:rPr/>
              <a:t>not</a:t>
            </a:r>
            <a:r>
              <a:rPr/>
              <a:t> </a:t>
            </a:r>
            <a:r>
              <a:rPr/>
              <a:t>included</a:t>
            </a:r>
            <a:r>
              <a:rPr/>
              <a:t> </a:t>
            </a:r>
            <a:r>
              <a:rPr/>
              <a:t>in</a:t>
            </a:r>
            <a:r>
              <a:rPr/>
              <a:t> </a:t>
            </a:r>
            <a:r>
              <a:rPr/>
              <a:t>the</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randomized</a:t>
            </a:r>
            <a:r>
              <a:rPr/>
              <a:t> </a:t>
            </a:r>
            <a:r>
              <a:rPr/>
              <a:t>into</a:t>
            </a:r>
            <a:r>
              <a:rPr/>
              <a:t> </a:t>
            </a:r>
            <a:r>
              <a:rPr/>
              <a:t>two</a:t>
            </a:r>
            <a:r>
              <a:rPr/>
              <a:t> </a:t>
            </a:r>
            <a:r>
              <a:rPr/>
              <a:t>or</a:t>
            </a:r>
            <a:r>
              <a:rPr/>
              <a:t> </a:t>
            </a:r>
            <a:r>
              <a:rPr/>
              <a:t>more</a:t>
            </a:r>
            <a:r>
              <a:rPr/>
              <a:t> </a:t>
            </a:r>
            <a:r>
              <a:rPr/>
              <a:t>groups.</a:t>
            </a:r>
            <a:r>
              <a:rPr/>
              <a:t> </a:t>
            </a:r>
            <a:r>
              <a:rPr/>
              <a:t>In</a:t>
            </a:r>
            <a:r>
              <a:rPr/>
              <a:t> </a:t>
            </a:r>
            <a:r>
              <a:rPr/>
              <a:t>this</a:t>
            </a:r>
            <a:r>
              <a:rPr/>
              <a:t> </a:t>
            </a:r>
            <a:r>
              <a:rPr/>
              <a:t>case</a:t>
            </a:r>
            <a:r>
              <a:rPr/>
              <a:t> </a:t>
            </a:r>
            <a:r>
              <a:rPr/>
              <a:t>there</a:t>
            </a:r>
            <a:r>
              <a:rPr/>
              <a:t> </a:t>
            </a:r>
            <a:r>
              <a:rPr/>
              <a:t>are</a:t>
            </a:r>
            <a:r>
              <a:rPr/>
              <a:t> </a:t>
            </a:r>
            <a:r>
              <a:rPr/>
              <a:t>two</a:t>
            </a:r>
            <a:r>
              <a:rPr/>
              <a:t> </a:t>
            </a:r>
            <a:r>
              <a:rPr/>
              <a:t>groups.</a:t>
            </a:r>
            <a:r>
              <a:rPr/>
              <a:t> </a:t>
            </a:r>
            <a:r>
              <a:rPr/>
              <a:t>Both</a:t>
            </a:r>
            <a:r>
              <a:rPr/>
              <a:t> </a:t>
            </a:r>
            <a:r>
              <a:rPr/>
              <a:t>groups</a:t>
            </a:r>
            <a:r>
              <a:rPr/>
              <a:t> </a:t>
            </a:r>
            <a:r>
              <a:rPr/>
              <a:t>get</a:t>
            </a:r>
            <a:r>
              <a:rPr/>
              <a:t> </a:t>
            </a:r>
            <a:r>
              <a:rPr/>
              <a:t>the</a:t>
            </a:r>
            <a:r>
              <a:rPr/>
              <a:t> </a:t>
            </a:r>
            <a:r>
              <a:rPr/>
              <a:t>treatment</a:t>
            </a:r>
            <a:r>
              <a:rPr/>
              <a:t> </a:t>
            </a:r>
            <a:r>
              <a:rPr/>
              <a:t>and</a:t>
            </a:r>
            <a:r>
              <a:rPr/>
              <a:t> </a:t>
            </a:r>
            <a:r>
              <a:rPr/>
              <a:t>the</a:t>
            </a:r>
            <a:r>
              <a:rPr/>
              <a:t> </a:t>
            </a:r>
            <a:r>
              <a:rPr/>
              <a:t>control,</a:t>
            </a:r>
            <a:r>
              <a:rPr/>
              <a:t> </a:t>
            </a:r>
            <a:r>
              <a:rPr/>
              <a:t>but</a:t>
            </a:r>
            <a:r>
              <a:rPr/>
              <a:t> </a:t>
            </a:r>
            <a:r>
              <a:rPr/>
              <a:t>the</a:t>
            </a:r>
            <a:r>
              <a:rPr/>
              <a:t> </a:t>
            </a:r>
            <a:r>
              <a:rPr/>
              <a:t>order</a:t>
            </a:r>
            <a:r>
              <a:rPr/>
              <a:t> </a:t>
            </a:r>
            <a:r>
              <a:rPr/>
              <a:t>is</a:t>
            </a:r>
            <a:r>
              <a:rPr/>
              <a:t> </a:t>
            </a:r>
            <a:r>
              <a:rPr/>
              <a:t>reversed.</a:t>
            </a:r>
          </a:p>
          <a:p>
            <a:pPr lvl="0" marL="0" indent="0">
              <a:buNone/>
            </a:pPr>
          </a:p>
          <a:p>
            <a:pPr lvl="0" marL="0" indent="0">
              <a:buNone/>
            </a:pPr>
            <a:r>
              <a:rPr/>
              <a:t>Each</a:t>
            </a:r>
            <a:r>
              <a:rPr/>
              <a:t> </a:t>
            </a:r>
            <a:r>
              <a:rPr/>
              <a:t>person</a:t>
            </a:r>
            <a:r>
              <a:rPr/>
              <a:t> </a:t>
            </a:r>
            <a:r>
              <a:rPr/>
              <a:t>serves</a:t>
            </a:r>
            <a:r>
              <a:rPr/>
              <a:t> </a:t>
            </a:r>
            <a:r>
              <a:rPr/>
              <a:t>as</a:t>
            </a:r>
            <a:r>
              <a:rPr/>
              <a:t> </a:t>
            </a:r>
            <a:r>
              <a:rPr/>
              <a:t>their</a:t>
            </a:r>
            <a:r>
              <a:rPr/>
              <a:t> </a:t>
            </a:r>
            <a:r>
              <a:rPr/>
              <a:t>control.</a:t>
            </a:r>
            <a:r>
              <a:rPr/>
              <a:t> </a:t>
            </a:r>
            <a:r>
              <a:rPr/>
              <a:t>This</a:t>
            </a:r>
            <a:r>
              <a:rPr/>
              <a:t> </a:t>
            </a:r>
            <a:r>
              <a:rPr/>
              <a:t>really</a:t>
            </a:r>
            <a:r>
              <a:rPr/>
              <a:t> </a:t>
            </a:r>
            <a:r>
              <a:rPr/>
              <a:t>reduces</a:t>
            </a:r>
            <a:r>
              <a:rPr/>
              <a:t> </a:t>
            </a:r>
            <a:r>
              <a:rPr/>
              <a:t>the</a:t>
            </a:r>
            <a:r>
              <a:rPr/>
              <a:t> </a:t>
            </a:r>
            <a:r>
              <a:rPr/>
              <a:t>amount</a:t>
            </a:r>
            <a:r>
              <a:rPr/>
              <a:t> </a:t>
            </a:r>
            <a:r>
              <a:rPr/>
              <a:t>of</a:t>
            </a:r>
            <a:r>
              <a:rPr/>
              <a:t> </a:t>
            </a:r>
            <a:r>
              <a:rPr/>
              <a:t>variance,</a:t>
            </a:r>
            <a:r>
              <a:rPr/>
              <a:t> </a:t>
            </a:r>
            <a:r>
              <a:rPr/>
              <a:t>allowing</a:t>
            </a:r>
            <a:r>
              <a:rPr/>
              <a:t> </a:t>
            </a:r>
            <a:r>
              <a:rPr/>
              <a:t>you</a:t>
            </a:r>
            <a:r>
              <a:rPr/>
              <a:t> </a:t>
            </a:r>
            <a:r>
              <a:rPr/>
              <a:t>to</a:t>
            </a:r>
            <a:r>
              <a:rPr/>
              <a:t> </a:t>
            </a:r>
            <a:r>
              <a:rPr/>
              <a:t>get</a:t>
            </a:r>
            <a:r>
              <a:rPr/>
              <a:t> </a:t>
            </a:r>
            <a:r>
              <a:rPr/>
              <a:t>by</a:t>
            </a:r>
            <a:r>
              <a:rPr/>
              <a:t> </a:t>
            </a:r>
            <a:r>
              <a:rPr/>
              <a:t>with</a:t>
            </a:r>
            <a:r>
              <a:rPr/>
              <a:t> </a:t>
            </a:r>
            <a:r>
              <a:rPr/>
              <a:t>a</a:t>
            </a:r>
            <a:r>
              <a:rPr/>
              <a:t> </a:t>
            </a:r>
            <a:r>
              <a:rPr/>
              <a:t>much</a:t>
            </a:r>
            <a:r>
              <a:rPr/>
              <a:t> </a:t>
            </a:r>
            <a:r>
              <a:rPr/>
              <a:t>smaller</a:t>
            </a:r>
            <a:r>
              <a:rPr/>
              <a:t> </a:t>
            </a:r>
            <a:r>
              <a:rPr/>
              <a:t>sample</a:t>
            </a:r>
            <a:r>
              <a:rPr/>
              <a:t> </a:t>
            </a:r>
            <a:r>
              <a:rPr/>
              <a:t>size.</a:t>
            </a:r>
            <a:r>
              <a:rPr/>
              <a:t> </a:t>
            </a:r>
            <a:r>
              <a:rPr/>
              <a:t>How</a:t>
            </a:r>
            <a:r>
              <a:rPr/>
              <a:t> </a:t>
            </a:r>
            <a:r>
              <a:rPr/>
              <a:t>much</a:t>
            </a:r>
            <a:r>
              <a:rPr/>
              <a:t> </a:t>
            </a:r>
            <a:r>
              <a:rPr/>
              <a:t>smaller</a:t>
            </a:r>
            <a:r>
              <a:rPr/>
              <a:t> </a:t>
            </a:r>
            <a:r>
              <a:rPr/>
              <a:t>depends</a:t>
            </a:r>
            <a:r>
              <a:rPr/>
              <a:t> </a:t>
            </a:r>
            <a:r>
              <a:rPr/>
              <a:t>on</a:t>
            </a:r>
            <a:r>
              <a:rPr/>
              <a:t> </a:t>
            </a:r>
            <a:r>
              <a:rPr/>
              <a:t>a</a:t>
            </a:r>
            <a:r>
              <a:rPr/>
              <a:t> </a:t>
            </a:r>
            <a:r>
              <a:rPr/>
              <a:t>lot</a:t>
            </a:r>
            <a:r>
              <a:rPr/>
              <a:t> </a:t>
            </a:r>
            <a:r>
              <a:rPr/>
              <a:t>of</a:t>
            </a:r>
            <a:r>
              <a:rPr/>
              <a:t> </a:t>
            </a:r>
            <a:r>
              <a:rPr/>
              <a:t>factors,</a:t>
            </a:r>
            <a:r>
              <a:rPr/>
              <a:t> </a:t>
            </a:r>
            <a:r>
              <a:rPr/>
              <a:t>but</a:t>
            </a:r>
            <a:r>
              <a:rPr/>
              <a:t> </a:t>
            </a:r>
            <a:r>
              <a:rPr/>
              <a:t>effectively</a:t>
            </a:r>
          </a:p>
          <a:p>
            <a:pPr lvl="0" marL="0" indent="0">
              <a:buNone/>
            </a:pPr>
          </a:p>
          <a:p>
            <a:pPr lvl="0" marL="0" indent="0">
              <a:buNone/>
            </a:pPr>
            <a:r>
              <a:rPr/>
              <a:t>You</a:t>
            </a:r>
            <a:r>
              <a:rPr/>
              <a:t> </a:t>
            </a:r>
            <a:r>
              <a:rPr/>
              <a:t>cannot</a:t>
            </a:r>
            <a:r>
              <a:rPr/>
              <a:t> </a:t>
            </a:r>
            <a:r>
              <a:rPr/>
              <a:t>use</a:t>
            </a:r>
            <a:r>
              <a:rPr/>
              <a:t> </a:t>
            </a:r>
            <a:r>
              <a:rPr/>
              <a:t>this</a:t>
            </a:r>
            <a:r>
              <a:rPr/>
              <a:t> </a:t>
            </a:r>
            <a:r>
              <a:rPr/>
              <a:t>design</a:t>
            </a:r>
            <a:r>
              <a:rPr/>
              <a:t> </a:t>
            </a:r>
            <a:r>
              <a:rPr/>
              <a:t>if</a:t>
            </a:r>
            <a:r>
              <a:rPr/>
              <a:t> </a:t>
            </a:r>
            <a:r>
              <a:rPr/>
              <a:t>there</a:t>
            </a:r>
            <a:r>
              <a:rPr/>
              <a:t> </a:t>
            </a:r>
            <a:r>
              <a:rPr/>
              <a:t>are</a:t>
            </a:r>
            <a:r>
              <a:rPr/>
              <a:t> </a:t>
            </a:r>
            <a:r>
              <a:rPr/>
              <a:t>carry</a:t>
            </a:r>
            <a:r>
              <a:rPr/>
              <a:t> </a:t>
            </a:r>
            <a:r>
              <a:rPr/>
              <a:t>over</a:t>
            </a:r>
            <a:r>
              <a:rPr/>
              <a:t> </a:t>
            </a:r>
            <a:r>
              <a:rPr/>
              <a:t>effects.</a:t>
            </a:r>
            <a:r>
              <a:rPr/>
              <a:t> </a:t>
            </a:r>
            <a:r>
              <a:rPr/>
              <a:t>Interventions</a:t>
            </a:r>
            <a:r>
              <a:rPr/>
              <a:t> </a:t>
            </a:r>
            <a:r>
              <a:rPr/>
              <a:t>that</a:t>
            </a:r>
            <a:r>
              <a:rPr/>
              <a:t> </a:t>
            </a:r>
            <a:r>
              <a:rPr/>
              <a:t>involve</a:t>
            </a:r>
            <a:r>
              <a:rPr/>
              <a:t> </a:t>
            </a:r>
            <a:r>
              <a:rPr/>
              <a:t>learning</a:t>
            </a:r>
            <a:r>
              <a:rPr/>
              <a:t> </a:t>
            </a:r>
            <a:r>
              <a:rPr/>
              <a:t>or</a:t>
            </a:r>
            <a:r>
              <a:rPr/>
              <a:t> </a:t>
            </a:r>
            <a:r>
              <a:rPr/>
              <a:t>training</a:t>
            </a:r>
            <a:r>
              <a:rPr/>
              <a:t> </a:t>
            </a:r>
            <a:r>
              <a:rPr/>
              <a:t>will</a:t>
            </a:r>
            <a:r>
              <a:rPr/>
              <a:t> </a:t>
            </a:r>
            <a:r>
              <a:rPr/>
              <a:t>not</a:t>
            </a:r>
            <a:r>
              <a:rPr/>
              <a:t> </a:t>
            </a:r>
            <a:r>
              <a:rPr/>
              <a:t>work</a:t>
            </a:r>
            <a:r>
              <a:rPr/>
              <a:t> </a:t>
            </a:r>
            <a:r>
              <a:rPr/>
              <a:t>with</a:t>
            </a:r>
            <a:r>
              <a:rPr/>
              <a:t> </a:t>
            </a:r>
            <a:r>
              <a:rPr/>
              <a:t>this</a:t>
            </a:r>
            <a:r>
              <a:rPr/>
              <a:t> </a:t>
            </a:r>
            <a:r>
              <a:rPr/>
              <a:t>design.</a:t>
            </a:r>
          </a:p>
          <a:p>
            <a:pPr lvl="0" marL="0" indent="0">
              <a:buNone/>
            </a:pPr>
          </a:p>
          <a:p>
            <a:pPr lvl="0" marL="0" indent="0">
              <a:buNone/>
            </a:pPr>
            <a:r>
              <a:rPr/>
              <a:t>With</a:t>
            </a:r>
            <a:r>
              <a:rPr/>
              <a:t> </a:t>
            </a:r>
            <a:r>
              <a:rPr/>
              <a:t>drug</a:t>
            </a:r>
            <a:r>
              <a:rPr/>
              <a:t> </a:t>
            </a:r>
            <a:r>
              <a:rPr/>
              <a:t>trials,</a:t>
            </a:r>
            <a:r>
              <a:rPr/>
              <a:t> </a:t>
            </a:r>
            <a:r>
              <a:rPr/>
              <a:t>you</a:t>
            </a:r>
            <a:r>
              <a:rPr/>
              <a:t> </a:t>
            </a:r>
            <a:r>
              <a:rPr/>
              <a:t>need</a:t>
            </a:r>
            <a:r>
              <a:rPr/>
              <a:t> </a:t>
            </a:r>
            <a:r>
              <a:rPr/>
              <a:t>a</a:t>
            </a:r>
            <a:r>
              <a:rPr/>
              <a:t> </a:t>
            </a:r>
            <a:r>
              <a:rPr/>
              <a:t>sufficient</a:t>
            </a:r>
            <a:r>
              <a:rPr/>
              <a:t> </a:t>
            </a:r>
            <a:r>
              <a:rPr/>
              <a:t>period</a:t>
            </a:r>
            <a:r>
              <a:rPr/>
              <a:t> </a:t>
            </a:r>
            <a:r>
              <a:rPr/>
              <a:t>of</a:t>
            </a:r>
            <a:r>
              <a:rPr/>
              <a:t> </a:t>
            </a:r>
            <a:r>
              <a:rPr/>
              <a:t>time</a:t>
            </a:r>
            <a:r>
              <a:rPr/>
              <a:t> </a:t>
            </a:r>
            <a:r>
              <a:rPr/>
              <a:t>for</a:t>
            </a:r>
            <a:r>
              <a:rPr/>
              <a:t> </a:t>
            </a:r>
            <a:r>
              <a:rPr/>
              <a:t>one</a:t>
            </a:r>
            <a:r>
              <a:rPr/>
              <a:t> </a:t>
            </a:r>
            <a:r>
              <a:rPr/>
              <a:t>drug</a:t>
            </a:r>
            <a:r>
              <a:rPr/>
              <a:t> </a:t>
            </a:r>
            <a:r>
              <a:rPr/>
              <a:t>to</a:t>
            </a:r>
            <a:r>
              <a:rPr/>
              <a:t> </a:t>
            </a:r>
            <a:r>
              <a:rPr/>
              <a:t>wash</a:t>
            </a:r>
            <a:r>
              <a:rPr/>
              <a:t> </a:t>
            </a:r>
            <a:r>
              <a:rPr/>
              <a:t>out</a:t>
            </a:r>
            <a:r>
              <a:rPr/>
              <a:t> </a:t>
            </a:r>
            <a:r>
              <a:rPr/>
              <a:t>of</a:t>
            </a:r>
            <a:r>
              <a:rPr/>
              <a:t> </a:t>
            </a:r>
            <a:r>
              <a:rPr/>
              <a:t>the</a:t>
            </a:r>
            <a:r>
              <a:rPr/>
              <a:t> </a:t>
            </a:r>
            <a:r>
              <a:rPr/>
              <a:t>system</a:t>
            </a:r>
            <a:r>
              <a:rPr/>
              <a:t> </a:t>
            </a:r>
            <a:r>
              <a:rPr/>
              <a:t>before</a:t>
            </a:r>
            <a:r>
              <a:rPr/>
              <a:t> </a:t>
            </a:r>
            <a:r>
              <a:rPr/>
              <a:t>you</a:t>
            </a:r>
            <a:r>
              <a:rPr/>
              <a:t> </a:t>
            </a:r>
            <a:r>
              <a:rPr/>
              <a:t>switch.</a:t>
            </a:r>
            <a:r>
              <a:rPr/>
              <a:t> </a:t>
            </a:r>
            <a:r>
              <a:rPr/>
              <a:t>This</a:t>
            </a:r>
            <a:r>
              <a:rPr/>
              <a:t> </a:t>
            </a:r>
            <a:r>
              <a:rPr/>
              <a:t>can</a:t>
            </a:r>
            <a:r>
              <a:rPr/>
              <a:t> </a:t>
            </a:r>
            <a:r>
              <a:rPr/>
              <a:t>be</a:t>
            </a:r>
            <a:r>
              <a:rPr/>
              <a:t> </a:t>
            </a:r>
            <a:r>
              <a:rPr/>
              <a:t>a</a:t>
            </a:r>
            <a:r>
              <a:rPr/>
              <a:t> </a:t>
            </a:r>
            <a:r>
              <a:rPr/>
              <a:t>problem</a:t>
            </a:r>
            <a:r>
              <a:rPr/>
              <a:t> </a:t>
            </a:r>
            <a:r>
              <a:rPr/>
              <a:t>if</a:t>
            </a:r>
            <a:r>
              <a:rPr/>
              <a:t> </a:t>
            </a:r>
            <a:r>
              <a:rPr/>
              <a:t>leaving</a:t>
            </a:r>
            <a:r>
              <a:rPr/>
              <a:t> </a:t>
            </a:r>
            <a:r>
              <a:rPr/>
              <a:t>a</a:t>
            </a:r>
            <a:r>
              <a:rPr/>
              <a:t> </a:t>
            </a:r>
            <a:r>
              <a:rPr/>
              <a:t>patient</a:t>
            </a:r>
            <a:r>
              <a:rPr/>
              <a:t> </a:t>
            </a:r>
            <a:r>
              <a:rPr/>
              <a:t>untreated,</a:t>
            </a:r>
            <a:r>
              <a:rPr/>
              <a:t> </a:t>
            </a:r>
            <a:r>
              <a:rPr/>
              <a:t>even</a:t>
            </a:r>
            <a:r>
              <a:rPr/>
              <a:t> </a:t>
            </a:r>
            <a:r>
              <a:rPr/>
              <a:t>for</a:t>
            </a:r>
            <a:r>
              <a:rPr/>
              <a:t> </a:t>
            </a:r>
            <a:r>
              <a:rPr/>
              <a:t>a</a:t>
            </a:r>
            <a:r>
              <a:rPr/>
              <a:t> </a:t>
            </a:r>
            <a:r>
              <a:rPr/>
              <a:t>short</a:t>
            </a:r>
            <a:r>
              <a:rPr/>
              <a:t> </a:t>
            </a:r>
            <a:r>
              <a:rPr/>
              <a:t>amount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designs</a:t>
            </a:r>
            <a:r>
              <a:rPr/>
              <a:t> </a:t>
            </a:r>
            <a:r>
              <a:rPr/>
              <a:t>talked</a:t>
            </a:r>
            <a:r>
              <a:rPr/>
              <a:t> </a:t>
            </a:r>
            <a:r>
              <a:rPr/>
              <a:t>about</a:t>
            </a:r>
            <a:r>
              <a:rPr/>
              <a:t> </a:t>
            </a:r>
            <a:r>
              <a:rPr/>
              <a:t>(other</a:t>
            </a:r>
            <a:r>
              <a:rPr/>
              <a:t> </a:t>
            </a:r>
            <a:r>
              <a:rPr/>
              <a:t>than</a:t>
            </a:r>
            <a:r>
              <a:rPr/>
              <a:t> </a:t>
            </a:r>
            <a:r>
              <a:rPr/>
              <a:t>the</a:t>
            </a:r>
            <a:r>
              <a:rPr/>
              <a:t> </a:t>
            </a:r>
            <a:r>
              <a:rPr/>
              <a:t>delayed</a:t>
            </a:r>
            <a:r>
              <a:rPr/>
              <a:t> </a:t>
            </a:r>
            <a:r>
              <a:rPr/>
              <a:t>start</a:t>
            </a:r>
            <a:r>
              <a:rPr/>
              <a:t> </a:t>
            </a:r>
            <a:r>
              <a:rPr/>
              <a:t>design),</a:t>
            </a:r>
            <a:r>
              <a:rPr/>
              <a:t> </a:t>
            </a:r>
            <a:r>
              <a:rPr/>
              <a:t>are</a:t>
            </a:r>
            <a:r>
              <a:rPr/>
              <a:t> </a:t>
            </a:r>
            <a:r>
              <a:rPr/>
              <a:t>in</a:t>
            </a:r>
            <a:r>
              <a:rPr/>
              <a:t> </a:t>
            </a:r>
            <a:r>
              <a:rPr/>
              <a:t>this</a:t>
            </a:r>
            <a:r>
              <a:rPr/>
              <a:t> </a:t>
            </a:r>
            <a:r>
              <a:rPr/>
              <a:t>figure</a:t>
            </a:r>
            <a:r>
              <a:rPr/>
              <a:t> </a:t>
            </a:r>
            <a:r>
              <a:rPr/>
              <a:t>that</a:t>
            </a:r>
            <a:r>
              <a:rPr/>
              <a:t> </a:t>
            </a:r>
            <a:r>
              <a:rPr/>
              <a:t>we</a:t>
            </a:r>
            <a:r>
              <a:rPr/>
              <a:t> </a:t>
            </a:r>
            <a:r>
              <a:rPr/>
              <a:t>saw</a:t>
            </a:r>
            <a:r>
              <a:rPr/>
              <a:t> </a:t>
            </a:r>
            <a:r>
              <a:rPr/>
              <a:t>earlier.</a:t>
            </a:r>
          </a:p>
          <a:p>
            <a:pPr lvl="0" marL="0" indent="0">
              <a:buNone/>
            </a:pPr>
          </a:p>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4.2</a:t>
            </a:r>
          </a:p>
          <a:p>
            <a:pPr lvl="0" marL="0" indent="0">
              <a:buNone/>
            </a:pPr>
          </a:p>
          <a:p>
            <a:pPr lvl="0" marL="0" indent="0">
              <a:buNone/>
            </a:pPr>
            <a:r>
              <a:rPr/>
              <a:t>Figure</a:t>
            </a:r>
            <a:r>
              <a:rPr/>
              <a:t> </a:t>
            </a:r>
            <a:r>
              <a:rPr/>
              <a:t>5.1</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4.3</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of</a:t>
            </a:r>
            <a:r>
              <a:rPr/>
              <a:t> </a:t>
            </a:r>
            <a:r>
              <a:rPr/>
              <a:t>an</a:t>
            </a:r>
            <a:r>
              <a:rPr/>
              <a:t> </a:t>
            </a:r>
            <a:r>
              <a:rPr/>
              <a:t>active</a:t>
            </a:r>
            <a:r>
              <a:rPr/>
              <a:t> </a:t>
            </a:r>
            <a:r>
              <a:rPr/>
              <a:t>independent</a:t>
            </a:r>
            <a:r>
              <a:rPr/>
              <a:t> </a:t>
            </a:r>
            <a:r>
              <a:rPr/>
              <a:t>variable.</a:t>
            </a:r>
            <a:r>
              <a:rPr/>
              <a:t> </a:t>
            </a:r>
            <a:r>
              <a:rPr/>
              <a:t>This</a:t>
            </a:r>
            <a:r>
              <a:rPr/>
              <a:t> </a:t>
            </a:r>
            <a:r>
              <a:rPr/>
              <a:t>design</a:t>
            </a:r>
            <a:r>
              <a:rPr/>
              <a:t> </a:t>
            </a:r>
            <a:r>
              <a:rPr/>
              <a:t>allows</a:t>
            </a:r>
            <a:r>
              <a:rPr/>
              <a:t> </a:t>
            </a:r>
            <a:r>
              <a:rPr/>
              <a:t>us</a:t>
            </a:r>
            <a:r>
              <a:rPr/>
              <a:t> </a:t>
            </a:r>
            <a:r>
              <a:rPr/>
              <a:t>to</a:t>
            </a:r>
            <a:r>
              <a:rPr/>
              <a:t> </a:t>
            </a:r>
            <a:r>
              <a:rPr/>
              <a:t>talk</a:t>
            </a:r>
            <a:r>
              <a:rPr/>
              <a:t> </a:t>
            </a:r>
            <a:r>
              <a:rPr/>
              <a:t>about</a:t>
            </a:r>
            <a:r>
              <a:rPr/>
              <a:t> </a:t>
            </a:r>
            <a:r>
              <a:rPr/>
              <a:t>cause.</a:t>
            </a:r>
          </a:p>
          <a:p>
            <a:pPr lvl="0" marL="0" indent="0">
              <a:buNone/>
            </a:pPr>
          </a:p>
          <a:p>
            <a:pPr lvl="0" marL="0" indent="0">
              <a:buNone/>
            </a:pPr>
            <a:r>
              <a:rPr/>
              <a:t>Causality,</a:t>
            </a:r>
            <a:r>
              <a:rPr/>
              <a:t> </a:t>
            </a:r>
            <a:r>
              <a:rPr/>
              <a:t>actually,</a:t>
            </a:r>
            <a:r>
              <a:rPr/>
              <a:t> </a:t>
            </a:r>
            <a:r>
              <a:rPr/>
              <a:t>is</a:t>
            </a:r>
            <a:r>
              <a:rPr/>
              <a:t> </a:t>
            </a:r>
            <a:r>
              <a:rPr/>
              <a:t>easier</a:t>
            </a:r>
            <a:r>
              <a:rPr/>
              <a:t> </a:t>
            </a:r>
            <a:r>
              <a:rPr/>
              <a:t>to</a:t>
            </a:r>
            <a:r>
              <a:rPr/>
              <a:t> </a:t>
            </a:r>
            <a:r>
              <a:rPr/>
              <a:t>establish</a:t>
            </a:r>
            <a:r>
              <a:rPr/>
              <a:t> </a:t>
            </a:r>
            <a:r>
              <a:rPr/>
              <a:t>with</a:t>
            </a:r>
            <a:r>
              <a:rPr/>
              <a:t> </a:t>
            </a:r>
            <a:r>
              <a:rPr/>
              <a:t>a</a:t>
            </a:r>
            <a:r>
              <a:rPr/>
              <a:t> </a:t>
            </a:r>
            <a:r>
              <a:rPr/>
              <a:t>randomized</a:t>
            </a:r>
            <a:r>
              <a:rPr/>
              <a:t> </a:t>
            </a:r>
            <a:r>
              <a:rPr/>
              <a:t>study,</a:t>
            </a:r>
            <a:r>
              <a:rPr/>
              <a:t> </a:t>
            </a:r>
            <a:r>
              <a:rPr/>
              <a:t>but</a:t>
            </a:r>
            <a:r>
              <a:rPr/>
              <a:t> </a:t>
            </a:r>
            <a:r>
              <a:rPr/>
              <a:t>you</a:t>
            </a:r>
            <a:r>
              <a:rPr/>
              <a:t> </a:t>
            </a:r>
            <a:r>
              <a:rPr/>
              <a:t>can</a:t>
            </a:r>
            <a:r>
              <a:rPr/>
              <a:t> </a:t>
            </a:r>
            <a:r>
              <a:rPr/>
              <a:t>establish</a:t>
            </a:r>
            <a:r>
              <a:rPr/>
              <a:t> </a:t>
            </a:r>
            <a:r>
              <a:rPr/>
              <a:t>causation</a:t>
            </a:r>
            <a:r>
              <a:rPr/>
              <a:t> </a:t>
            </a:r>
            <a:r>
              <a:rPr/>
              <a:t>with</a:t>
            </a:r>
            <a:r>
              <a:rPr/>
              <a:t> </a:t>
            </a:r>
            <a:r>
              <a:rPr/>
              <a:t>an</a:t>
            </a:r>
            <a:r>
              <a:rPr/>
              <a:t> </a:t>
            </a:r>
            <a:r>
              <a:rPr/>
              <a:t>observational</a:t>
            </a:r>
            <a:r>
              <a:rPr/>
              <a:t> </a:t>
            </a:r>
            <a:r>
              <a:rPr/>
              <a:t>study,</a:t>
            </a:r>
            <a:r>
              <a:rPr/>
              <a:t> </a:t>
            </a:r>
            <a:r>
              <a:rPr/>
              <a:t>but</a:t>
            </a:r>
            <a:r>
              <a:rPr/>
              <a:t> </a:t>
            </a:r>
            <a:r>
              <a:rPr/>
              <a:t>it</a:t>
            </a:r>
            <a:r>
              <a:rPr/>
              <a:t> </a:t>
            </a:r>
            <a:r>
              <a:rPr/>
              <a:t>takes</a:t>
            </a:r>
            <a:r>
              <a:rPr/>
              <a:t> </a:t>
            </a:r>
            <a:r>
              <a:rPr/>
              <a:t>more</a:t>
            </a:r>
            <a:r>
              <a:rPr/>
              <a:t> </a:t>
            </a:r>
            <a:r>
              <a:rPr/>
              <a:t>work.</a:t>
            </a:r>
          </a:p>
          <a:p>
            <a:pPr lvl="0" marL="0" indent="0">
              <a:buNone/>
            </a:pPr>
          </a:p>
          <a:p>
            <a:pPr lvl="0" marL="0" indent="0">
              <a:buNone/>
            </a:pPr>
            <a:r>
              <a:rPr/>
              <a:t>Add-on</a:t>
            </a:r>
            <a:r>
              <a:rPr/>
              <a:t> </a:t>
            </a:r>
            <a:r>
              <a:rPr/>
              <a:t>design.</a:t>
            </a:r>
            <a:r>
              <a:rPr/>
              <a:t> </a:t>
            </a:r>
            <a:r>
              <a:rPr/>
              <a:t>Take</a:t>
            </a:r>
            <a:r>
              <a:rPr/>
              <a:t> </a:t>
            </a:r>
            <a:r>
              <a:rPr/>
              <a:t>existing</a:t>
            </a:r>
            <a:r>
              <a:rPr/>
              <a:t> </a:t>
            </a:r>
            <a:r>
              <a:rPr/>
              <a:t>treatment</a:t>
            </a:r>
            <a:r>
              <a:rPr/>
              <a:t> </a:t>
            </a:r>
            <a:r>
              <a:rPr/>
              <a:t>and</a:t>
            </a:r>
            <a:r>
              <a:rPr/>
              <a:t> </a:t>
            </a:r>
            <a:r>
              <a:rPr/>
              <a:t>add</a:t>
            </a:r>
            <a:r>
              <a:rPr/>
              <a:t> </a:t>
            </a:r>
            <a:r>
              <a:rPr/>
              <a:t>either</a:t>
            </a:r>
            <a:r>
              <a:rPr/>
              <a:t> </a:t>
            </a:r>
            <a:r>
              <a:rPr/>
              <a:t>a</a:t>
            </a:r>
            <a:r>
              <a:rPr/>
              <a:t> </a:t>
            </a:r>
            <a:r>
              <a:rPr/>
              <a:t>new</a:t>
            </a:r>
            <a:r>
              <a:rPr/>
              <a:t> </a:t>
            </a:r>
            <a:r>
              <a:rPr/>
              <a:t>tre</a:t>
            </a:r>
          </a:p>
          <a:p>
            <a:pPr lvl="0" marL="0" indent="0">
              <a:buNone/>
            </a:pPr>
          </a:p>
          <a:p>
            <a:pPr lvl="0" marL="0" indent="0">
              <a:buNone/>
            </a:pPr>
            <a:r>
              <a:rPr/>
              <a:t>An</a:t>
            </a:r>
            <a:r>
              <a:rPr/>
              <a:t> </a:t>
            </a:r>
            <a:r>
              <a:rPr/>
              <a:t>article</a:t>
            </a:r>
            <a:r>
              <a:rPr/>
              <a:t> </a:t>
            </a:r>
            <a:r>
              <a:rPr/>
              <a:t>by</a:t>
            </a:r>
            <a:r>
              <a:rPr/>
              <a:t> </a:t>
            </a:r>
            <a:r>
              <a:rPr/>
              <a:t>Debruyn</a:t>
            </a:r>
            <a:r>
              <a:rPr/>
              <a:t> </a:t>
            </a:r>
            <a:r>
              <a:rPr/>
              <a:t>(sp?)</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random</a:t>
            </a:r>
            <a:r>
              <a:rPr/>
              <a:t> </a:t>
            </a:r>
            <a:r>
              <a:rPr/>
              <a:t>assignment</a:t>
            </a:r>
            <a:r>
              <a:rPr/>
              <a:t> </a:t>
            </a:r>
            <a:r>
              <a:rPr/>
              <a:t>assures</a:t>
            </a:r>
            <a:r>
              <a:rPr/>
              <a:t> </a:t>
            </a:r>
            <a:r>
              <a:rPr/>
              <a:t>that,</a:t>
            </a:r>
            <a:r>
              <a:rPr/>
              <a:t> </a:t>
            </a:r>
            <a:r>
              <a:rPr/>
              <a:t>on</a:t>
            </a:r>
            <a:r>
              <a:rPr/>
              <a:t> </a:t>
            </a:r>
            <a:r>
              <a:rPr/>
              <a:t>average,</a:t>
            </a:r>
            <a:r>
              <a:rPr/>
              <a:t> </a:t>
            </a:r>
            <a:r>
              <a:rPr/>
              <a:t>the</a:t>
            </a:r>
            <a:r>
              <a:rPr/>
              <a:t> </a:t>
            </a:r>
            <a:r>
              <a:rPr/>
              <a:t>two</a:t>
            </a:r>
            <a:r>
              <a:rPr/>
              <a:t> </a:t>
            </a:r>
            <a:r>
              <a:rPr/>
              <a:t>groups</a:t>
            </a:r>
            <a:r>
              <a:rPr/>
              <a:t> </a:t>
            </a:r>
            <a:r>
              <a:rPr/>
              <a:t>are</a:t>
            </a:r>
            <a:r>
              <a:rPr/>
              <a:t> </a:t>
            </a:r>
            <a:r>
              <a:rPr/>
              <a:t>comparable.</a:t>
            </a:r>
            <a:r>
              <a:rPr/>
              <a:t> </a:t>
            </a:r>
            <a:r>
              <a:rPr/>
              <a:t>You</a:t>
            </a:r>
            <a:r>
              <a:rPr/>
              <a:t> </a:t>
            </a:r>
            <a:r>
              <a:rPr/>
              <a:t>do</a:t>
            </a:r>
            <a:r>
              <a:rPr/>
              <a:t> </a:t>
            </a:r>
            <a:r>
              <a:rPr/>
              <a:t>not</a:t>
            </a:r>
            <a:r>
              <a:rPr/>
              <a:t> </a:t>
            </a:r>
            <a:r>
              <a:rPr/>
              <a:t>have</a:t>
            </a:r>
            <a:r>
              <a:rPr/>
              <a:t> </a:t>
            </a:r>
            <a:r>
              <a:rPr/>
              <a:t>pre</a:t>
            </a:r>
            <a:r>
              <a:rPr/>
              <a:t> </a:t>
            </a:r>
            <a:r>
              <a:rPr/>
              <a:t>measures.</a:t>
            </a:r>
            <a:r>
              <a:rPr/>
              <a:t> </a:t>
            </a:r>
            <a:r>
              <a:rPr/>
              <a:t>That</a:t>
            </a:r>
            <a:r>
              <a:rPr/>
              <a:t> </a:t>
            </a:r>
            <a:r>
              <a:rPr/>
              <a:t>prevents</a:t>
            </a:r>
            <a:r>
              <a:rPr/>
              <a:t> </a:t>
            </a:r>
            <a:r>
              <a:rPr/>
              <a:t>us</a:t>
            </a:r>
            <a:r>
              <a:rPr/>
              <a:t> </a:t>
            </a:r>
            <a:r>
              <a:rPr/>
              <a:t>from</a:t>
            </a:r>
            <a:r>
              <a:rPr/>
              <a:t> </a:t>
            </a:r>
            <a:r>
              <a:rPr/>
              <a:t>establishing</a:t>
            </a:r>
            <a:r>
              <a:rPr/>
              <a:t> </a:t>
            </a:r>
            <a:r>
              <a:rPr/>
              <a:t>comparability</a:t>
            </a:r>
            <a:r>
              <a:rPr/>
              <a:t> </a:t>
            </a:r>
            <a:r>
              <a:rPr/>
              <a:t>by</a:t>
            </a:r>
            <a:r>
              <a:rPr/>
              <a:t> </a:t>
            </a:r>
            <a:r>
              <a:rPr/>
              <a:t>comparing</a:t>
            </a:r>
            <a:r>
              <a:rPr/>
              <a:t> </a:t>
            </a:r>
            <a:r>
              <a:rPr/>
              <a:t>the</a:t>
            </a:r>
            <a:r>
              <a:rPr/>
              <a:t> </a:t>
            </a:r>
            <a:r>
              <a:rPr/>
              <a:t>pre</a:t>
            </a:r>
            <a:r>
              <a:rPr/>
              <a:t> </a:t>
            </a:r>
            <a:r>
              <a:rPr/>
              <a:t>measure</a:t>
            </a:r>
            <a:r>
              <a:rPr/>
              <a:t> </a:t>
            </a:r>
            <a:r>
              <a:rPr/>
              <a:t>values.</a:t>
            </a:r>
          </a:p>
          <a:p>
            <a:pPr lvl="0" marL="0" indent="0">
              <a:buNone/>
            </a:pPr>
          </a:p>
          <a:p>
            <a:pPr lvl="0" marL="0" indent="0">
              <a:buNone/>
            </a:pPr>
            <a:r>
              <a:rPr/>
              <a:t>You</a:t>
            </a:r>
            <a:r>
              <a:rPr/>
              <a:t> </a:t>
            </a:r>
            <a:r>
              <a:rPr/>
              <a:t>don’t</a:t>
            </a:r>
            <a:r>
              <a:rPr/>
              <a:t> </a:t>
            </a:r>
            <a:r>
              <a:rPr/>
              <a:t>have</a:t>
            </a:r>
            <a:r>
              <a:rPr/>
              <a:t> </a:t>
            </a:r>
            <a:r>
              <a:rPr/>
              <a:t>a</a:t>
            </a:r>
            <a:r>
              <a:rPr/>
              <a:t> </a:t>
            </a:r>
            <a:r>
              <a:rPr/>
              <a:t>measure</a:t>
            </a:r>
            <a:r>
              <a:rPr/>
              <a:t> </a:t>
            </a:r>
            <a:r>
              <a:rPr/>
              <a:t>of</a:t>
            </a:r>
            <a:r>
              <a:rPr/>
              <a:t> </a:t>
            </a:r>
            <a:r>
              <a:rPr/>
              <a:t>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most</a:t>
            </a:r>
            <a:r>
              <a:rPr/>
              <a:t> </a:t>
            </a:r>
            <a:r>
              <a:rPr/>
              <a:t>common</a:t>
            </a:r>
            <a:r>
              <a:rPr/>
              <a:t> </a:t>
            </a:r>
            <a:r>
              <a:rPr/>
              <a:t>type</a:t>
            </a:r>
            <a:r>
              <a:rPr/>
              <a:t> </a:t>
            </a:r>
            <a:r>
              <a:rPr/>
              <a:t>of</a:t>
            </a:r>
            <a:r>
              <a:rPr/>
              <a:t> </a:t>
            </a:r>
            <a:r>
              <a:rPr/>
              <a:t>experimental</a:t>
            </a:r>
            <a:r>
              <a:rPr/>
              <a:t> </a:t>
            </a:r>
            <a:r>
              <a:rPr/>
              <a:t>design.</a:t>
            </a:r>
            <a:r>
              <a:rPr/>
              <a:t> </a:t>
            </a:r>
            <a:r>
              <a:rPr/>
              <a:t>You</a:t>
            </a:r>
            <a:r>
              <a:rPr/>
              <a:t> </a:t>
            </a:r>
            <a:r>
              <a:rPr/>
              <a:t>still</a:t>
            </a:r>
            <a:r>
              <a:rPr/>
              <a:t> </a:t>
            </a:r>
            <a:r>
              <a:rPr/>
              <a:t>have</a:t>
            </a:r>
            <a:r>
              <a:rPr/>
              <a:t> </a:t>
            </a:r>
            <a:r>
              <a:rPr/>
              <a:t>to</a:t>
            </a:r>
            <a:r>
              <a:rPr/>
              <a:t> </a:t>
            </a:r>
            <a:r>
              <a:rPr/>
              <a:t>worry</a:t>
            </a:r>
            <a:r>
              <a:rPr/>
              <a:t> </a:t>
            </a:r>
            <a:r>
              <a:rPr/>
              <a:t>about</a:t>
            </a:r>
            <a:r>
              <a:rPr/>
              <a:t> </a:t>
            </a:r>
            <a:r>
              <a:rPr/>
              <a:t>learning</a:t>
            </a:r>
            <a:r>
              <a:rPr/>
              <a:t> </a:t>
            </a:r>
            <a:r>
              <a:rPr/>
              <a:t>effects</a:t>
            </a:r>
            <a:r>
              <a:rPr/>
              <a:t> </a:t>
            </a:r>
            <a:r>
              <a:rPr/>
              <a:t>or</a:t>
            </a:r>
            <a:r>
              <a:rPr/>
              <a:t> </a:t>
            </a:r>
            <a:r>
              <a:rPr/>
              <a:t>fatigue</a:t>
            </a:r>
            <a:r>
              <a:rPr/>
              <a:t> </a:t>
            </a:r>
            <a:r>
              <a:rPr/>
              <a:t>effects.</a:t>
            </a:r>
          </a:p>
          <a:p>
            <a:pPr lvl="0" marL="0" indent="0">
              <a:buNone/>
            </a:pPr>
          </a:p>
          <a:p>
            <a:pPr lvl="0" marL="0" indent="0">
              <a:buNone/>
            </a:pPr>
            <a:r>
              <a:rPr/>
              <a:t>There</a:t>
            </a:r>
            <a:r>
              <a:rPr/>
              <a:t> </a:t>
            </a:r>
            <a:r>
              <a:rPr/>
              <a:t>is</a:t>
            </a:r>
            <a:r>
              <a:rPr/>
              <a:t> </a:t>
            </a:r>
            <a:r>
              <a:rPr/>
              <a:t>a</a:t>
            </a:r>
            <a:r>
              <a:rPr/>
              <a:t> </a:t>
            </a:r>
            <a:r>
              <a:rPr/>
              <a:t>general</a:t>
            </a:r>
            <a:r>
              <a:rPr/>
              <a:t> </a:t>
            </a:r>
            <a:r>
              <a:rPr/>
              <a:t>rule</a:t>
            </a:r>
            <a:r>
              <a:rPr/>
              <a:t> </a:t>
            </a:r>
            <a:r>
              <a:rPr/>
              <a:t>of</a:t>
            </a:r>
            <a:r>
              <a:rPr/>
              <a:t> </a:t>
            </a:r>
            <a:r>
              <a:rPr/>
              <a:t>thumb,</a:t>
            </a:r>
            <a:r>
              <a:rPr/>
              <a:t> </a:t>
            </a:r>
            <a:r>
              <a:rPr/>
              <a:t>that</a:t>
            </a:r>
            <a:r>
              <a:rPr/>
              <a:t> </a:t>
            </a:r>
            <a:r>
              <a:rPr/>
              <a:t>a</a:t>
            </a:r>
            <a:r>
              <a:rPr/>
              <a:t> </a:t>
            </a:r>
            <a:r>
              <a:rPr/>
              <a:t>sample</a:t>
            </a:r>
            <a:r>
              <a:rPr/>
              <a:t> </a:t>
            </a:r>
            <a:r>
              <a:rPr/>
              <a:t>size</a:t>
            </a:r>
            <a:r>
              <a:rPr/>
              <a:t> </a:t>
            </a:r>
            <a:r>
              <a:rPr/>
              <a:t>of</a:t>
            </a:r>
            <a:r>
              <a:rPr/>
              <a:t> </a:t>
            </a:r>
            <a:r>
              <a:rPr/>
              <a:t>30</a:t>
            </a:r>
            <a:r>
              <a:rPr/>
              <a:t> </a:t>
            </a:r>
            <a:r>
              <a:rPr/>
              <a:t>per</a:t>
            </a:r>
            <a:r>
              <a:rPr/>
              <a:t> </a:t>
            </a:r>
            <a:r>
              <a:rPr/>
              <a:t>group</a:t>
            </a:r>
            <a:r>
              <a:rPr/>
              <a:t> </a:t>
            </a:r>
            <a:r>
              <a:rPr/>
              <a:t>allows</a:t>
            </a:r>
            <a:r>
              <a:rPr/>
              <a:t> </a:t>
            </a:r>
            <a:r>
              <a:rPr/>
              <a:t>you</a:t>
            </a:r>
            <a:r>
              <a:rPr/>
              <a:t> </a:t>
            </a:r>
            <a:r>
              <a:rPr/>
              <a:t>to</a:t>
            </a:r>
            <a:r>
              <a:rPr/>
              <a:t> </a:t>
            </a:r>
            <a:r>
              <a:rPr/>
              <a:t>be</a:t>
            </a:r>
            <a:r>
              <a:rPr/>
              <a:t> </a:t>
            </a:r>
            <a:r>
              <a:rPr/>
              <a:t>comfortable</a:t>
            </a:r>
            <a:r>
              <a:rPr/>
              <a:t> </a:t>
            </a:r>
            <a:r>
              <a:rPr/>
              <a:t>with</a:t>
            </a:r>
            <a:r>
              <a:rPr/>
              <a:t> </a:t>
            </a:r>
            <a:r>
              <a:rPr/>
              <a:t>a</a:t>
            </a:r>
            <a:r>
              <a:rPr/>
              <a:t> </a:t>
            </a:r>
            <a:r>
              <a:rPr/>
              <a:t>posttest</a:t>
            </a:r>
            <a:r>
              <a:rPr/>
              <a:t> </a:t>
            </a:r>
            <a:r>
              <a:rPr/>
              <a:t>only</a:t>
            </a:r>
            <a:r>
              <a:rPr/>
              <a:t> </a:t>
            </a:r>
            <a:r>
              <a:rPr/>
              <a:t>design,</a:t>
            </a:r>
            <a:r>
              <a:rPr/>
              <a:t> </a:t>
            </a:r>
            <a:r>
              <a:rPr/>
              <a:t>but</a:t>
            </a:r>
            <a:r>
              <a:rPr/>
              <a:t> </a:t>
            </a:r>
            <a:r>
              <a:rPr/>
              <a:t>don’t</a:t>
            </a:r>
            <a:r>
              <a:rPr/>
              <a:t> </a:t>
            </a:r>
            <a:r>
              <a:rPr/>
              <a:t>rely</a:t>
            </a:r>
            <a:r>
              <a:rPr/>
              <a:t> </a:t>
            </a:r>
            <a:r>
              <a:rPr/>
              <a:t>on</a:t>
            </a:r>
            <a:r>
              <a:rPr/>
              <a:t> </a:t>
            </a:r>
            <a:r>
              <a:rPr/>
              <a:t>this</a:t>
            </a:r>
            <a:r>
              <a:rPr/>
              <a:t> </a:t>
            </a:r>
            <a:r>
              <a:rPr/>
              <a:t>rule.</a:t>
            </a:r>
            <a:r>
              <a:rPr/>
              <a:t> </a:t>
            </a:r>
            <a:r>
              <a:rPr/>
              <a:t>A</a:t>
            </a:r>
            <a:r>
              <a:rPr/>
              <a:t> </a:t>
            </a:r>
            <a:r>
              <a:rPr/>
              <a:t>pretest</a:t>
            </a:r>
            <a:r>
              <a:rPr/>
              <a:t> </a:t>
            </a:r>
            <a:r>
              <a:rPr/>
              <a:t>measure</a:t>
            </a:r>
            <a:r>
              <a:rPr/>
              <a:t> </a:t>
            </a:r>
            <a:r>
              <a:rPr/>
              <a:t>is</a:t>
            </a:r>
            <a:r>
              <a:rPr/>
              <a:t> </a:t>
            </a:r>
            <a:r>
              <a:rPr/>
              <a:t>very</a:t>
            </a:r>
            <a:r>
              <a:rPr/>
              <a:t> </a:t>
            </a:r>
            <a:r>
              <a:rPr/>
              <a:t>important.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2.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www.pmean.com/00/intention.html" TargetMode="External" /><Relationship Id="rId4" Type="http://schemas.openxmlformats.org/officeDocument/2006/relationships/hyperlink" Target="https://nutritionandmetabolism.biomedcentral.com/articles/10.1186/1743-7075-6-1" TargetMode="External" /><Relationship Id="rId5" Type="http://schemas.openxmlformats.org/officeDocument/2006/relationships/hyperlink" Target="https://nutritionandmetabolism.biomedcentral.com/track/pdf/10.1186/1743-7075-6-1" TargetMode="External" /><Relationship Id="rId6" Type="http://schemas.openxmlformats.org/officeDocument/2006/relationships/hyperlink" Target="http://www.pmean.com/04/placebo.html" TargetMode="External" /><Relationship Id="rId7" Type="http://schemas.openxmlformats.org/officeDocument/2006/relationships/hyperlink" Target="http://www.pmean.com/04/volunteer.html" TargetMode="External" /><Relationship Id="rId8" Type="http://schemas.openxmlformats.org/officeDocument/2006/relationships/hyperlink" Target="https://www.ncbi.nlm.nih.gov/pmc/articles/PMC1121039/" TargetMode="External" /><Relationship Id="rId9" Type="http://schemas.openxmlformats.org/officeDocument/2006/relationships/hyperlink" Target="https://www.ncbi.nlm.nih.gov/pmc/articles/PMC1121039/pdf/446.pdf" TargetMode="External" /><Relationship Id="rId10" Type="http://schemas.openxmlformats.org/officeDocument/2006/relationships/hyperlink" Target="https://www.ncbi.nlm.nih.gov/pmc/articles/PMC3136079/" TargetMode="External" /><Relationship Id="rId11" Type="http://schemas.openxmlformats.org/officeDocument/2006/relationships/hyperlink" Target="http://www.pmean.com/99/random.html" TargetMode="External" /><Relationship Id="rId12" Type="http://schemas.openxmlformats.org/officeDocument/2006/relationships/hyperlink" Target="http://www.ft.com/intl/cms/s/2/59bb202c-ca7b-11e3-8a31-00144feabdc0.html#axzz30BOFBYb7" TargetMode="External" /><Relationship Id="rId13" Type="http://schemas.openxmlformats.org/officeDocument/2006/relationships/hyperlink" Target="http://www.pmean.com/12/fishy.html" TargetMode="External" /><Relationship Id="rId14" Type="http://schemas.openxmlformats.org/officeDocument/2006/relationships/hyperlink" Target="http://www.pmean.com/00/alternate.html" TargetMode="External" /><Relationship Id="rId15" Type="http://schemas.openxmlformats.org/officeDocument/2006/relationships/hyperlink" Target="http://www.pmean.com/04/GoldStandard.html" TargetMode="External" /><Relationship Id="rId16" Type="http://schemas.openxmlformats.org/officeDocument/2006/relationships/hyperlink" Target="https://doi.org/10.1016/S0140-6736(02)07816-9" TargetMode="External" /><Relationship Id="rId17" Type="http://schemas.openxmlformats.org/officeDocument/2006/relationships/hyperlink" Target="http://www.pmean.com/01/placebo.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oi:10.1111/j.1600-0447.1997.tb09924.x" TargetMode="External" /><Relationship Id="rId3" Type="http://schemas.openxmlformats.org/officeDocument/2006/relationships/hyperlink" Target="http://www.pmean.com/04/temporality.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Analysis</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Characteristics</a:t>
            </a:r>
          </a:p>
          <a:p>
            <a:pPr lvl="2"/>
            <a:r>
              <a:rPr/>
              <a:t>Assignment</a:t>
            </a:r>
          </a:p>
          <a:p>
            <a:pPr lvl="2"/>
            <a:r>
              <a:rPr/>
              <a:t>Type of IV</a:t>
            </a:r>
          </a:p>
          <a:p>
            <a:pPr lvl="2"/>
            <a:r>
              <a:rPr/>
              <a:t>Control of IV</a:t>
            </a:r>
          </a:p>
          <a:p>
            <a:pPr lvl="1"/>
            <a:r>
              <a:rPr/>
              <a:t>Purpose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Posttest-Only Control Group</a:t>
            </a:r>
          </a:p>
          <a:p>
            <a:pPr lvl="2"/>
            <a:r>
              <a:rPr/>
              <a:t>R E: X O</a:t>
            </a:r>
          </a:p>
          <a:p>
            <a:pPr lvl="2"/>
            <a:r>
              <a:rPr/>
              <a:t>R C: X O</a:t>
            </a:r>
          </a:p>
          <a:p>
            <a:pPr lvl="2"/>
            <a:r>
              <a:rPr/>
              <a:t>Strengths</a:t>
            </a:r>
          </a:p>
          <a:p>
            <a:pPr lvl="2"/>
            <a:r>
              <a:rPr/>
              <a:t>Weaknesses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Pretest-Posttest Control Group</a:t>
            </a:r>
          </a:p>
          <a:p>
            <a:pPr lvl="2"/>
            <a:r>
              <a:rPr/>
              <a:t>R E: O1 X O2</a:t>
            </a:r>
          </a:p>
          <a:p>
            <a:pPr lvl="2"/>
            <a:r>
              <a:rPr/>
              <a:t>R C: O1 ~X O2</a:t>
            </a:r>
          </a:p>
          <a:p>
            <a:pPr lvl="2"/>
            <a:r>
              <a:rPr/>
              <a:t>Strengths</a:t>
            </a:r>
          </a:p>
          <a:p>
            <a:pPr lvl="2"/>
            <a:r>
              <a:rPr/>
              <a:t>Weaknesses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Solomon Four-Group</a:t>
            </a:r>
          </a:p>
          <a:p>
            <a:pPr lvl="2"/>
            <a:r>
              <a:rPr/>
              <a:t>R E1: O1 X O2</a:t>
            </a:r>
          </a:p>
          <a:p>
            <a:pPr lvl="2"/>
            <a:r>
              <a:rPr/>
              <a:t>R E2: X O2</a:t>
            </a:r>
          </a:p>
          <a:p>
            <a:pPr lvl="2"/>
            <a:r>
              <a:rPr/>
              <a:t>R C1: O1 ~X O2</a:t>
            </a:r>
          </a:p>
          <a:p>
            <a:pPr lvl="2"/>
            <a:r>
              <a:rPr/>
              <a:t>R C2: ~X O2</a:t>
            </a:r>
          </a:p>
          <a:p>
            <a:pPr lvl="2"/>
            <a:r>
              <a:rPr/>
              <a:t>Strengths</a:t>
            </a:r>
          </a:p>
          <a:p>
            <a:pPr lvl="2"/>
            <a:r>
              <a:rPr/>
              <a:t>Weaknesses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Randomized Experimental Design with Matching</a:t>
            </a:r>
          </a:p>
          <a:p>
            <a:pPr lvl="2"/>
            <a:r>
              <a:rPr/>
              <a:t>M R E: X O</a:t>
            </a:r>
          </a:p>
          <a:p>
            <a:pPr lvl="2"/>
            <a:r>
              <a:rPr/>
              <a:t>M R C: ~X O</a:t>
            </a:r>
          </a:p>
          <a:p>
            <a:pPr lvl="2"/>
            <a:r>
              <a:rPr/>
              <a:t>Strengths</a:t>
            </a:r>
          </a:p>
          <a:p>
            <a:pPr lvl="2"/>
            <a:r>
              <a:rPr/>
              <a:t>Weaknesses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Within-Subjects Randomized Experimental (Crossover) Design</a:t>
            </a:r>
          </a:p>
          <a:p>
            <a:pPr lvl="2"/>
            <a:r>
              <a:rPr/>
              <a:t>R Order 1 X O1 ~X O2</a:t>
            </a:r>
          </a:p>
          <a:p>
            <a:pPr lvl="2"/>
            <a:r>
              <a:rPr/>
              <a:t>R Order 2 ~X O1 X O2</a:t>
            </a:r>
          </a:p>
          <a:p>
            <a:pPr lvl="2"/>
            <a:r>
              <a:rPr/>
              <a:t>Strengths</a:t>
            </a:r>
          </a:p>
          <a:p>
            <a:pPr lvl="2"/>
            <a:r>
              <a:rPr/>
              <a:t>Weaknesses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Delayed</a:t>
            </a:r>
            <a:r>
              <a:rPr/>
              <a:t> </a:t>
            </a:r>
            <a:r>
              <a:rPr/>
              <a:t>start</a:t>
            </a:r>
            <a:r>
              <a:rPr/>
              <a:t> </a:t>
            </a:r>
            <a:r>
              <a:rPr/>
              <a:t>design.Randomized</a:t>
            </a:r>
            <a:r>
              <a:rPr/>
              <a:t> </a:t>
            </a:r>
            <a:r>
              <a:rPr/>
              <a:t>Experimental</a:t>
            </a:r>
            <a:r>
              <a:rPr/>
              <a:t> </a:t>
            </a:r>
            <a:r>
              <a:rPr/>
              <a:t>and</a:t>
            </a:r>
            <a:r>
              <a:rPr/>
              <a:t> </a:t>
            </a:r>
            <a:r>
              <a:rPr/>
              <a:t>Q-E</a:t>
            </a:r>
            <a:r>
              <a:rPr/>
              <a:t> </a:t>
            </a:r>
            <a:r>
              <a:rPr/>
              <a:t>Designs</a:t>
            </a:r>
          </a:p>
        </p:txBody>
      </p:sp>
      <p:sp>
        <p:nvSpPr>
          <p:cNvPr id="3" name="Content Placeholder 2"/>
          <p:cNvSpPr>
            <a:spLocks noGrp="1"/>
          </p:cNvSpPr>
          <p:nvPr>
            <p:ph idx="1"/>
          </p:nvPr>
        </p:nvSpPr>
        <p:spPr/>
        <p:txBody>
          <a:bodyPr/>
          <a:lstStyle/>
          <a:p>
            <a:pPr lvl="0" marL="0" indent="0">
              <a:buNone/>
            </a:pPr>
            <a:r>
              <a:rPr/>
              <a:t>Find the image from D’Agostino.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Experimental</a:t>
            </a:r>
            <a:r>
              <a:rPr/>
              <a:t> </a:t>
            </a:r>
            <a:r>
              <a:rPr/>
              <a:t>and</a:t>
            </a:r>
            <a:r>
              <a:rPr/>
              <a:t> </a:t>
            </a:r>
            <a:r>
              <a:rPr/>
              <a:t>Q-E</a:t>
            </a:r>
            <a:r>
              <a:rPr/>
              <a:t> </a:t>
            </a:r>
            <a:r>
              <a:rPr/>
              <a:t>Designs</a:t>
            </a:r>
          </a:p>
        </p:txBody>
      </p:sp>
      <p:pic>
        <p:nvPicPr>
          <p:cNvPr descr="../images/image-05-07.png" id="0" name="Picture 1"/>
          <p:cNvPicPr>
            <a:picLocks noGrp="1" noChangeAspect="1"/>
          </p:cNvPicPr>
          <p:nvPr/>
        </p:nvPicPr>
        <p:blipFill>
          <a:blip r:embed="rId3"/>
          <a:stretch>
            <a:fillRect/>
          </a:stretch>
        </p:blipFill>
        <p:spPr bwMode="auto">
          <a:xfrm>
            <a:off x="2755900" y="1600200"/>
            <a:ext cx="3619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Design</a:t>
            </a:r>
          </a:p>
        </p:txBody>
      </p:sp>
      <p:pic>
        <p:nvPicPr>
          <p:cNvPr descr="../images/image-05-08.png" id="0" name="Picture 1"/>
          <p:cNvPicPr>
            <a:picLocks noGrp="1" noChangeAspect="1"/>
          </p:cNvPicPr>
          <p:nvPr/>
        </p:nvPicPr>
        <p:blipFill>
          <a:blip r:embed="rId3"/>
          <a:stretch>
            <a:fillRect/>
          </a:stretch>
        </p:blipFill>
        <p:spPr bwMode="auto">
          <a:xfrm>
            <a:off x="457200" y="1930400"/>
            <a:ext cx="8229600" cy="3860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Design</a:t>
            </a:r>
          </a:p>
        </p:txBody>
      </p:sp>
      <p:pic>
        <p:nvPicPr>
          <p:cNvPr descr="../images/image-05-09.png" id="0" name="Picture 1"/>
          <p:cNvPicPr>
            <a:picLocks noGrp="1" noChangeAspect="1"/>
          </p:cNvPicPr>
          <p:nvPr/>
        </p:nvPicPr>
        <p:blipFill>
          <a:blip r:embed="rId3"/>
          <a:stretch>
            <a:fillRect/>
          </a:stretch>
        </p:blipFill>
        <p:spPr bwMode="auto">
          <a:xfrm>
            <a:off x="457200" y="2082800"/>
            <a:ext cx="8229600" cy="3568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possible uses of existing data sets and research findings</a:t>
            </a:r>
          </a:p>
          <a:p>
            <a:pPr lvl="1">
              <a:buAutoNum type="arabicPeriod"/>
            </a:pPr>
            <a:r>
              <a:rPr/>
              <a:t>To identify sources of data sets available for secondary analyses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Ioannidis</a:t>
            </a:r>
            <a:r>
              <a:rPr/>
              <a:t> </a:t>
            </a:r>
            <a:r>
              <a:rPr/>
              <a:t>article</a:t>
            </a:r>
          </a:p>
        </p:txBody>
      </p:sp>
      <p:sp>
        <p:nvSpPr>
          <p:cNvPr id="3" name="Content Placeholder 2"/>
          <p:cNvSpPr>
            <a:spLocks noGrp="1"/>
          </p:cNvSpPr>
          <p:nvPr>
            <p:ph idx="1"/>
          </p:nvPr>
        </p:nvSpPr>
        <p:spPr/>
        <p:txBody>
          <a:bodyPr/>
          <a:lstStyle/>
          <a:p>
            <a:pPr lvl="0" marL="0" indent="0">
              <a:buNone/>
            </a:pPr>
            <a:r>
              <a:rPr/>
              <a:t>[[Find image/table]]</a:t>
            </a:r>
          </a:p>
          <a:p>
            <a:pPr lvl="0" marL="0" indent="0">
              <a:buNone/>
            </a:pPr>
            <a:r>
              <a:rPr/>
              <a:t>Ioannidis found 49 articles. The first group, the contradicted studies, represent findings that were later contradicted by other studies. The next group shows where the initial findings were supported, but the strength of the effect has not been replicated. The benefit is much weaker.</a:t>
            </a:r>
          </a:p>
          <a:p>
            <a:pPr lvl="0" marL="0" indent="0">
              <a:buNone/>
            </a:pPr>
            <a:r>
              <a:rPr/>
              <a:t>The Leaf article talks about some alternatives and will be the basis of some discussion later in this class.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Assignment</a:t>
            </a:r>
          </a:p>
        </p:txBody>
      </p:sp>
      <p:sp>
        <p:nvSpPr>
          <p:cNvPr id="3" name="Content Placeholder 2"/>
          <p:cNvSpPr>
            <a:spLocks noGrp="1"/>
          </p:cNvSpPr>
          <p:nvPr>
            <p:ph idx="1"/>
          </p:nvPr>
        </p:nvSpPr>
        <p:spPr/>
        <p:txBody>
          <a:bodyPr/>
          <a:lstStyle/>
          <a:p>
            <a:pPr lvl="1"/>
            <a:r>
              <a:rPr/>
              <a:t>Go to a source of secondary data. Review available data types / topics on the data web site. Using the template provided in the Week 4 folder, write a brief description of a research topic you could address using this data source. Include in your description information on the variables that would be used . Use the hand-out with the list of possible web sites or your own source to identify a dataset you are interested in.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Review available data types / topics on any web site that gives you access to secondary datasets. Using the template provided in the Week 4 folder, write a brief description of a research topic you could address using this data source. Include in your description information on the variables that would be used.</a:t>
            </a:r>
          </a:p>
          <a:p>
            <a:pPr lvl="1">
              <a:buAutoNum type="arabicPeriod"/>
            </a:pPr>
            <a:r>
              <a:rPr/>
              <a:t>Prepare for next weekâ€™s session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are some of the pros and cons of conducting a research study using an existing dataset?</a:t>
            </a:r>
          </a:p>
          <a:p>
            <a:pPr lvl="1">
              <a:buAutoNum type="arabicPeriod"/>
            </a:pPr>
            <a:r>
              <a:rPr/>
              <a:t>What are some of the research questions you can think of that could be addressed using an existing data set?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5.</a:t>
            </a:r>
          </a:p>
          <a:p>
            <a:pPr lvl="1">
              <a:buAutoNum type="arabicPeriod"/>
            </a:pPr>
            <a:r>
              <a:rPr/>
              <a:t>Steve Simon. StATS: Intention to Treat. P.Mean website, January 27, 2000. Available in </a:t>
            </a:r>
            <a:r>
              <a:rPr>
                <a:hlinkClick r:id="rId3"/>
              </a:rPr>
              <a:t>html format</a:t>
            </a:r>
            <a:r>
              <a:rPr/>
              <a:t>.</a:t>
            </a:r>
          </a:p>
          <a:p>
            <a:pPr lvl="1">
              <a:buAutoNum type="arabicPeriod"/>
            </a:pPr>
            <a:r>
              <a:rPr/>
              <a:t>Richard Feinman. Intention-to-treat. What is the question?. Nutrition &amp; Metabolism. 2009;6(1):1. Avialble in </a:t>
            </a:r>
            <a:r>
              <a:rPr>
                <a:hlinkClick r:id="rId4"/>
              </a:rPr>
              <a:t>html format</a:t>
            </a:r>
            <a:r>
              <a:rPr/>
              <a:t> and </a:t>
            </a:r>
            <a:r>
              <a:rPr>
                <a:hlinkClick r:id="rId5"/>
              </a:rPr>
              <a:t>PDF format</a:t>
            </a:r>
            <a:r>
              <a:rPr/>
              <a:t>.</a:t>
            </a:r>
          </a:p>
          <a:p>
            <a:pPr lvl="1">
              <a:buAutoNum type="arabicPeriod"/>
            </a:pPr>
            <a:r>
              <a:rPr/>
              <a:t>Steve Simon. StATS: Exlcuding placebo responders. P.Mean website, June 25, 2004. Available in </a:t>
            </a:r>
            <a:r>
              <a:rPr>
                <a:hlinkClick r:id="rId6"/>
              </a:rPr>
              <a:t>html format</a:t>
            </a:r>
            <a:r>
              <a:rPr/>
              <a:t>.</a:t>
            </a:r>
          </a:p>
          <a:p>
            <a:pPr lvl="1">
              <a:buAutoNum type="arabicPeriod"/>
            </a:pPr>
            <a:r>
              <a:rPr/>
              <a:t>Steve Simon. StATS: So you want to volunteer for a research study? P.Mean website, August 4, 2004. Available in [html format] (</a:t>
            </a:r>
            <a:r>
              <a:rPr>
                <a:hlinkClick r:id="rId7"/>
              </a:rPr>
              <a:t>http://www.pmean.com/04/volunteer.html</a:t>
            </a:r>
            <a:r>
              <a:rPr/>
              <a:t>).</a:t>
            </a:r>
          </a:p>
          <a:p>
            <a:pPr lvl="1">
              <a:buAutoNum type="arabicPeriod"/>
            </a:pPr>
            <a:r>
              <a:rPr/>
              <a:t>Douglas G Altman, Kenneth F Schulz. Statistics Notes: Concealing treatment allocation in randomised trials. BMJ. 2001 Aug 25; 323(7310): 446â€“447. Avialble in </a:t>
            </a:r>
            <a:r>
              <a:rPr>
                <a:hlinkClick r:id="rId8"/>
              </a:rPr>
              <a:t>html format</a:t>
            </a:r>
            <a:r>
              <a:rPr/>
              <a:t> or </a:t>
            </a:r>
            <a:r>
              <a:rPr>
                <a:hlinkClick r:id="rId9"/>
              </a:rPr>
              <a:t>PDF format</a:t>
            </a:r>
            <a:r>
              <a:rPr/>
              <a:t>.</a:t>
            </a:r>
          </a:p>
          <a:p>
            <a:pPr lvl="1">
              <a:buAutoNum type="arabicPeriod"/>
            </a:pPr>
            <a:r>
              <a:rPr/>
              <a:t>KP Suresh. An overview of randomization techniques: An unbiased assessment of outcome in clinical research. J Hum Reprod Sci. 2011 Jan-Apr; 4(1): 8â€“11. doi: 10.4103/0974-1208.82352. Available in </a:t>
            </a:r>
            <a:r>
              <a:rPr>
                <a:hlinkClick r:id="rId10"/>
              </a:rPr>
              <a:t>html format</a:t>
            </a:r>
            <a:r>
              <a:rPr/>
              <a:t>.</a:t>
            </a:r>
          </a:p>
          <a:p>
            <a:pPr lvl="1">
              <a:buAutoNum type="arabicPeriod"/>
            </a:pPr>
            <a:r>
              <a:rPr/>
              <a:t>Steve Simon. StATS: How to randomize. P.Mean website, August 18, 1999. Available in </a:t>
            </a:r>
            <a:r>
              <a:rPr>
                <a:hlinkClick r:id="rId11"/>
              </a:rPr>
              <a:t>html format</a:t>
            </a:r>
            <a:r>
              <a:rPr/>
              <a:t>.</a:t>
            </a:r>
          </a:p>
          <a:p>
            <a:pPr lvl="1">
              <a:buAutoNum type="arabicPeriod"/>
            </a:pPr>
            <a:r>
              <a:rPr/>
              <a:t>Harford T. The random risks of randomised trials. Financial Times, April 25, 2014. Available in </a:t>
            </a:r>
            <a:r>
              <a:rPr>
                <a:hlinkClick r:id="rId12"/>
              </a:rPr>
              <a:t>html format</a:t>
            </a:r>
            <a:r>
              <a:rPr/>
              <a:t>.</a:t>
            </a:r>
          </a:p>
          <a:p>
            <a:pPr lvl="1">
              <a:buAutoNum type="arabicPeriod"/>
            </a:pPr>
            <a:r>
              <a:rPr/>
              <a:t>Steve Simon. P.Mean: A fishy story about randomization. P.Mean website, May 12, 2012. Available in </a:t>
            </a:r>
            <a:r>
              <a:rPr>
                <a:hlinkClick r:id="rId13"/>
              </a:rPr>
              <a:t>html format</a:t>
            </a:r>
            <a:r>
              <a:rPr/>
              <a:t>.</a:t>
            </a:r>
          </a:p>
          <a:p>
            <a:pPr lvl="1">
              <a:buAutoNum type="arabicPeriod"/>
            </a:pPr>
            <a:r>
              <a:rPr/>
              <a:t>Steve Simon. StATS: Alternating treatments. P.Mean website, August 22, 2000. Available in </a:t>
            </a:r>
            <a:r>
              <a:rPr>
                <a:hlinkClick r:id="rId14"/>
              </a:rPr>
              <a:t>html format</a:t>
            </a:r>
            <a:r>
              <a:rPr/>
              <a:t>.</a:t>
            </a:r>
          </a:p>
          <a:p>
            <a:pPr lvl="1">
              <a:buAutoNum type="arabicPeriod"/>
            </a:pPr>
            <a:r>
              <a:rPr/>
              <a:t>Steve Simon. StATS: Is the randomized trial the gold standard for research? P.Mean website, September 23, 2004. Available in </a:t>
            </a:r>
            <a:r>
              <a:rPr>
                <a:hlinkClick r:id="rId15"/>
              </a:rPr>
              <a:t>html format</a:t>
            </a:r>
            <a:r>
              <a:rPr/>
              <a:t>.</a:t>
            </a:r>
          </a:p>
          <a:p>
            <a:pPr lvl="1">
              <a:buAutoNum type="arabicPeriod"/>
            </a:pPr>
            <a:r>
              <a:rPr/>
              <a:t>Kenneth F Schulz, David A Grimes. Blinding in randomised trials: hiding who got what. The Lancet Volume 359, Issue 9307, 23 February 2002, Pages 696-700. (behind a paywall) </a:t>
            </a:r>
            <a:r>
              <a:rPr>
                <a:hlinkClick r:id="rId16"/>
              </a:rPr>
              <a:t>https://doi.org/10.1016/S0140-6736(02)07816-9</a:t>
            </a:r>
          </a:p>
          <a:p>
            <a:pPr lvl="1">
              <a:buAutoNum type="arabicPeriod"/>
            </a:pPr>
            <a:r>
              <a:rPr/>
              <a:t>Steve Simon. StATS: Ethics of a placebo group. P.Mean website, August 2, 2001. Available in </a:t>
            </a:r>
            <a:r>
              <a:rPr>
                <a:hlinkClick r:id="rId17"/>
              </a:rPr>
              <a:t>html format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1"/>
            <a:r>
              <a:rPr/>
              <a:t>Subversion of randomization</a:t>
            </a:r>
          </a:p>
          <a:p>
            <a:pPr lvl="0" marL="0" indent="0">
              <a:buNone/>
            </a:pPr>
            <a:r>
              <a:rPr/>
              <a:t>In theory, the two therapies you are comparing have to have equipoise. You need to have a genuine uncertainty as to which therapy is better. That’s a theoretical concept that is not always met in practice.</a:t>
            </a:r>
          </a:p>
          <a:p>
            <a:pPr lvl="0" marL="0" indent="0">
              <a:buNone/>
            </a:pPr>
            <a:r>
              <a:rPr/>
              <a:t>If you are considering enrolling a patient in a clinical trial and for this patient you believe (it has to be more than just a hunch) that only one of the two therapies is appropriate, then you are ethically obligated to keep this patient out of the trial, because there is a 50% chance that your patient will be given the wrong therapy.</a:t>
            </a:r>
          </a:p>
          <a:p>
            <a:pPr lvl="0" marL="0" indent="0">
              <a:buNone/>
            </a:pPr>
            <a:r>
              <a:rPr/>
              <a:t>Some physicians, sad to say, are not ethical. They will recruit a patient into a trial and then find a way to insure that their patient gets the correct therapy. If they have access to the randomization list, they might delay enrollment for a day or two, until the right number comes up on the list.</a:t>
            </a:r>
          </a:p>
          <a:p>
            <a:pPr lvl="0" marL="0" indent="0">
              <a:buNone/>
            </a:pPr>
            <a:r>
              <a:rPr/>
              <a:t>This is definitely cheating and it is definitely bad. Here’s a hypothetical example. Suppose there are two drugs. One has a very harsh side effect profile with some compensatory advantages, presumably, on the efficacy side of the equation. A physician might steer some of their weaker and frailer patients away from this harsh drug. It might be a conscious decision and it might be subconscious, such as reading the inclusion/exclusion criteria more strictly when the harsh drug is next in line on the randomization list and read those same inclusion/exclusion criteria more loosely when the other drug is next in line. This might be okay for the patient, but it is a disaster for the clinical trial. All of a sudden, the frail and weak patients are excluded only from one arm of the trial, leading to a serious bias.</a:t>
            </a:r>
          </a:p>
          <a:p>
            <a:pPr lvl="0" marL="0" indent="0">
              <a:buNone/>
            </a:pPr>
            <a:r>
              <a:rPr/>
              <a:t>If a patient is too frail, the ethical thing to do is to not enroll the patient at all. But there is evidence that some doctors take the wrong path.</a:t>
            </a:r>
          </a:p>
          <a:p>
            <a:pPr lvl="0" marL="0" indent="0">
              <a:buNone/>
            </a:pPr>
            <a:r>
              <a:rPr/>
              <a:t>What can you do about this? Well, it is not an issue for a double-blind trial, where both the physician and the patient are kept in the dark until the study is completed. It does become an issue for single blind and unblended trials.</a:t>
            </a:r>
          </a:p>
          <a:p>
            <a:pPr lvl="0" marL="0" indent="0">
              <a:buNone/>
            </a:pPr>
            <a:r>
              <a:rPr/>
              <a:t>What you do is to conceal the randomization list from the physician. They work through the inclusion and exclusion criteria and get informed consent from the patient. Once this is done, they call up an 800 number to find out which arm of the study that patient is randomized to. This is known as concealed allocation and it is worth the effort, especially for large multi-center clinical trials. In those trials, you will not know enough about the individual recruiting physicians to be able to trust all of them.</a:t>
            </a:r>
          </a:p>
          <a:p>
            <a:pPr lvl="0" marL="0" indent="0">
              <a:buNone/>
            </a:pPr>
            <a:r>
              <a:rPr/>
              <a:t>Concealed allocation can also be done with sealed envelopes, though it is not considered a secure enough system by some.</a:t>
            </a:r>
          </a:p>
          <a:p>
            <a:pPr lvl="1"/>
            <a:r>
              <a:rPr/>
              <a:t>Volunteer bias.</a:t>
            </a:r>
          </a:p>
          <a:p>
            <a:pPr lvl="0" marL="0" indent="0">
              <a:buNone/>
            </a:pPr>
            <a:r>
              <a:rPr/>
              <a:t>Randomized trials rely on volunteers, and volunteers are not like you and me. I did volunteer when I was 18 for a trial evaluating a flu vaccine. I had to stay in their clinic 24/7 for two full weeks, because they didn’t want me roaming free to potentially infect all of Baltimore City. I got free food and could play Risk all day long, and at the end of the study I got the enormous sum of $700. For a poor college student it was heaven, but I wouldn’t even dream of doing something like that today.</a:t>
            </a:r>
          </a:p>
          <a:p>
            <a:pPr lvl="0" marL="0" indent="0">
              <a:buNone/>
            </a:pPr>
            <a:r>
              <a:rPr/>
              <a:t>So what sort of person volunteers for a randomized trial. It depends, but for trials involving healthy volunteers, it has to be someone who doesn’t mind all the inconveniences associated with the trial and who views a paltry sum of money as something other than a paltry sum.</a:t>
            </a:r>
          </a:p>
          <a:p>
            <a:pPr lvl="0" marL="0" indent="0">
              <a:buNone/>
            </a:pPr>
            <a:r>
              <a:rPr/>
              <a:t>There are a couple of empirical studies about research volunteers that are worth mentioning. The first is a study that started out with a series of paper and pencil personality trait surveys (this was long before we had things like REDCap). The second half of the study involved correlating these personality traits with certain biochemical markers in cerebrospinal fluid. You get this with a lumbar puncture, which sounds a whole lot nicer than the other term, spinal tap. A lumbar puncture is quite painful and many of the patients in the first phase of the study did not volunteer for the second phase. Normally when someone doesn’t volunteer, you do not get any data on them, but in this case, they had a full personality profile of refusers and the volunteers. The volunteers differed from the refusers on one personality trait, impulsivity. It makes sense when you think about it. But the fact that the volunteers were skewed to one side of the impulsivity scale was problematic when you are interested in correlates of personality traits and markers in spinal fluid.</a:t>
            </a:r>
          </a:p>
          <a:p>
            <a:pPr lvl="0" marL="0" indent="0">
              <a:buNone/>
            </a:pPr>
            <a:r>
              <a:rPr/>
              <a:t>A second example of volunteer bias involved the genetic profiling of a group of professional volunteers. These are people who sign up repeatedly at places like Vince and Associates. It’s not a lot of money, but you can get by on the money that these sites pay. The genetic profile fond something quite interesting. A certain genetic variant that was associated with slow metabolism of drugs was almost entirely absent from the professional volunteers. Slow metabolism would be associated with a greater risk of side effects. This was a genetic variant that the volunteers themselves probably did not know that they had, but you can envision how this might happen. A hundred people volunteer for their first study and the seven that have this genetic variant end up with blistering headaches, blotchy purple skin, and a wicked bout of diarrhea. The 93 patients with the normal gene think that the trial went pretty well and seriously consider signing up for another one. The seven with purple skin figure that maybe a career of plasma donation is more up there alley.</a:t>
            </a:r>
          </a:p>
          <a:p>
            <a:pPr lvl="0" marL="0" indent="0">
              <a:buNone/>
            </a:pPr>
            <a:r>
              <a:rPr/>
              <a:t>Now from a research perspective, if studies involving professional volunteers excludes patients who are more likely to experience side effects, it’s a disaster. That patient population is going to make any drug that they test look a lot safer than it really is.</a:t>
            </a:r>
          </a:p>
          <a:p>
            <a:pPr lvl="0" marL="0" indent="0">
              <a:buNone/>
            </a:pPr>
            <a:r>
              <a:rPr/>
              <a:t>Gustavsson, J. P., Åsberg, M. and Schilling, O. (1997), The healthy control subject in psychiatric research: impulsiveness and volunteer bias. Acta Psychiatrica Scandinavica, 96: 325-328. </a:t>
            </a:r>
            <a:r>
              <a:rPr>
                <a:hlinkClick r:id="rId2"/>
              </a:rPr>
              <a:t>doi:10.1111/j.1600-0447.1997.tb09924.x</a:t>
            </a:r>
          </a:p>
          <a:p>
            <a:pPr lvl="0" marL="0" indent="0">
              <a:buNone/>
            </a:pPr>
            <a:r>
              <a:rPr/>
              <a:t>Chen S, Kumar S, Chou WH, Barrett JS, Wdlund PJ (1997). A Genetic Bias in Clinical Trials? Cytochroe P450-2D6 (CYP2D6) Genotype in General vs Selected Healthy Subject Populations [letter], British Journal of Clinical Pharmacology 44(3): 303-4.</a:t>
            </a:r>
          </a:p>
          <a:p>
            <a:pPr lvl="1"/>
            <a:r>
              <a:rPr/>
              <a:t>In what situations is randomization unethical, impractical, or impossible?</a:t>
            </a:r>
          </a:p>
          <a:p>
            <a:pPr lvl="2"/>
            <a:r>
              <a:rPr/>
              <a:t>Retrospective prayer study. </a:t>
            </a:r>
            <a:r>
              <a:rPr>
                <a:hlinkClick r:id="rId3"/>
              </a:rPr>
              <a:t>http://www.pmean.com/04/temporality.html</a:t>
            </a:r>
          </a:p>
          <a:p>
            <a:pPr lvl="1"/>
            <a:r>
              <a:rPr/>
              <a:t>Cameron and Pauling study of Vitamin C.</a:t>
            </a:r>
          </a:p>
          <a:p>
            <a:pPr lvl="1"/>
            <a:r>
              <a:rPr/>
              <a:t>Wait list control groups</a:t>
            </a:r>
          </a:p>
          <a:p>
            <a:pPr lvl="1"/>
            <a:r>
              <a:rPr/>
              <a:t>Matching, crossover designs</a:t>
            </a:r>
          </a:p>
          <a:p>
            <a:pPr lvl="1"/>
            <a:r>
              <a:rPr/>
              <a:t>Intention to treat analysis</a:t>
            </a:r>
          </a:p>
          <a:p>
            <a:pPr lvl="1"/>
            <a:r>
              <a:rPr/>
              <a:t>Equipoise, Early stopping</a:t>
            </a:r>
          </a:p>
          <a:p>
            <a:pPr lvl="1"/>
            <a:r>
              <a:rPr/>
              <a:t>Blinding/partial blinding. Who knew what when.</a:t>
            </a:r>
          </a:p>
          <a:p>
            <a:pPr lvl="1"/>
            <a:r>
              <a:rPr/>
              <a:t>Concealed allocation</a:t>
            </a:r>
          </a:p>
          <a:p>
            <a:pPr lvl="1"/>
            <a:r>
              <a:rPr/>
              <a:t>The law of large numbers</a:t>
            </a:r>
          </a:p>
          <a:p>
            <a:pPr lvl="1"/>
            <a:r>
              <a:rPr/>
              <a:t>Randomization approaches</a:t>
            </a:r>
          </a:p>
          <a:p>
            <a:pPr lvl="2"/>
            <a:r>
              <a:rPr/>
              <a:t>Stratified randomization</a:t>
            </a:r>
          </a:p>
          <a:p>
            <a:pPr lvl="2"/>
            <a:r>
              <a:rPr/>
              <a:t>Block randomization</a:t>
            </a:r>
          </a:p>
          <a:p>
            <a:pPr lvl="1"/>
            <a:r>
              <a:rPr/>
              <a:t>How to randomize</a:t>
            </a:r>
          </a:p>
          <a:p>
            <a:pPr lvl="1"/>
            <a:r>
              <a:rPr/>
              <a:t>Baseline measurements</a:t>
            </a:r>
          </a:p>
          <a:p>
            <a:pPr lvl="1"/>
            <a:r>
              <a:rPr/>
              <a:t>Crossover designs</a:t>
            </a:r>
          </a:p>
          <a:p>
            <a:pPr lvl="1"/>
            <a:r>
              <a:rPr/>
              <a:t>Criticisms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a:t>
            </a:r>
          </a:p>
          <a:p>
            <a:pPr lvl="2"/>
            <a:r>
              <a:rPr/>
              <a:t>Active independent variable</a:t>
            </a:r>
          </a:p>
          <a:p>
            <a:pPr lvl="1"/>
            <a:r>
              <a:rPr/>
              <a:t>Observational</a:t>
            </a:r>
          </a:p>
          <a:p>
            <a:pPr lvl="2"/>
            <a:r>
              <a:rPr/>
              <a:t>Attribute independent variable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1"/>
            <a:r>
              <a:rPr/>
              <a:t>Both measured and unmeasured covariates</a:t>
            </a:r>
          </a:p>
          <a:p>
            <a:pPr lvl="1"/>
            <a:r>
              <a:rPr/>
              <a:t>Avoids selection bias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a:p>
            <a:pPr lvl="0" marL="0" indent="0">
              <a:buNone/>
            </a:pPr>
            <a:r>
              <a:rPr/>
              <a:t>There are a fair number of researchers who get very snobbish about randomization. If it’s not randomized, it’s not real. This is wrong, wrong, wrong.</a:t>
            </a:r>
          </a:p>
          <a:p>
            <a:pPr lvl="0" marL="0" indent="0">
              <a:buNone/>
            </a:pPr>
            <a:r>
              <a:rPr/>
              <a:t>I wrote a book back in 2006 that talked about critical appraisal. It covered things like blinding, low drop out rates, patient oriented outcome measures, among other things that make a study more persuasive. I wanted to make the point that while all of these things are “nice to have”, none of them are “have to have”. So at the end of each chapter, I included a counterpoint. cvxvx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Analysis of randomized studies</dc:title>
  <dc:creator>Steve Simon</dc:creator>
  <cp:keywords/>
  <dcterms:created xsi:type="dcterms:W3CDTF">2019-02-08T17:40:13Z</dcterms:created>
  <dcterms:modified xsi:type="dcterms:W3CDTF">2019-02-08T17:40:13Z</dcterms:modified>
</cp:coreProperties>
</file>