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notesMaster" Target="notesMasters/notesMaster1.xml" /><Relationship Id="rId67" Type="http://schemas.openxmlformats.org/officeDocument/2006/relationships/viewProps" Target="viewProps.xml" /><Relationship Id="rId6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9" Type="http://schemas.openxmlformats.org/officeDocument/2006/relationships/tableStyles" Target="tableStyles.xml" /><Relationship Id="rId6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meta-data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invaluable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find,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handy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circled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meta-data.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questionnaire.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applicable,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spouse’s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married.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host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reasons.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larger.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nines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birthweight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kilograms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elephant.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kilogram,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float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ceiling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delivered.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reason,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997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tube,</a:t>
            </a:r>
            <a:r>
              <a:rPr/>
              <a:t> </a:t>
            </a:r>
            <a:r>
              <a:rPr/>
              <a:t>998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insufficient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expects.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imports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typing,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raises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case),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(Mixed</a:t>
            </a:r>
            <a:r>
              <a:rPr/>
              <a:t> </a:t>
            </a:r>
            <a:r>
              <a:rPr/>
              <a:t>case)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recommends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(M,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Unknown.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convenient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Caucasian?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slowly,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tedium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mess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clever,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k-x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k+1-x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f(x)=1-x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f(x)=5-x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legal,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f(x)=4-x.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undo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mistakes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questionnaire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roses,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bcd.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abc.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cd.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“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”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b?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unneeded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“</a:t>
            </a:r>
            <a:r>
              <a:rPr/>
              <a:t>c,</a:t>
            </a:r>
            <a:r>
              <a:rPr/>
              <a:t>”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he/she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here?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q1.c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q1.d,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periods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individual.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trickier.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viewing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tedious.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applicable.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permissible/impermissible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footnote.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are.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understandable,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abbreviation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birthweight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bmi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sub-optimal.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spreadsheet,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Spreadsheets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muddle.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holes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grid,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cell.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120/80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division,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120/80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1.5.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Likewise,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44M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forty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troublesome.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requirement,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possibile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headings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worksheet.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fancy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merged</a:t>
            </a:r>
            <a:r>
              <a:rPr/>
              <a:t> </a:t>
            </a:r>
            <a:r>
              <a:rPr/>
              <a:t>cells.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book’s</a:t>
            </a:r>
            <a:r>
              <a:rPr/>
              <a:t> </a:t>
            </a:r>
            <a:r>
              <a:rPr/>
              <a:t>advice,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irregular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grid,</a:t>
            </a:r>
            <a:r>
              <a:rPr/>
              <a:t> </a:t>
            </a:r>
            <a:r>
              <a:rPr/>
              <a:t>re-organize.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controls,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twos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magnify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made.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groupings: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Kear</a:t>
            </a:r>
            <a:r>
              <a:rPr/>
              <a:t> </a:t>
            </a:r>
            <a:r>
              <a:rPr/>
              <a:t>HTN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Health-Smart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Inventory.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subgroups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groups: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Adherence,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Behaviors,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Managing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Kear</a:t>
            </a:r>
            <a:r>
              <a:rPr/>
              <a:t> </a:t>
            </a:r>
            <a:r>
              <a:rPr/>
              <a:t>HTN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Breakfast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Motivators,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subgrous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Health-Smart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Inventory.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subgroupings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Any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”</a:t>
            </a:r>
            <a:r>
              <a:rPr/>
              <a:t>ideal</a:t>
            </a:r>
            <a:r>
              <a:rPr/>
              <a:t> </a:t>
            </a:r>
            <a:r>
              <a:rPr/>
              <a:t>response"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spectrum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e.g. most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MBHBI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ideally</a:t>
            </a:r>
            <a:r>
              <a:rPr/>
              <a:t>”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1."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ninth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participate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dizziness,</a:t>
            </a:r>
            <a:r>
              <a:rPr/>
              <a:t> </a:t>
            </a:r>
            <a:r>
              <a:rPr/>
              <a:t>unsteadiness,</a:t>
            </a:r>
            <a:r>
              <a:rPr/>
              <a:t> </a:t>
            </a:r>
            <a:r>
              <a:rPr/>
              <a:t>weakness,</a:t>
            </a:r>
            <a:r>
              <a:rPr/>
              <a:t> </a:t>
            </a:r>
            <a:r>
              <a:rPr/>
              <a:t>decreased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fatigue))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sixth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readability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annoyance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trouble,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brief,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MedAdherence1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HealthBehaviors1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SideEffects1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anticipated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subgroup,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aggregate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(after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scaling)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pasted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restructured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inspect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needing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software.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OzDASL,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Australian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aboriginal</a:t>
            </a:r>
            <a:r>
              <a:rPr/>
              <a:t> </a:t>
            </a:r>
            <a:r>
              <a:rPr/>
              <a:t>Australians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Year</a:t>
            </a:r>
            <a:r>
              <a:rPr/>
              <a:t> </a:t>
            </a:r>
            <a:r>
              <a:rPr/>
              <a:t>(1990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1995),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Indigenous</a:t>
            </a:r>
            <a:r>
              <a:rPr/>
              <a:t> </a:t>
            </a:r>
            <a:r>
              <a:rPr/>
              <a:t>(yes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no),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Prisoners,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custody,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Deaths,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Population,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(15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.csv</a:t>
            </a:r>
            <a:r>
              <a:rPr/>
              <a:t> </a:t>
            </a:r>
            <a:r>
              <a:rPr/>
              <a:t>extension.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punctuation,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Indigenous,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prisoners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thankfully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(former</a:t>
            </a:r>
            <a:r>
              <a:rPr/>
              <a:t> </a:t>
            </a:r>
            <a:r>
              <a:rPr/>
              <a:t>smoker,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plasma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carotene),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noticed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easily,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work-arounds,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dashes,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subtraction.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(dollar</a:t>
            </a:r>
            <a:r>
              <a:rPr/>
              <a:t> </a:t>
            </a:r>
            <a:r>
              <a:rPr/>
              <a:t>sign,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sign,</a:t>
            </a:r>
            <a:r>
              <a:rPr/>
              <a:t> </a:t>
            </a:r>
            <a:r>
              <a:rPr/>
              <a:t>asterisk)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no-no.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stifle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creativity,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reserve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purposes,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confuse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Java,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everywhere</a:t>
            </a:r>
            <a:r>
              <a:rPr/>
              <a:t> </a:t>
            </a:r>
            <a:r>
              <a:rPr/>
              <a:t>else.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CamelCase.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ascenders,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zone,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descenders,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zone,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e.e.</a:t>
            </a:r>
            <a:r>
              <a:rPr/>
              <a:t> </a:t>
            </a:r>
            <a:r>
              <a:rPr/>
              <a:t>cummings,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capitalized.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25,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09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processors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/t</a:t>
            </a:r>
            <a:r>
              <a:rPr/>
              <a:t> </a:t>
            </a:r>
            <a:r>
              <a:rPr/>
              <a:t>(forward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t).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inserting.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irregularities.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instruments,</a:t>
            </a:r>
            <a:r>
              <a:rPr/>
              <a:t> </a:t>
            </a:r>
            <a:r>
              <a:rPr/>
              <a:t>manual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documentaiton,</a:t>
            </a:r>
            <a:r>
              <a:rPr/>
              <a:t> </a:t>
            </a:r>
            <a:r>
              <a:rPr/>
              <a:t>normative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instruments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supply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instruments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PROQOLID.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expanded.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compilation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(PROMIS).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compilation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meta-analysis.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trade-off.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observer</a:t>
            </a:r>
            <a:r>
              <a:rPr/>
              <a:t> </a:t>
            </a:r>
            <a:r>
              <a:rPr/>
              <a:t>participate.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interviews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participation.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participation.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observed,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(historical</a:t>
            </a:r>
            <a:r>
              <a:rPr/>
              <a:t> </a:t>
            </a:r>
            <a:r>
              <a:rPr/>
              <a:t>comparisons).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objective,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subjectivity,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interpretation.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Measuring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(ecologic</a:t>
            </a:r>
            <a:r>
              <a:rPr/>
              <a:t> </a:t>
            </a:r>
            <a:r>
              <a:rPr/>
              <a:t>validity).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documents.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gauarantee.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exist.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extraction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documents.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abstraction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i2b2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Content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Personality</a:t>
            </a:r>
            <a:r>
              <a:rPr/>
              <a:t> </a:t>
            </a:r>
            <a:r>
              <a:rPr/>
              <a:t>inventories: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individual’s</a:t>
            </a:r>
            <a:r>
              <a:rPr/>
              <a:t> </a:t>
            </a:r>
            <a:r>
              <a:rPr/>
              <a:t>self-awareness.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Attitudes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purposes.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representative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attitudes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particularl</a:t>
            </a:r>
            <a:r>
              <a:rPr/>
              <a:t> </a:t>
            </a:r>
            <a:r>
              <a:rPr/>
              <a:t>subject.</a:t>
            </a:r>
            <a:r>
              <a:rPr/>
              <a:t>”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cringe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feel.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popular.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semantic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follow.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Delivery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ended,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(responses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other),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clarity,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extraction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surveys,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upside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filled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missed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Electronic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[[Ethically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questionnaire.]]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maximal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collapse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consistently.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REDCap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[[Double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[[See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SAS/R</a:t>
            </a:r>
            <a:r>
              <a:rPr/>
              <a:t> </a:t>
            </a:r>
            <a:r>
              <a:rPr/>
              <a:t>material]]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backend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documentation,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rarely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Summarizes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score.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[[EUSpRIG</a:t>
            </a:r>
            <a:r>
              <a:rPr/>
              <a:t> </a:t>
            </a:r>
            <a:r>
              <a:rPr/>
              <a:t>site]]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outliers,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smoked?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years?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instruments,</a:t>
            </a:r>
            <a:r>
              <a:rPr/>
              <a:t> </a:t>
            </a:r>
            <a:r>
              <a:rPr/>
              <a:t>manual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documentaiton,</a:t>
            </a:r>
            <a:r>
              <a:rPr/>
              <a:t> </a:t>
            </a:r>
            <a:r>
              <a:rPr/>
              <a:t>normative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instruments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supply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instruments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PROQOLID.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expanded.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compilation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(PROMIS).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compilation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meta-analysis.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trade-off.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observer</a:t>
            </a:r>
            <a:r>
              <a:rPr/>
              <a:t> </a:t>
            </a:r>
            <a:r>
              <a:rPr/>
              <a:t>participate.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interviews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participation.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participation.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observed,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punctuation,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expansive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labels: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grams,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qualifiers,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arm,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(historical</a:t>
            </a:r>
            <a:r>
              <a:rPr/>
              <a:t> </a:t>
            </a:r>
            <a:r>
              <a:rPr/>
              <a:t>comparisons).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objective,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subjectivity,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interpretation.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Measuring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(ecologic</a:t>
            </a:r>
            <a:r>
              <a:rPr/>
              <a:t> </a:t>
            </a:r>
            <a:r>
              <a:rPr/>
              <a:t>validity).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documents.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gauarantee.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exist.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extraction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documents.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abstraction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i2b2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Content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Personality</a:t>
            </a:r>
            <a:r>
              <a:rPr/>
              <a:t> </a:t>
            </a:r>
            <a:r>
              <a:rPr/>
              <a:t>inventories: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individual’s</a:t>
            </a:r>
            <a:r>
              <a:rPr/>
              <a:t> </a:t>
            </a:r>
            <a:r>
              <a:rPr/>
              <a:t>self-awareness.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Attitudes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purposes.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representative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attitudes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particularl</a:t>
            </a:r>
            <a:r>
              <a:rPr/>
              <a:t> </a:t>
            </a:r>
            <a:r>
              <a:rPr/>
              <a:t>subject.</a:t>
            </a:r>
            <a:r>
              <a:rPr/>
              <a:t>”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cringe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feel.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popular.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semantic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follow.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Delivery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ended,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(responses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other),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categorize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forgo</a:t>
            </a:r>
            <a:r>
              <a:rPr/>
              <a:t> </a:t>
            </a:r>
            <a:r>
              <a:rPr/>
              <a:t>categorization.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Wording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Simplicity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level.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Double-barreled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[[Ask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supervisors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managers]]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(over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hours,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month).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recall,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variations.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trust.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bad</a:t>
            </a:r>
            <a:r>
              <a:rPr/>
              <a:t> </a:t>
            </a:r>
            <a:r>
              <a:rPr/>
              <a:t>behavior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[[Income: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categories]]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humorous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printer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299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9,999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printer.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nines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savings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printer,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$9,700</a:t>
            </a:r>
            <a:r>
              <a:rPr/>
              <a:t> </a:t>
            </a:r>
            <a:r>
              <a:rPr/>
              <a:t>dollars.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dates,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09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day.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Nobody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slashes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Europe,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spelled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abbreviation.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bust,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profit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ATM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11:59pm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ATM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transaction.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Monday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alarm</a:t>
            </a:r>
            <a:r>
              <a:rPr/>
              <a:t> </a:t>
            </a:r>
            <a:r>
              <a:rPr/>
              <a:t>clock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compliant.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strange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transition,</a:t>
            </a:r>
            <a:r>
              <a:rPr/>
              <a:t> </a:t>
            </a:r>
            <a:r>
              <a:rPr/>
              <a:t>thanks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Asmdemon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CC</a:t>
            </a:r>
            <a:r>
              <a:rPr/>
              <a:t> </a:t>
            </a:r>
            <a:r>
              <a:rPr/>
              <a:t>BY-SA</a:t>
            </a:r>
            <a:r>
              <a:rPr/>
              <a:t> </a:t>
            </a:r>
            <a:r>
              <a:rPr/>
              <a:t>4.0,</a:t>
            </a:r>
            <a:r>
              <a:rPr/>
              <a:t> </a:t>
            </a:r>
            <a:r>
              <a:rPr/>
              <a:t>https://commons.wikimedia.org/w/index.php?curid=35391210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Gregory</a:t>
            </a:r>
            <a:r>
              <a:rPr/>
              <a:t> </a:t>
            </a:r>
            <a:r>
              <a:rPr/>
              <a:t>XIII,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4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6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7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9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0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21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22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3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  <p:pic>
        <p:nvPicPr>
          <p:cNvPr descr="../images/11/Julian_to_Gregorian_Date_Chan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47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Transition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  <p:pic>
        <p:nvPicPr>
          <p:cNvPr descr="../images/11/Pope_Gregory_XIII_portrai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2857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Gergory</a:t>
            </a:r>
            <a:r>
              <a:rPr/>
              <a:t> </a:t>
            </a:r>
            <a:r>
              <a:rPr/>
              <a:t>XIII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WHY the value is missing.</a:t>
            </a:r>
          </a:p>
          <a:p>
            <a:pPr lvl="2"/>
            <a:r>
              <a:rPr/>
              <a:t>Did not answer</a:t>
            </a:r>
          </a:p>
          <a:p>
            <a:pPr lvl="2"/>
            <a:r>
              <a:rPr/>
              <a:t>Not applicable</a:t>
            </a:r>
          </a:p>
          <a:p>
            <a:pPr lvl="2"/>
            <a:r>
              <a:rPr/>
              <a:t>Below the limit of detection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extreme number code</a:t>
            </a:r>
          </a:p>
          <a:p>
            <a:pPr lvl="2"/>
            <a:r>
              <a:rPr/>
              <a:t>9, 99, 999</a:t>
            </a:r>
          </a:p>
          <a:p>
            <a:pPr lvl="2"/>
            <a:r>
              <a:rPr/>
              <a:t>-1</a:t>
            </a:r>
          </a:p>
          <a:p>
            <a:pPr lvl="1"/>
            <a:r>
              <a:rPr/>
              <a:t>Use symbols</a:t>
            </a:r>
          </a:p>
          <a:p>
            <a:pPr lvl="2"/>
            <a:r>
              <a:rPr/>
              <a:t>NA</a:t>
            </a:r>
          </a:p>
          <a:p>
            <a:pPr lvl="2"/>
            <a:r>
              <a:rPr/>
              <a:t>(asterisk)</a:t>
            </a:r>
          </a:p>
          <a:p>
            <a:pPr lvl="2"/>
            <a:r>
              <a:rPr/>
              <a:t>(dot)</a:t>
            </a:r>
          </a:p>
          <a:p>
            <a:pPr lvl="1"/>
            <a:r>
              <a:rPr/>
              <a:t>Never use blanks to designate missing</a:t>
            </a:r>
          </a:p>
          <a:p>
            <a:pPr lvl="1"/>
            <a:r>
              <a:rPr/>
              <a:t>Note missing value code on data dictionary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Beware of ambiguities</a:t>
            </a:r>
          </a:p>
          <a:p>
            <a:pPr lvl="2"/>
            <a:r>
              <a:rPr/>
              <a:t>YES, yes, and Yes are three distinct levels.</a:t>
            </a:r>
          </a:p>
          <a:p>
            <a:pPr lvl="1"/>
            <a:r>
              <a:rPr/>
              <a:t>Use number codes</a:t>
            </a:r>
          </a:p>
          <a:p>
            <a:pPr lvl="2"/>
            <a:r>
              <a:rPr/>
              <a:t>0, 1, 9 for binary variables</a:t>
            </a:r>
          </a:p>
          <a:p>
            <a:pPr lvl="1"/>
            <a:r>
              <a:rPr/>
              <a:t>Single letter codes</a:t>
            </a:r>
          </a:p>
          <a:p>
            <a:pPr lvl="2"/>
            <a:r>
              <a:rPr/>
              <a:t>M, F, and U for gender</a:t>
            </a:r>
          </a:p>
          <a:p>
            <a:pPr lvl="2"/>
            <a:r>
              <a:rPr/>
              <a:t>Potentially ambiguous</a:t>
            </a:r>
          </a:p>
          <a:p>
            <a:pPr lvl="2"/>
            <a:r>
              <a:rPr/>
              <a:t>Consistent case is important.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Sequence of IF THEN ELSE statements</a:t>
            </a:r>
          </a:p>
          <a:p>
            <a:pPr lvl="2"/>
            <a:r>
              <a:rPr/>
              <a:t>if (is.na(x)) then y=NA</a:t>
            </a:r>
          </a:p>
          <a:p>
            <a:pPr lvl="2"/>
            <a:r>
              <a:rPr/>
              <a:t>else if (x=1) then y=4</a:t>
            </a:r>
          </a:p>
          <a:p>
            <a:pPr lvl="2"/>
            <a:r>
              <a:rPr/>
              <a:t>else if (x=2) then y=3</a:t>
            </a:r>
          </a:p>
          <a:p>
            <a:pPr lvl="2"/>
            <a:r>
              <a:rPr/>
              <a:t>else if (x=3) then y=2</a:t>
            </a:r>
          </a:p>
          <a:p>
            <a:pPr lvl="2"/>
            <a:r>
              <a:rPr/>
              <a:t>else if (x=4) then y=1</a:t>
            </a:r>
          </a:p>
          <a:p>
            <a:pPr lvl="2"/>
            <a:r>
              <a:rPr/>
              <a:t>else y=9</a:t>
            </a:r>
          </a:p>
          <a:p>
            <a:pPr lvl="1"/>
            <a:r>
              <a:rPr/>
              <a:t>Functional transformations</a:t>
            </a:r>
          </a:p>
          <a:p>
            <a:pPr lvl="2"/>
            <a:r>
              <a:rPr/>
              <a:t>0,1 to 1,0 is f(x)=1-x</a:t>
            </a:r>
          </a:p>
          <a:p>
            <a:pPr lvl="2"/>
            <a:r>
              <a:rPr/>
              <a:t>1,2,3,4 to 4,3,2,1 is f(x)=5-x</a:t>
            </a:r>
          </a:p>
          <a:p>
            <a:pPr lvl="2"/>
            <a:r>
              <a:rPr/>
              <a:t>0,1,2,3,4 to 4,3,2,1,0 is f(x)=4-x</a:t>
            </a:r>
          </a:p>
          <a:p>
            <a:pPr lvl="1"/>
            <a:r>
              <a:rPr/>
              <a:t>Always check your results</a:t>
            </a:r>
          </a:p>
          <a:p>
            <a:pPr lvl="1"/>
            <a:r>
              <a:rPr/>
              <a:t>Watch out for missing value codes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11/multiple_response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Questionnaire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pic>
        <p:nvPicPr>
          <p:cNvPr descr="../images/11/multiple_response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</a:p>
        </p:txBody>
      </p:sp>
      <p:pic>
        <p:nvPicPr>
          <p:cNvPr descr="../images/11/multiple_response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</a:p>
        </p:txBody>
      </p:sp>
      <p:pic>
        <p:nvPicPr>
          <p:cNvPr descr="../images/11/multiple_response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indicators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Meta-data</a:t>
            </a:r>
          </a:p>
          <a:p>
            <a:pPr lvl="2"/>
            <a:r>
              <a:rPr/>
              <a:t>Variable names</a:t>
            </a:r>
          </a:p>
          <a:p>
            <a:pPr lvl="2"/>
            <a:r>
              <a:rPr/>
              <a:t>Variable labels</a:t>
            </a:r>
          </a:p>
          <a:p>
            <a:pPr lvl="2"/>
            <a:r>
              <a:rPr/>
              <a:t>Value labels</a:t>
            </a:r>
          </a:p>
          <a:p>
            <a:pPr lvl="2"/>
            <a:r>
              <a:rPr/>
              <a:t>Missing value codes</a:t>
            </a:r>
          </a:p>
          <a:p>
            <a:pPr lvl="1"/>
            <a:r>
              <a:rPr/>
              <a:t>Storage options</a:t>
            </a:r>
          </a:p>
          <a:p>
            <a:pPr lvl="2"/>
            <a:r>
              <a:rPr/>
              <a:t>Spreadsheet</a:t>
            </a:r>
          </a:p>
          <a:p>
            <a:pPr lvl="2"/>
            <a:r>
              <a:rPr/>
              <a:t>Text file</a:t>
            </a:r>
          </a:p>
          <a:p>
            <a:pPr lvl="2"/>
            <a:r>
              <a:rPr/>
              <a:t>Database</a:t>
            </a:r>
          </a:p>
          <a:p>
            <a:pPr lvl="2"/>
            <a:r>
              <a:rPr/>
              <a:t>REDCap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Longitunal</a:t>
            </a:r>
          </a:p>
          <a:p>
            <a:pPr lvl="2"/>
            <a:r>
              <a:rPr/>
              <a:t>Multiple time points per patient</a:t>
            </a:r>
          </a:p>
          <a:p>
            <a:pPr lvl="1"/>
            <a:r>
              <a:rPr/>
              <a:t>Repeated measurements</a:t>
            </a:r>
          </a:p>
          <a:p>
            <a:pPr lvl="2"/>
            <a:r>
              <a:rPr/>
              <a:t>Measuring patient repeatedly under different conditions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One line per visit/measurement</a:t>
            </a:r>
          </a:p>
          <a:p>
            <a:pPr lvl="1"/>
            <a:r>
              <a:rPr/>
              <a:t>Short and fat format</a:t>
            </a:r>
          </a:p>
          <a:p>
            <a:pPr lvl="2"/>
            <a:r>
              <a:rPr/>
              <a:t>One line per patient</a:t>
            </a:r>
          </a:p>
          <a:p>
            <a:pPr lvl="1"/>
            <a:r>
              <a:rPr/>
              <a:t>Database format</a:t>
            </a:r>
          </a:p>
          <a:p>
            <a:pPr lvl="2"/>
            <a:r>
              <a:rPr/>
              <a:t>Time constant table</a:t>
            </a:r>
          </a:p>
          <a:p>
            <a:pPr lvl="2"/>
            <a:r>
              <a:rPr/>
              <a:t>Time varying table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ctsibun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ctsibr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11/ctsibuni_diction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" y="1600200"/>
            <a:ext cx="810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11/ctsibrm_diction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time_constant_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600200"/>
            <a:ext cx="553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only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time_varying_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600200"/>
            <a:ext cx="552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only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 names</a:t>
            </a:r>
          </a:p>
          <a:p>
            <a:pPr lvl="1"/>
            <a:r>
              <a:rPr/>
              <a:t>Variable labels</a:t>
            </a:r>
          </a:p>
          <a:p>
            <a:pPr lvl="1"/>
            <a:r>
              <a:rPr/>
              <a:t>Units of measurement</a:t>
            </a:r>
          </a:p>
          <a:p>
            <a:pPr lvl="1"/>
            <a:r>
              <a:rPr/>
              <a:t>Permissible/impermissible values</a:t>
            </a:r>
          </a:p>
          <a:p>
            <a:pPr lvl="1"/>
            <a:r>
              <a:rPr/>
              <a:t>Value labels</a:t>
            </a:r>
          </a:p>
          <a:p>
            <a:pPr lvl="1"/>
            <a:r>
              <a:rPr/>
              <a:t>Missing value codes</a:t>
            </a:r>
          </a:p>
          <a:p>
            <a:pPr lvl="1"/>
            <a:r>
              <a:rPr/>
              <a:t>Source</a:t>
            </a:r>
          </a:p>
          <a:p>
            <a:pPr lvl="1"/>
            <a:r>
              <a:rPr/>
              <a:t>License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not use colors</a:t>
            </a:r>
          </a:p>
          <a:p>
            <a:pPr lvl="1"/>
            <a:r>
              <a:rPr/>
              <a:t>Do not include summary statistics</a:t>
            </a:r>
          </a:p>
          <a:p>
            <a:pPr lvl="1"/>
            <a:r>
              <a:rPr/>
              <a:t>Rectangular grid</a:t>
            </a:r>
          </a:p>
          <a:p>
            <a:pPr lvl="1"/>
            <a:r>
              <a:rPr/>
              <a:t>Don’t squeeze two data values into one cell</a:t>
            </a:r>
          </a:p>
          <a:p>
            <a:pPr lvl="2"/>
            <a:r>
              <a:rPr/>
              <a:t>Systolic/diastolic blood pressures</a:t>
            </a:r>
          </a:p>
          <a:p>
            <a:pPr lvl="2"/>
            <a:r>
              <a:rPr/>
              <a:t>44M for a 44 year old male</a:t>
            </a:r>
          </a:p>
          <a:p>
            <a:pPr lvl="1"/>
            <a:r>
              <a:rPr/>
              <a:t>Variable names in first row</a:t>
            </a:r>
          </a:p>
          <a:p>
            <a:pPr lvl="1"/>
            <a:r>
              <a:rPr/>
              <a:t>No blank cells</a:t>
            </a:r>
          </a:p>
          <a:p>
            <a:pPr lvl="2"/>
            <a:r>
              <a:rPr/>
              <a:t>Contradicts your book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called a code book</a:t>
            </a:r>
          </a:p>
          <a:p>
            <a:pPr lvl="1"/>
            <a:r>
              <a:rPr/>
              <a:t>Start before collecting data</a:t>
            </a:r>
          </a:p>
          <a:p>
            <a:pPr lvl="1"/>
            <a:r>
              <a:rPr/>
              <a:t>Revise as needed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organized</a:t>
            </a:r>
            <a:r>
              <a:rPr/>
              <a:t> </a:t>
            </a:r>
            <a:r>
              <a:rPr/>
              <a:t>spreadsheet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spreadsheet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Fixed width</a:t>
            </a:r>
          </a:p>
          <a:p>
            <a:pPr lvl="1"/>
            <a:r>
              <a:rPr/>
              <a:t>Delimited</a:t>
            </a:r>
          </a:p>
          <a:p>
            <a:pPr lvl="2"/>
            <a:r>
              <a:rPr/>
              <a:t>Commas</a:t>
            </a:r>
          </a:p>
          <a:p>
            <a:pPr lvl="2"/>
            <a:r>
              <a:rPr/>
              <a:t>Spaces</a:t>
            </a:r>
          </a:p>
          <a:p>
            <a:pPr lvl="2"/>
            <a:r>
              <a:rPr/>
              <a:t>Tabs</a:t>
            </a:r>
          </a:p>
          <a:p>
            <a:pPr lvl="2"/>
            <a:r>
              <a:rPr/>
              <a:t>“Quotes around text”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aboriginal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study</a:t>
            </a:r>
          </a:p>
        </p:txBody>
      </p:sp>
      <p:pic>
        <p:nvPicPr>
          <p:cNvPr descr="../images/11/aboriginal_data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4700" y="1600200"/>
            <a:ext cx="505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(csv)</a:t>
            </a:r>
          </a:p>
        </p:txBody>
      </p:sp>
      <p:pic>
        <p:nvPicPr>
          <p:cNvPr descr="../images/11/aboriginal_data_comm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</a:p>
        </p:txBody>
      </p:sp>
      <p:pic>
        <p:nvPicPr>
          <p:cNvPr descr="../images/11/aboriginal_data_quo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quoted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11/aboriginal_data_fix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Spaced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11/aboriginal_data_spa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11/aboriginal_data_tab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Terminology</a:t>
            </a:r>
          </a:p>
          <a:p>
            <a:pPr lvl="2"/>
            <a:r>
              <a:rPr/>
              <a:t>Tables</a:t>
            </a:r>
          </a:p>
          <a:p>
            <a:pPr lvl="2"/>
            <a:r>
              <a:rPr/>
              <a:t>Fields</a:t>
            </a:r>
          </a:p>
          <a:p>
            <a:pPr lvl="2"/>
            <a:r>
              <a:rPr/>
              <a:t>Records</a:t>
            </a:r>
          </a:p>
          <a:p>
            <a:pPr lvl="2"/>
            <a:r>
              <a:rPr/>
              <a:t>Primary key</a:t>
            </a:r>
          </a:p>
          <a:p>
            <a:pPr lvl="2"/>
            <a:r>
              <a:rPr/>
              <a:t>Foreign key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Brief, but descriptive explanation</a:t>
            </a:r>
          </a:p>
          <a:p>
            <a:pPr lvl="1"/>
            <a:r>
              <a:rPr/>
              <a:t>Roughly 4 to 16 characters</a:t>
            </a:r>
          </a:p>
          <a:p>
            <a:pPr lvl="1"/>
            <a:r>
              <a:rPr/>
              <a:t>No blanks and (almost) no symbols</a:t>
            </a:r>
          </a:p>
          <a:p>
            <a:pPr lvl="1"/>
            <a:r>
              <a:rPr/>
              <a:t>One to three words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REDCap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Dummy coding</a:t>
            </a:r>
          </a:p>
          <a:p>
            <a:pPr lvl="2"/>
            <a:r>
              <a:rPr/>
              <a:t>0/1 for absence/presence</a:t>
            </a:r>
          </a:p>
          <a:p>
            <a:pPr lvl="1"/>
            <a:r>
              <a:rPr/>
              <a:t>Double entry coding</a:t>
            </a:r>
          </a:p>
          <a:p>
            <a:pPr lvl="1"/>
            <a:r>
              <a:rPr/>
              <a:t>Standard coding for race/ethnicity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Minimum and maximum checks</a:t>
            </a:r>
          </a:p>
          <a:p>
            <a:pPr lvl="2"/>
            <a:r>
              <a:rPr/>
              <a:t>Out of range</a:t>
            </a:r>
          </a:p>
          <a:p>
            <a:pPr lvl="2"/>
            <a:r>
              <a:rPr/>
              <a:t>Zero variation</a:t>
            </a:r>
          </a:p>
          <a:p>
            <a:pPr lvl="1"/>
            <a:r>
              <a:rPr/>
              <a:t>Missing value count</a:t>
            </a:r>
          </a:p>
          <a:p>
            <a:pPr lvl="1"/>
            <a:r>
              <a:rPr/>
              <a:t>List five five rows, last five rows</a:t>
            </a:r>
          </a:p>
          <a:p>
            <a:pPr lvl="1"/>
            <a:r>
              <a:rPr/>
              <a:t>Correlations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composite scores</a:t>
            </a:r>
          </a:p>
          <a:p>
            <a:pPr lvl="2"/>
            <a:r>
              <a:rPr/>
              <a:t>Check Cronbach’s alpha</a:t>
            </a:r>
          </a:p>
          <a:p>
            <a:pPr lvl="2"/>
            <a:r>
              <a:rPr/>
              <a:t>Examine leaving out single items</a:t>
            </a:r>
          </a:p>
          <a:p>
            <a:pPr lvl="1"/>
            <a:r>
              <a:rPr/>
              <a:t>Factor analysis</a:t>
            </a:r>
          </a:p>
          <a:p>
            <a:pPr lvl="2"/>
            <a:r>
              <a:rPr/>
              <a:t>Supplanted by Structural Equations Modeling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Ideal - selected a priori</a:t>
            </a:r>
          </a:p>
          <a:p>
            <a:pPr lvl="2"/>
            <a:r>
              <a:rPr/>
              <a:t>Sometimes based on precedent</a:t>
            </a:r>
          </a:p>
          <a:p>
            <a:pPr lvl="2"/>
            <a:r>
              <a:rPr/>
              <a:t>Sometimes motivated by theory</a:t>
            </a:r>
          </a:p>
          <a:p>
            <a:pPr lvl="2"/>
            <a:r>
              <a:rPr/>
              <a:t>Sometimes based on empirical findings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Standardized vs Investigator-Developed Instruments</a:t>
            </a:r>
          </a:p>
          <a:p>
            <a:pPr lvl="2"/>
            <a:r>
              <a:rPr/>
              <a:t>Development and Use</a:t>
            </a:r>
          </a:p>
          <a:p>
            <a:pPr lvl="2"/>
            <a:r>
              <a:rPr/>
              <a:t>Evidence to support investigator-developed instruments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Researcher-Observed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Naturalness of the setting
+ Observer “participation”
+ Amount of detail
+ Breadth of coverage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Standardized tests
    + Norm referenced test
    + Criterion referenced test
+ Achievement tests
+ Performance and Authentic assessments
+ Aptitude tests
+ Documents
+ Content analysis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Self-Report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Standardized Personality Inventories
+ Attitudes / Beliefs scales
    + Likert scale
    + Semantic differential scale
+ Questionnaires
    + How delivered / administered
    + Item types
+ Interviews
+ Focus groups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Planning the study
+ Pilot testing
+ Data collection
    + Check for completeness if possible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 to avoid (www.writersexchange.com)</a:t>
            </a:r>
          </a:p>
          <a:p>
            <a:pPr lvl="2"/>
            <a:r>
              <a:rPr/>
              <a:t>systolic blood pressure</a:t>
            </a:r>
          </a:p>
          <a:p>
            <a:pPr lvl="2"/>
            <a:r>
              <a:rPr/>
              <a:t>systolic-blood-pressure</a:t>
            </a:r>
          </a:p>
          <a:p>
            <a:pPr lvl="1"/>
            <a:r>
              <a:rPr/>
              <a:t>Names that work</a:t>
            </a:r>
          </a:p>
          <a:p>
            <a:pPr lvl="2"/>
            <a:r>
              <a:rPr/>
              <a:t>systolic_blood_pressure</a:t>
            </a:r>
          </a:p>
          <a:p>
            <a:pPr lvl="2"/>
            <a:r>
              <a:rPr/>
              <a:t>systolic.blood.pressure</a:t>
            </a:r>
          </a:p>
          <a:p>
            <a:pPr lvl="2"/>
            <a:r>
              <a:rPr/>
              <a:t>SystolicBloodPressure</a:t>
            </a:r>
          </a:p>
          <a:p>
            <a:pPr lvl="1"/>
            <a:r>
              <a:rPr/>
              <a:t>NEVER USE ALL CAPS FOR VARIABLE NAMES</a:t>
            </a:r>
          </a:p>
          <a:p>
            <a:pPr lvl="2"/>
            <a:r>
              <a:rPr/>
              <a:t>Lower case ascenders (e.g., f and l)</a:t>
            </a:r>
          </a:p>
          <a:p>
            <a:pPr lvl="2"/>
            <a:r>
              <a:rPr/>
              <a:t>Lower case descenders (e.g., g and y)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Coding, Entry, and Checking</a:t>
            </a:r>
          </a:p>
          <a:p>
            <a:pPr lvl="2"/>
            <a:r>
              <a:rPr/>
              <a:t>Guidelines</a:t>
            </a:r>
          </a:p>
          <a:p>
            <a:pPr lvl="3"/>
            <a:r>
              <a:rPr/>
              <a:t>Mutually exclusive levels</a:t>
            </a:r>
          </a:p>
          <a:p>
            <a:pPr lvl="3"/>
            <a:r>
              <a:rPr/>
              <a:t>Code for maximum information</a:t>
            </a:r>
          </a:p>
          <a:p>
            <a:pPr lvl="3"/>
            <a:r>
              <a:rPr/>
              <a:t>Record is as complete as possible</a:t>
            </a:r>
          </a:p>
          <a:p>
            <a:pPr lvl="3"/>
            <a:r>
              <a:rPr/>
              <a:t>Consistency</a:t>
            </a:r>
          </a:p>
          <a:p>
            <a:pPr lvl="2"/>
            <a:r>
              <a:rPr/>
              <a:t>Data entry form</a:t>
            </a:r>
          </a:p>
          <a:p>
            <a:pPr lvl="2"/>
            <a:r>
              <a:rPr/>
              <a:t>Checking entry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Entry into Statistical Program</a:t>
            </a:r>
          </a:p>
          <a:p>
            <a:pPr lvl="2"/>
            <a:r>
              <a:rPr/>
              <a:t>Layout of data sheet</a:t>
            </a:r>
          </a:p>
          <a:p>
            <a:pPr lvl="2"/>
            <a:r>
              <a:rPr/>
              <a:t>Variable names</a:t>
            </a:r>
          </a:p>
          <a:p>
            <a:pPr lvl="2"/>
            <a:r>
              <a:rPr/>
              <a:t>Labeling</a:t>
            </a:r>
          </a:p>
          <a:p>
            <a:pPr lvl="3"/>
            <a:r>
              <a:rPr/>
              <a:t>Variables</a:t>
            </a:r>
          </a:p>
          <a:p>
            <a:pPr lvl="3"/>
            <a:r>
              <a:rPr/>
              <a:t>Values</a:t>
            </a:r>
          </a:p>
          <a:p>
            <a:pPr lvl="2"/>
            <a:r>
              <a:rPr/>
              <a:t>Codebook / documentation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Summation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Descriptive information
    + Categorical variables
    + Continuous variables
+ Data checking – part 2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dichotomies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Standardized versus investigator developed measures</a:t>
            </a:r>
          </a:p>
          <a:p>
            <a:pPr lvl="1"/>
            <a:r>
              <a:rPr/>
              <a:t>Researcher evaluation versus patient report</a:t>
            </a:r>
          </a:p>
          <a:p>
            <a:pPr lvl="1"/>
            <a:r>
              <a:rPr/>
              <a:t>Field measurements versus laboratory measurements</a:t>
            </a:r>
          </a:p>
          <a:p>
            <a:pPr lvl="2"/>
            <a:r>
              <a:rPr/>
              <a:t>Ecological validity</a:t>
            </a:r>
          </a:p>
          <a:p>
            <a:pPr lvl="1"/>
            <a:r>
              <a:rPr/>
              <a:t>Standardized test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Researcher</a:t>
            </a:r>
            <a:r>
              <a:rPr/>
              <a:t> </a:t>
            </a:r>
            <a:r>
              <a:rPr/>
              <a:t>evaluations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Norm referenced tests</a:t>
            </a:r>
          </a:p>
          <a:p>
            <a:pPr lvl="1"/>
            <a:r>
              <a:rPr/>
              <a:t>Criterion referenced tests</a:t>
            </a:r>
          </a:p>
          <a:p>
            <a:pPr lvl="1"/>
            <a:r>
              <a:rPr/>
              <a:t>Achievement tests</a:t>
            </a:r>
          </a:p>
          <a:p>
            <a:pPr lvl="1"/>
            <a:r>
              <a:rPr/>
              <a:t>Performance assessment</a:t>
            </a:r>
          </a:p>
          <a:p>
            <a:pPr lvl="2"/>
            <a:r>
              <a:rPr/>
              <a:t>Authentic assessment</a:t>
            </a:r>
          </a:p>
          <a:p>
            <a:pPr lvl="1"/>
            <a:r>
              <a:rPr/>
              <a:t>Aptitude tests</a:t>
            </a:r>
          </a:p>
          <a:p>
            <a:pPr lvl="1"/>
            <a:r>
              <a:rPr/>
              <a:t>Projective technique</a:t>
            </a:r>
          </a:p>
          <a:p>
            <a:pPr lvl="1"/>
            <a:r>
              <a:rPr/>
              <a:t>Documents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Standardized personality inventories</a:t>
            </a:r>
          </a:p>
          <a:p>
            <a:pPr lvl="2"/>
            <a:r>
              <a:rPr/>
              <a:t>Paper and pencil</a:t>
            </a:r>
          </a:p>
          <a:p>
            <a:pPr lvl="2"/>
            <a:r>
              <a:rPr/>
              <a:t>Machine scored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Definitions</a:t>
            </a:r>
          </a:p>
          <a:p>
            <a:pPr lvl="2"/>
            <a:r>
              <a:rPr/>
              <a:t>Survey</a:t>
            </a:r>
          </a:p>
          <a:p>
            <a:pPr lvl="2"/>
            <a:r>
              <a:rPr/>
              <a:t>Questionnaire</a:t>
            </a:r>
          </a:p>
          <a:p>
            <a:pPr lvl="2"/>
            <a:r>
              <a:rPr/>
              <a:t>Interview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Remote administration</a:t>
            </a:r>
          </a:p>
          <a:p>
            <a:pPr lvl="2"/>
            <a:r>
              <a:rPr/>
              <a:t>Mail</a:t>
            </a:r>
          </a:p>
          <a:p>
            <a:pPr lvl="2"/>
            <a:r>
              <a:rPr/>
              <a:t>Internet (Survey Monkey)</a:t>
            </a:r>
          </a:p>
          <a:p>
            <a:pPr lvl="1"/>
            <a:r>
              <a:rPr/>
              <a:t>Direct administration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ended</a:t>
            </a:r>
          </a:p>
          <a:p>
            <a:pPr lvl="1"/>
            <a:r>
              <a:rPr/>
              <a:t>Partially open ended</a:t>
            </a:r>
          </a:p>
          <a:p>
            <a:pPr lvl="1"/>
            <a:r>
              <a:rPr/>
              <a:t>Unordered closed response</a:t>
            </a:r>
          </a:p>
          <a:p>
            <a:pPr lvl="1"/>
            <a:r>
              <a:rPr/>
              <a:t>Ordered closed response</a:t>
            </a:r>
          </a:p>
          <a:p>
            <a:pPr lvl="1"/>
            <a:r>
              <a:rPr/>
              <a:t>Interviews</a:t>
            </a:r>
          </a:p>
          <a:p>
            <a:pPr lvl="2"/>
            <a:r>
              <a:rPr/>
              <a:t>Telephone</a:t>
            </a:r>
          </a:p>
          <a:p>
            <a:pPr lvl="2"/>
            <a:r>
              <a:rPr/>
              <a:t>Face-to-face</a:t>
            </a:r>
          </a:p>
          <a:p>
            <a:pPr lvl="1"/>
            <a:r>
              <a:rPr/>
              <a:t>Focus groups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Standardized vs Investigator-Developed Instruments</a:t>
            </a:r>
          </a:p>
          <a:p>
            <a:pPr lvl="2"/>
            <a:r>
              <a:rPr/>
              <a:t>Development and Use</a:t>
            </a:r>
          </a:p>
          <a:p>
            <a:pPr lvl="2"/>
            <a:r>
              <a:rPr/>
              <a:t>Evidence to support investigator-developed instruments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descriptions</a:t>
            </a:r>
          </a:p>
          <a:p>
            <a:pPr lvl="2"/>
            <a:r>
              <a:rPr/>
              <a:t>Can include spaces and punctuation</a:t>
            </a:r>
          </a:p>
          <a:p>
            <a:pPr lvl="2"/>
            <a:r>
              <a:rPr/>
              <a:t>Ideal length is 20-40 characters</a:t>
            </a:r>
          </a:p>
          <a:p>
            <a:pPr lvl="2"/>
            <a:r>
              <a:rPr/>
              <a:t>Mention units of measurement, special qualifiers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Researcher-Observed Measures</a:t>
            </a:r>
          </a:p>
          <a:p>
            <a:pPr lvl="2"/>
            <a:r>
              <a:rPr/>
              <a:t>Naturalness of the setting</a:t>
            </a:r>
          </a:p>
          <a:p>
            <a:pPr lvl="2"/>
            <a:r>
              <a:rPr/>
              <a:t>Observer “participation”</a:t>
            </a:r>
          </a:p>
          <a:p>
            <a:pPr lvl="2"/>
            <a:r>
              <a:rPr/>
              <a:t>Amount of detail</a:t>
            </a:r>
          </a:p>
          <a:p>
            <a:pPr lvl="2"/>
            <a:r>
              <a:rPr/>
              <a:t>Breadth of coverage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Tests and Documents</a:t>
            </a:r>
          </a:p>
          <a:p>
            <a:pPr lvl="2"/>
            <a:r>
              <a:rPr/>
              <a:t>Standardized tests</a:t>
            </a:r>
          </a:p>
          <a:p>
            <a:pPr lvl="3"/>
            <a:r>
              <a:rPr/>
              <a:t>Norm referenced test</a:t>
            </a:r>
          </a:p>
          <a:p>
            <a:pPr lvl="3"/>
            <a:r>
              <a:rPr/>
              <a:t>Criterion referenced test</a:t>
            </a:r>
          </a:p>
          <a:p>
            <a:pPr lvl="2"/>
            <a:r>
              <a:rPr/>
              <a:t>Achievement tests</a:t>
            </a:r>
          </a:p>
          <a:p>
            <a:pPr lvl="2"/>
            <a:r>
              <a:rPr/>
              <a:t>Performance and Authentic assessments</a:t>
            </a:r>
          </a:p>
          <a:p>
            <a:pPr lvl="2"/>
            <a:r>
              <a:rPr/>
              <a:t>Aptitude tests</a:t>
            </a:r>
          </a:p>
          <a:p>
            <a:pPr lvl="2"/>
            <a:r>
              <a:rPr/>
              <a:t>Documents</a:t>
            </a:r>
          </a:p>
          <a:p>
            <a:pPr lvl="2"/>
            <a:r>
              <a:rPr/>
              <a:t>Content analysis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Self-Report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Standardized Personality Inventories
+ Attitudes / Beliefs scales
    + Likert scale
    + Semantic differential scale
+ Questionnaires
    + How delivered / administered
    + Item types
+ Interviews
+ Focus groups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Survey question format –
    + Open ended
    + Close ended
+ Wording of questions
+ Scales
    + Scale of measurement
    + Response options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11/ForgottenMissingValu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210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tage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store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formats</a:t>
            </a:r>
          </a:p>
        </p:txBody>
      </p:sp>
      <p:pic>
        <p:nvPicPr>
          <p:cNvPr descr="../images/11/iso_86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344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Internal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Excel - number of days since December 31, 1899 (January 0, 1900)</a:t>
            </a:r>
          </a:p>
          <a:p>
            <a:pPr lvl="1"/>
            <a:r>
              <a:rPr/>
              <a:t>R - number of days since January 1, 1970</a:t>
            </a:r>
          </a:p>
          <a:p>
            <a:pPr lvl="1"/>
            <a:r>
              <a:rPr/>
              <a:t>SAS - number of days since January 1, 1960</a:t>
            </a:r>
          </a:p>
          <a:p>
            <a:pPr lvl="1"/>
            <a:r>
              <a:rPr/>
              <a:t>SPSS - number of seconds since October 14, 1582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11 - Data analysis, Part 1</dc:title>
  <dc:creator>Steve Simon</dc:creator>
  <cp:keywords/>
  <dcterms:created xsi:type="dcterms:W3CDTF">2019-04-08T22:46:54Z</dcterms:created>
  <dcterms:modified xsi:type="dcterms:W3CDTF">2019-04-08T22:46:54Z</dcterms:modified>
</cp:coreProperties>
</file>