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113" d="100"/>
          <a:sy n="113" d="100"/>
        </p:scale>
        <p:origin x="155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2" Type="http://schemas.openxmlformats.org/officeDocument/2006/relationships/viewProps" Target="viewProps.xml" /><Relationship Id="rId31" Type="http://schemas.openxmlformats.org/officeDocument/2006/relationships/presProps" Target="presProps.xml" /><Relationship Id="rId1" Type="http://schemas.openxmlformats.org/officeDocument/2006/relationships/slideMaster" Target="slideMasters/slideMaster1.xml" /><Relationship Id="rId34" Type="http://schemas.openxmlformats.org/officeDocument/2006/relationships/tableStyles" Target="tableStyles.xml" /><Relationship Id="rId3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12/30/2018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Video</a:t>
            </a:r>
            <a:r>
              <a:rPr/>
              <a:t> </a:t>
            </a:r>
            <a:r>
              <a:rPr/>
              <a:t>8</a:t>
            </a:r>
            <a:r>
              <a:rPr/>
              <a:t> </a:t>
            </a:r>
            <a:r>
              <a:rPr/>
              <a:t>-</a:t>
            </a:r>
            <a:r>
              <a:rPr/>
              <a:t> </a:t>
            </a:r>
            <a:r>
              <a:rPr/>
              <a:t>Measurement</a:t>
            </a:r>
            <a:r>
              <a:rPr/>
              <a:t> </a:t>
            </a:r>
            <a:r>
              <a:rPr/>
              <a:t>and</a:t>
            </a:r>
            <a:r>
              <a:rPr/>
              <a:t> </a:t>
            </a:r>
            <a:r>
              <a:rPr/>
              <a:t>descriptive</a:t>
            </a:r>
            <a:r>
              <a:rPr/>
              <a:t> </a:t>
            </a:r>
            <a:r>
              <a:rPr/>
              <a:t>statistics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p>
        </p:txBody>
      </p:sp>
      <p:sp>
        <p:nvSpPr>
          <p:cNvPr id="3" name="Content Placeholder 2"/>
          <p:cNvSpPr>
            <a:spLocks noGrp="1"/>
          </p:cNvSpPr>
          <p:nvPr>
            <p:ph idx="1"/>
          </p:nvPr>
        </p:nvSpPr>
        <p:spPr/>
        <p:txBody>
          <a:bodyPr/>
          <a:lstStyle/>
          <a:p>
            <a:pPr lvl="0" marL="0" indent="0">
              <a:buNone/>
            </a:pPr>
            <a:r>
              <a:rPr/>
              <a:t>(assets/img/image1.png)</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p>
        </p:txBody>
      </p:sp>
      <p:sp>
        <p:nvSpPr>
          <p:cNvPr id="3" name="Content Placeholder 2"/>
          <p:cNvSpPr>
            <a:spLocks noGrp="1"/>
          </p:cNvSpPr>
          <p:nvPr>
            <p:ph idx="1"/>
          </p:nvPr>
        </p:nvSpPr>
        <p:spPr/>
        <p:txBody>
          <a:bodyPr/>
          <a:lstStyle/>
          <a:p>
            <a:pPr lvl="0" marL="0" indent="0">
              <a:buNone/>
            </a:pPr>
            <a:r>
              <a:rPr/>
              <a:t>(assets/img/image2.png)</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p>
        </p:txBody>
      </p:sp>
      <p:sp>
        <p:nvSpPr>
          <p:cNvPr id="3" name="Content Placeholder 2"/>
          <p:cNvSpPr>
            <a:spLocks noGrp="1"/>
          </p:cNvSpPr>
          <p:nvPr>
            <p:ph idx="1"/>
          </p:nvPr>
        </p:nvSpPr>
        <p:spPr/>
        <p:txBody>
          <a:bodyPr/>
          <a:lstStyle/>
          <a:p>
            <a:pPr lvl="1"/>
            <a:r>
              <a:rPr/>
              <a:t>Why does the scale of measurement matter?</a:t>
            </a:r>
          </a:p>
          <a:p>
            <a:pPr lvl="2"/>
            <a:r>
              <a:rPr/>
              <a:t>How it reflects your design and your research question</a:t>
            </a:r>
          </a:p>
          <a:p>
            <a:pPr lvl="2"/>
            <a:r>
              <a:rPr/>
              <a:t>How it determines the types of statistical analyses you will do</a:t>
            </a:r>
          </a:p>
          <a:p>
            <a:pPr lvl="2"/>
            <a:r>
              <a:rPr/>
              <a:t>How it defines what you can say about your results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Descriptive</a:t>
            </a:r>
            <a:r>
              <a:rPr/>
              <a:t> </a:t>
            </a:r>
            <a:r>
              <a:rPr/>
              <a:t>Statistics</a:t>
            </a:r>
          </a:p>
        </p:txBody>
      </p:sp>
      <p:sp>
        <p:nvSpPr>
          <p:cNvPr id="3" name="Content Placeholder 2"/>
          <p:cNvSpPr>
            <a:spLocks noGrp="1"/>
          </p:cNvSpPr>
          <p:nvPr>
            <p:ph idx="1"/>
          </p:nvPr>
        </p:nvSpPr>
        <p:spPr/>
        <p:txBody>
          <a:bodyPr/>
          <a:lstStyle/>
          <a:p>
            <a:pPr lvl="0" marL="0" indent="0">
              <a:buNone/>
            </a:pPr>
            <a:r>
              <a:rPr/>
              <a:t>(assets/img/image3.png)</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Descriptive</a:t>
            </a:r>
            <a:r>
              <a:rPr/>
              <a:t> </a:t>
            </a:r>
            <a:r>
              <a:rPr/>
              <a:t>Statistics</a:t>
            </a:r>
          </a:p>
        </p:txBody>
      </p:sp>
      <p:sp>
        <p:nvSpPr>
          <p:cNvPr id="3" name="Content Placeholder 2"/>
          <p:cNvSpPr>
            <a:spLocks noGrp="1"/>
          </p:cNvSpPr>
          <p:nvPr>
            <p:ph idx="1"/>
          </p:nvPr>
        </p:nvSpPr>
        <p:spPr/>
        <p:txBody>
          <a:bodyPr/>
          <a:lstStyle/>
          <a:p>
            <a:pPr lvl="1"/>
            <a:r>
              <a:rPr/>
              <a:t>Descriptive graphs</a:t>
            </a:r>
          </a:p>
          <a:p>
            <a:pPr lvl="2"/>
            <a:r>
              <a:rPr/>
              <a:t>How to look at your data</a:t>
            </a:r>
          </a:p>
          <a:p>
            <a:pPr lvl="2"/>
            <a:r>
              <a:rPr/>
              <a:t>Options for viewing your data</a:t>
            </a:r>
          </a:p>
          <a:p>
            <a:pPr lvl="3"/>
            <a:r>
              <a:rPr/>
              <a:t>Frequency polygons</a:t>
            </a:r>
          </a:p>
          <a:p>
            <a:pPr lvl="3"/>
            <a:r>
              <a:rPr/>
              <a:t>Histograms</a:t>
            </a:r>
          </a:p>
          <a:p>
            <a:pPr lvl="3"/>
            <a:r>
              <a:rPr/>
              <a:t>Bar charts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Descriptive</a:t>
            </a:r>
            <a:r>
              <a:rPr/>
              <a:t> </a:t>
            </a:r>
            <a:r>
              <a:rPr/>
              <a:t>Statistics</a:t>
            </a:r>
          </a:p>
        </p:txBody>
      </p:sp>
      <p:sp>
        <p:nvSpPr>
          <p:cNvPr id="3" name="Content Placeholder 2"/>
          <p:cNvSpPr>
            <a:spLocks noGrp="1"/>
          </p:cNvSpPr>
          <p:nvPr>
            <p:ph idx="1"/>
          </p:nvPr>
        </p:nvSpPr>
        <p:spPr/>
        <p:txBody>
          <a:bodyPr/>
          <a:lstStyle/>
          <a:p>
            <a:pPr lvl="0" marL="0" indent="0">
              <a:buNone/>
            </a:pPr>
            <a:r>
              <a:rPr/>
              <a:t>(assets/img/image4.png)</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Descriptive</a:t>
            </a:r>
            <a:r>
              <a:rPr/>
              <a:t> </a:t>
            </a:r>
            <a:r>
              <a:rPr/>
              <a:t>Statistics</a:t>
            </a:r>
          </a:p>
        </p:txBody>
      </p:sp>
      <p:sp>
        <p:nvSpPr>
          <p:cNvPr id="3" name="Content Placeholder 2"/>
          <p:cNvSpPr>
            <a:spLocks noGrp="1"/>
          </p:cNvSpPr>
          <p:nvPr>
            <p:ph idx="1"/>
          </p:nvPr>
        </p:nvSpPr>
        <p:spPr/>
        <p:txBody>
          <a:bodyPr/>
          <a:lstStyle/>
          <a:p>
            <a:pPr lvl="1"/>
            <a:r>
              <a:rPr/>
              <a:t>Measures of central tendency</a:t>
            </a:r>
          </a:p>
          <a:p>
            <a:pPr lvl="2"/>
            <a:r>
              <a:rPr/>
              <a:t>Mean</a:t>
            </a:r>
          </a:p>
          <a:p>
            <a:pPr lvl="2"/>
            <a:r>
              <a:rPr/>
              <a:t>Median</a:t>
            </a:r>
          </a:p>
          <a:p>
            <a:pPr lvl="2"/>
            <a:r>
              <a:rPr/>
              <a:t>Mode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Descriptive</a:t>
            </a:r>
            <a:r>
              <a:rPr/>
              <a:t> </a:t>
            </a:r>
            <a:r>
              <a:rPr/>
              <a:t>Statistics</a:t>
            </a:r>
          </a:p>
        </p:txBody>
      </p:sp>
      <p:sp>
        <p:nvSpPr>
          <p:cNvPr id="3" name="Content Placeholder 2"/>
          <p:cNvSpPr>
            <a:spLocks noGrp="1"/>
          </p:cNvSpPr>
          <p:nvPr>
            <p:ph idx="1"/>
          </p:nvPr>
        </p:nvSpPr>
        <p:spPr/>
        <p:txBody>
          <a:bodyPr/>
          <a:lstStyle/>
          <a:p>
            <a:pPr lvl="1"/>
            <a:r>
              <a:rPr/>
              <a:t>Measures of variability</a:t>
            </a:r>
          </a:p>
          <a:p>
            <a:pPr lvl="2"/>
            <a:r>
              <a:rPr/>
              <a:t>Range</a:t>
            </a:r>
          </a:p>
          <a:p>
            <a:pPr lvl="2"/>
            <a:r>
              <a:rPr/>
              <a:t>Standard deviation</a:t>
            </a:r>
          </a:p>
          <a:p>
            <a:pPr lvl="2"/>
            <a:r>
              <a:rPr/>
              <a:t>Interquartile range</a:t>
            </a:r>
          </a:p>
          <a:p>
            <a:pPr lvl="2"/>
            <a:r>
              <a:rPr/>
              <a:t>How many categories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Descriptive</a:t>
            </a:r>
            <a:r>
              <a:rPr/>
              <a:t> </a:t>
            </a:r>
            <a:r>
              <a:rPr/>
              <a:t>Statistics</a:t>
            </a:r>
          </a:p>
        </p:txBody>
      </p:sp>
      <p:sp>
        <p:nvSpPr>
          <p:cNvPr id="3" name="Content Placeholder 2"/>
          <p:cNvSpPr>
            <a:spLocks noGrp="1"/>
          </p:cNvSpPr>
          <p:nvPr>
            <p:ph idx="1"/>
          </p:nvPr>
        </p:nvSpPr>
        <p:spPr/>
        <p:txBody>
          <a:bodyPr/>
          <a:lstStyle/>
          <a:p>
            <a:pPr lvl="1"/>
            <a:r>
              <a:rPr/>
              <a:t>Measures of association between 2 variables</a:t>
            </a:r>
          </a:p>
          <a:p>
            <a:pPr lvl="2"/>
            <a:r>
              <a:rPr/>
              <a:t>Correlation</a:t>
            </a:r>
          </a:p>
          <a:p>
            <a:pPr lvl="3"/>
            <a:r>
              <a:rPr/>
              <a:t>Pearson</a:t>
            </a:r>
          </a:p>
          <a:p>
            <a:pPr lvl="3"/>
            <a:r>
              <a:rPr/>
              <a:t>Spearman</a:t>
            </a:r>
          </a:p>
          <a:p>
            <a:pPr lvl="2"/>
            <a:r>
              <a:rPr/>
              <a:t>Cross-tabulation</a:t>
            </a:r>
          </a:p>
          <a:p>
            <a:pPr lvl="2"/>
            <a:r>
              <a:rPr/>
              <a:t>Scatterplot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Descriptive</a:t>
            </a:r>
            <a:r>
              <a:rPr/>
              <a:t> </a:t>
            </a:r>
            <a:r>
              <a:rPr/>
              <a:t>Statistics</a:t>
            </a:r>
          </a:p>
        </p:txBody>
      </p:sp>
      <p:sp>
        <p:nvSpPr>
          <p:cNvPr id="3" name="Content Placeholder 2"/>
          <p:cNvSpPr>
            <a:spLocks noGrp="1"/>
          </p:cNvSpPr>
          <p:nvPr>
            <p:ph idx="1"/>
          </p:nvPr>
        </p:nvSpPr>
        <p:spPr/>
        <p:txBody>
          <a:bodyPr/>
          <a:lstStyle/>
          <a:p>
            <a:pPr lvl="0" marL="0" indent="0">
              <a:buNone/>
            </a:pPr>
            <a:r>
              <a:rPr/>
              <a:t>(assets/img/image5.png)</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buAutoNum type="arabicPeriod"/>
            </a:pPr>
            <a:r>
              <a:rPr/>
              <a:t>To describe different manners in which data are measured</a:t>
            </a:r>
          </a:p>
          <a:p>
            <a:pPr lvl="1">
              <a:buAutoNum type="arabicPeriod"/>
            </a:pPr>
            <a:r>
              <a:rPr/>
              <a:t>To discuss advantages and disadvantages of different measurement scales</a:t>
            </a:r>
          </a:p>
          <a:p>
            <a:pPr lvl="1">
              <a:buAutoNum type="arabicPeriod"/>
            </a:pPr>
            <a:r>
              <a:rPr/>
              <a:t>To describe how data can be summarized</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Descriptive</a:t>
            </a:r>
            <a:r>
              <a:rPr/>
              <a:t> </a:t>
            </a:r>
            <a:r>
              <a:rPr/>
              <a:t>Statistics</a:t>
            </a:r>
          </a:p>
        </p:txBody>
      </p:sp>
      <p:sp>
        <p:nvSpPr>
          <p:cNvPr id="3" name="Content Placeholder 2"/>
          <p:cNvSpPr>
            <a:spLocks noGrp="1"/>
          </p:cNvSpPr>
          <p:nvPr>
            <p:ph idx="1"/>
          </p:nvPr>
        </p:nvSpPr>
        <p:spPr/>
        <p:txBody>
          <a:bodyPr/>
          <a:lstStyle/>
          <a:p>
            <a:pPr lvl="0" marL="0" indent="0">
              <a:buNone/>
            </a:pPr>
            <a:r>
              <a:rPr/>
              <a:t>(assets/img/image5.png)</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Descriptive</a:t>
            </a:r>
            <a:r>
              <a:rPr/>
              <a:t> </a:t>
            </a:r>
            <a:r>
              <a:rPr/>
              <a:t>Statistics</a:t>
            </a:r>
          </a:p>
        </p:txBody>
      </p:sp>
      <p:sp>
        <p:nvSpPr>
          <p:cNvPr id="3" name="Content Placeholder 2"/>
          <p:cNvSpPr>
            <a:spLocks noGrp="1"/>
          </p:cNvSpPr>
          <p:nvPr>
            <p:ph idx="1"/>
          </p:nvPr>
        </p:nvSpPr>
        <p:spPr/>
        <p:txBody>
          <a:bodyPr/>
          <a:lstStyle/>
          <a:p>
            <a:pPr lvl="0" marL="0" indent="0">
              <a:buNone/>
            </a:pPr>
            <a:r>
              <a:rPr/>
              <a:t>(assets/img/image6.emf)</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Descriptive</a:t>
            </a:r>
            <a:r>
              <a:rPr/>
              <a:t> </a:t>
            </a:r>
            <a:r>
              <a:rPr/>
              <a:t>Statistics</a:t>
            </a:r>
          </a:p>
        </p:txBody>
      </p:sp>
      <p:sp>
        <p:nvSpPr>
          <p:cNvPr id="3" name="Content Placeholder 2"/>
          <p:cNvSpPr>
            <a:spLocks noGrp="1"/>
          </p:cNvSpPr>
          <p:nvPr>
            <p:ph idx="1"/>
          </p:nvPr>
        </p:nvSpPr>
        <p:spPr/>
        <p:txBody>
          <a:bodyPr/>
          <a:lstStyle/>
          <a:p>
            <a:pPr lvl="1"/>
            <a:r>
              <a:rPr/>
              <a:t>Properties of the normal curve</a:t>
            </a:r>
          </a:p>
          <a:p>
            <a:pPr lvl="2"/>
            <a:r>
              <a:rPr/>
              <a:t>Unimodal</a:t>
            </a:r>
          </a:p>
          <a:p>
            <a:pPr lvl="2"/>
            <a:r>
              <a:rPr/>
              <a:t>Mean, median, and mode are equal</a:t>
            </a:r>
          </a:p>
          <a:p>
            <a:pPr lvl="2"/>
            <a:r>
              <a:rPr/>
              <a:t>Symmetric curve (skew)</a:t>
            </a:r>
          </a:p>
          <a:p>
            <a:pPr lvl="2"/>
            <a:r>
              <a:rPr/>
              <a:t>Range is infinite</a:t>
            </a:r>
          </a:p>
          <a:p>
            <a:pPr lvl="2"/>
            <a:r>
              <a:rPr/>
              <a:t>Shape – not too peaked or flat (kurtosis)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Descriptive</a:t>
            </a:r>
            <a:r>
              <a:rPr/>
              <a:t> </a:t>
            </a:r>
            <a:r>
              <a:rPr/>
              <a:t>Statistics</a:t>
            </a:r>
          </a:p>
        </p:txBody>
      </p:sp>
      <p:sp>
        <p:nvSpPr>
          <p:cNvPr id="3" name="Content Placeholder 2"/>
          <p:cNvSpPr>
            <a:spLocks noGrp="1"/>
          </p:cNvSpPr>
          <p:nvPr>
            <p:ph idx="1"/>
          </p:nvPr>
        </p:nvSpPr>
        <p:spPr/>
        <p:txBody>
          <a:bodyPr/>
          <a:lstStyle/>
          <a:p>
            <a:pPr lvl="0" marL="0" indent="0">
              <a:buNone/>
            </a:pPr>
            <a:r>
              <a:rPr/>
              <a:t>(assets/img/image3.png)</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Descriptive</a:t>
            </a:r>
            <a:r>
              <a:rPr/>
              <a:t> </a:t>
            </a:r>
            <a:r>
              <a:rPr/>
              <a:t>Statistics</a:t>
            </a:r>
          </a:p>
        </p:txBody>
      </p:sp>
      <p:sp>
        <p:nvSpPr>
          <p:cNvPr id="3" name="Content Placeholder 2"/>
          <p:cNvSpPr>
            <a:spLocks noGrp="1"/>
          </p:cNvSpPr>
          <p:nvPr>
            <p:ph idx="1"/>
          </p:nvPr>
        </p:nvSpPr>
        <p:spPr/>
        <p:txBody>
          <a:bodyPr/>
          <a:lstStyle/>
          <a:p>
            <a:pPr lvl="1"/>
            <a:r>
              <a:rPr/>
              <a:t>Standard normal curve</a:t>
            </a:r>
          </a:p>
          <a:p>
            <a:pPr lvl="2"/>
            <a:r>
              <a:rPr/>
              <a:t>Definition</a:t>
            </a:r>
          </a:p>
          <a:p>
            <a:pPr lvl="2"/>
            <a:r>
              <a:rPr/>
              <a:t>How to compute</a:t>
            </a:r>
          </a:p>
          <a:p>
            <a:pPr lvl="2"/>
            <a:r>
              <a:rPr/>
              <a:t>Effect size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&amp;</a:t>
            </a:r>
            <a:r>
              <a:rPr/>
              <a:t> </a:t>
            </a:r>
            <a:r>
              <a:rPr/>
              <a:t>Descriptive</a:t>
            </a:r>
            <a:r>
              <a:rPr/>
              <a:t> </a:t>
            </a:r>
            <a:r>
              <a:rPr/>
              <a:t>Statistics</a:t>
            </a:r>
          </a:p>
        </p:txBody>
      </p:sp>
      <p:sp>
        <p:nvSpPr>
          <p:cNvPr id="3" name="Content Placeholder 2"/>
          <p:cNvSpPr>
            <a:spLocks noGrp="1"/>
          </p:cNvSpPr>
          <p:nvPr>
            <p:ph idx="1"/>
          </p:nvPr>
        </p:nvSpPr>
        <p:spPr/>
        <p:txBody>
          <a:bodyPr/>
          <a:lstStyle/>
          <a:p>
            <a:pPr lvl="0" marL="0" indent="0">
              <a:buNone/>
            </a:pPr>
            <a:r>
              <a:rPr/>
              <a:t>(assets/img/image7.png)</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Assignment</a:t>
            </a:r>
            <a:r>
              <a:rPr/>
              <a:t> </a:t>
            </a:r>
            <a:r>
              <a:rPr/>
              <a:t>#6</a:t>
            </a:r>
          </a:p>
        </p:txBody>
      </p:sp>
      <p:sp>
        <p:nvSpPr>
          <p:cNvPr id="3" name="Content Placeholder 2"/>
          <p:cNvSpPr>
            <a:spLocks noGrp="1"/>
          </p:cNvSpPr>
          <p:nvPr>
            <p:ph idx="1"/>
          </p:nvPr>
        </p:nvSpPr>
        <p:spPr/>
        <p:txBody>
          <a:bodyPr/>
          <a:lstStyle/>
          <a:p>
            <a:pPr lvl="1"/>
            <a:r>
              <a:rPr/>
              <a:t>Prepare a brief paragraph that describes the research design you are using for your research proposal. This is the information that will probably appear in the Methods section of your proposal.</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Assignment</a:t>
            </a:r>
          </a:p>
        </p:txBody>
      </p:sp>
      <p:sp>
        <p:nvSpPr>
          <p:cNvPr id="3" name="Content Placeholder 2"/>
          <p:cNvSpPr>
            <a:spLocks noGrp="1"/>
          </p:cNvSpPr>
          <p:nvPr>
            <p:ph idx="1"/>
          </p:nvPr>
        </p:nvSpPr>
        <p:spPr/>
        <p:txBody>
          <a:bodyPr/>
          <a:lstStyle/>
          <a:p>
            <a:pPr lvl="1">
              <a:buAutoNum type="arabicPeriod"/>
            </a:pPr>
            <a:r>
              <a:rPr/>
              <a:t>Prepare a brief paragraph that describes the research design you are using for your research proposal. This assignment will be used to describe the study design in the Methods section of your research proposal.</a:t>
            </a:r>
          </a:p>
          <a:p>
            <a:pPr lvl="1">
              <a:buAutoNum type="arabicPeriod"/>
            </a:pPr>
            <a:r>
              <a:rPr/>
              <a:t>Prepare for next weekâ€™s session</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Discussion</a:t>
            </a:r>
            <a:r>
              <a:rPr/>
              <a:t> </a:t>
            </a:r>
            <a:r>
              <a:rPr/>
              <a:t>questions</a:t>
            </a:r>
          </a:p>
        </p:txBody>
      </p:sp>
      <p:sp>
        <p:nvSpPr>
          <p:cNvPr id="3" name="Content Placeholder 2"/>
          <p:cNvSpPr>
            <a:spLocks noGrp="1"/>
          </p:cNvSpPr>
          <p:nvPr>
            <p:ph idx="1"/>
          </p:nvPr>
        </p:nvSpPr>
        <p:spPr/>
        <p:txBody>
          <a:bodyPr/>
          <a:lstStyle/>
          <a:p>
            <a:pPr lvl="1">
              <a:buAutoNum type="arabicPeriod"/>
            </a:pPr>
            <a:r>
              <a:rPr/>
              <a:t>What kind of measurements will you use to collect data?</a:t>
            </a:r>
          </a:p>
          <a:p>
            <a:pPr lvl="1">
              <a:buAutoNum type="arabicPeriod"/>
            </a:pPr>
            <a:r>
              <a:rPr/>
              <a:t>If you would need to use a survey or questionnaire to do your own research study, what topics would you need to cover? Are there existing measures that could be used?</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Additional</a:t>
            </a:r>
            <a:r>
              <a:rPr/>
              <a:t> </a:t>
            </a:r>
            <a:r>
              <a:rPr/>
              <a:t>slides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Required</a:t>
            </a:r>
            <a:r>
              <a:rPr/>
              <a:t> </a:t>
            </a:r>
            <a:r>
              <a:rPr/>
              <a:t>reading</a:t>
            </a:r>
          </a:p>
        </p:txBody>
      </p:sp>
      <p:sp>
        <p:nvSpPr>
          <p:cNvPr id="3" name="Content Placeholder 2"/>
          <p:cNvSpPr>
            <a:spLocks noGrp="1"/>
          </p:cNvSpPr>
          <p:nvPr>
            <p:ph idx="1"/>
          </p:nvPr>
        </p:nvSpPr>
        <p:spPr/>
        <p:txBody>
          <a:bodyPr/>
          <a:lstStyle/>
          <a:p>
            <a:pPr lvl="1">
              <a:buAutoNum type="arabicPeriod"/>
            </a:pPr>
            <a:r>
              <a:rPr/>
              <a:t>Chapter 10</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Optional</a:t>
            </a:r>
            <a:r>
              <a:rPr/>
              <a:t> </a:t>
            </a:r>
            <a:r>
              <a:rPr/>
              <a:t>reading</a:t>
            </a:r>
          </a:p>
        </p:txBody>
      </p:sp>
      <p:sp>
        <p:nvSpPr>
          <p:cNvPr id="3" name="Content Placeholder 2"/>
          <p:cNvSpPr>
            <a:spLocks noGrp="1"/>
          </p:cNvSpPr>
          <p:nvPr>
            <p:ph idx="1"/>
          </p:nvPr>
        </p:nvSpPr>
        <p:spPr/>
        <p:txBody>
          <a:bodyPr/>
          <a:lstStyle/>
          <a:p>
            <a:pPr lvl="0" marL="0" indent="0">
              <a:buNone/>
            </a:pPr>
            <a:r>
              <a:rPr/>
              <a:t>L.G. Portney &amp; M.P. Watkins. Chapter 4 â€œPrinciples of measurement.â€ Foundations of Clinical Research: Applications to Practice, 3rd ed. Upper Saddle River, New Jersey: Pearson Prentice Hall.</a:t>
            </a:r>
          </a:p>
          <a:p>
            <a:pPr lvl="0" marL="0" indent="0">
              <a:buNone/>
            </a:pPr>
            <a:r>
              <a:rPr/>
              <a:t>Cummings, S.R. &amp; Hulley, S.B. (2007). Chapter 15 â€œDesigning questionnaires and interviews.â€ In S.B. Hulley, S.R. Cummings, W.S. Browner, D. Grady, &amp; T.B. Newman (eds), Designing Clinical Research, 3rd edition. Philadelphia: Lippincott Williams &amp; Wilkins.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p>
        </p:txBody>
      </p:sp>
      <p:sp>
        <p:nvSpPr>
          <p:cNvPr id="3" name="Content Placeholder 2"/>
          <p:cNvSpPr>
            <a:spLocks noGrp="1"/>
          </p:cNvSpPr>
          <p:nvPr>
            <p:ph idx="1"/>
          </p:nvPr>
        </p:nvSpPr>
        <p:spPr/>
        <p:txBody>
          <a:bodyPr/>
          <a:lstStyle/>
          <a:p>
            <a:pPr lvl="1"/>
            <a:r>
              <a:rPr/>
              <a:t>What do we mean “ measurement ” ?</a:t>
            </a:r>
          </a:p>
          <a:p>
            <a:pPr lvl="2"/>
            <a:r>
              <a:rPr/>
              <a:t>assignment of numbers or symbols to the different levels or values of variables according to rules. ”</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p>
        </p:txBody>
      </p:sp>
      <p:sp>
        <p:nvSpPr>
          <p:cNvPr id="3" name="Content Placeholder 2"/>
          <p:cNvSpPr>
            <a:spLocks noGrp="1"/>
          </p:cNvSpPr>
          <p:nvPr>
            <p:ph idx="1"/>
          </p:nvPr>
        </p:nvSpPr>
        <p:spPr/>
        <p:txBody>
          <a:bodyPr/>
          <a:lstStyle/>
          <a:p>
            <a:pPr lvl="1"/>
            <a:r>
              <a:rPr/>
              <a:t>Assigning a number to represent …</a:t>
            </a:r>
          </a:p>
          <a:p>
            <a:pPr lvl="2"/>
            <a:r>
              <a:rPr/>
              <a:t>Continuous value</a:t>
            </a:r>
          </a:p>
          <a:p>
            <a:pPr lvl="2"/>
            <a:r>
              <a:rPr/>
              <a:t>Discrete value</a:t>
            </a:r>
          </a:p>
          <a:p>
            <a:pPr lvl="1"/>
            <a:r>
              <a:rPr/>
              <a:t>Precision of measurement</a:t>
            </a:r>
          </a:p>
          <a:p>
            <a:pPr lvl="2"/>
            <a:r>
              <a:rPr/>
              <a:t>Continuous variable …</a:t>
            </a:r>
          </a:p>
          <a:p>
            <a:pPr lvl="2"/>
            <a:r>
              <a:rPr/>
              <a:t>Discrete variable …</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p>
        </p:txBody>
      </p:sp>
      <p:sp>
        <p:nvSpPr>
          <p:cNvPr id="3" name="Content Placeholder 2"/>
          <p:cNvSpPr>
            <a:spLocks noGrp="1"/>
          </p:cNvSpPr>
          <p:nvPr>
            <p:ph idx="1"/>
          </p:nvPr>
        </p:nvSpPr>
        <p:spPr/>
        <p:txBody>
          <a:bodyPr/>
          <a:lstStyle/>
          <a:p>
            <a:pPr lvl="1"/>
            <a:r>
              <a:rPr/>
              <a:t>What is the measurement representing?</a:t>
            </a:r>
          </a:p>
          <a:p>
            <a:pPr lvl="2"/>
            <a:r>
              <a:rPr/>
              <a:t>Actual measurement …</a:t>
            </a:r>
          </a:p>
          <a:p>
            <a:pPr lvl="3"/>
            <a:r>
              <a:rPr/>
              <a:t>Length, time, …</a:t>
            </a:r>
          </a:p>
          <a:p>
            <a:pPr lvl="2"/>
            <a:r>
              <a:rPr/>
              <a:t>Indirect measurement</a:t>
            </a:r>
          </a:p>
          <a:p>
            <a:pPr lvl="3"/>
            <a:r>
              <a:rPr/>
              <a:t>Constructs</a:t>
            </a:r>
          </a:p>
          <a:p>
            <a:pPr lvl="1"/>
            <a:r>
              <a:rPr/>
              <a:t>Whatever you are trying to measure ..</a:t>
            </a:r>
          </a:p>
          <a:p>
            <a:pPr lvl="2"/>
            <a:r>
              <a:rPr/>
              <a:t>Must be able to define it!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p>
        </p:txBody>
      </p:sp>
      <p:sp>
        <p:nvSpPr>
          <p:cNvPr id="3" name="Content Placeholder 2"/>
          <p:cNvSpPr>
            <a:spLocks noGrp="1"/>
          </p:cNvSpPr>
          <p:nvPr>
            <p:ph idx="1"/>
          </p:nvPr>
        </p:nvSpPr>
        <p:spPr/>
        <p:txBody>
          <a:bodyPr/>
          <a:lstStyle/>
          <a:p>
            <a:pPr lvl="1"/>
            <a:r>
              <a:rPr/>
              <a:t>Traditional levels (scales) of measurement</a:t>
            </a:r>
          </a:p>
          <a:p>
            <a:pPr lvl="2"/>
            <a:r>
              <a:rPr/>
              <a:t>Nominal</a:t>
            </a:r>
          </a:p>
          <a:p>
            <a:pPr lvl="2"/>
            <a:r>
              <a:rPr/>
              <a:t>Ordinal</a:t>
            </a:r>
          </a:p>
          <a:p>
            <a:pPr lvl="2"/>
            <a:r>
              <a:rPr/>
              <a:t>Interval</a:t>
            </a:r>
          </a:p>
          <a:p>
            <a:pPr lvl="2"/>
            <a:r>
              <a:rPr/>
              <a:t>Ratio</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p>
        </p:txBody>
      </p:sp>
      <p:sp>
        <p:nvSpPr>
          <p:cNvPr id="3" name="Content Placeholder 2"/>
          <p:cNvSpPr>
            <a:spLocks noGrp="1"/>
          </p:cNvSpPr>
          <p:nvPr>
            <p:ph idx="1"/>
          </p:nvPr>
        </p:nvSpPr>
        <p:spPr/>
        <p:txBody>
          <a:bodyPr/>
          <a:lstStyle/>
          <a:p>
            <a:pPr lvl="1"/>
            <a:r>
              <a:rPr/>
              <a:t>Authors categorization of levels of measurement</a:t>
            </a:r>
          </a:p>
          <a:p>
            <a:pPr lvl="2"/>
            <a:r>
              <a:rPr/>
              <a:t>Nominal</a:t>
            </a:r>
          </a:p>
          <a:p>
            <a:pPr lvl="2"/>
            <a:r>
              <a:rPr/>
              <a:t>Dichotomous</a:t>
            </a:r>
          </a:p>
          <a:p>
            <a:pPr lvl="2"/>
            <a:r>
              <a:rPr/>
              <a:t>Ordinal</a:t>
            </a:r>
          </a:p>
          <a:p>
            <a:pPr lvl="2"/>
            <a:r>
              <a:rPr/>
              <a:t>Normally distributed</a:t>
            </a:r>
          </a:p>
          <a:p>
            <a:pPr lvl="1"/>
            <a:r>
              <a:rPr/>
              <a:t>Table 10.1</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TotalTime>
  <Words>17</Words>
  <Application>Microsoft Office PowerPoint</Application>
  <PresentationFormat>On-screen Show (4:3)</PresentationFormat>
  <Paragraphs>9</Paragraphs>
  <Slides>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Title slide</vt:lpstr>
      <vt:lpstr>Content slide</vt:lpstr>
      <vt:lpstr>Two content</vt:lpstr>
      <vt:lpstr>Section Header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8 - Measurement and descriptive statistics</dc:title>
  <dc:creator>Steve Simon</dc:creator>
  <cp:keywords/>
  <dcterms:created xsi:type="dcterms:W3CDTF">2019-01-03T18:41:13Z</dcterms:created>
  <dcterms:modified xsi:type="dcterms:W3CDTF">2019-01-03T18:41:13Z</dcterms:modified>
</cp:coreProperties>
</file>