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7" Type="http://schemas.openxmlformats.org/officeDocument/2006/relationships/viewProps" Target="viewProps.xml" /><Relationship Id="rId56" Type="http://schemas.openxmlformats.org/officeDocument/2006/relationships/presProps" Target="presProps.xml" /><Relationship Id="rId1" Type="http://schemas.openxmlformats.org/officeDocument/2006/relationships/slideMaster" Target="slideMasters/slideMaster1.xml" /><Relationship Id="rId59" Type="http://schemas.openxmlformats.org/officeDocument/2006/relationships/tableStyles" Target="tableStyles.xml" /><Relationship Id="rId5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9</a:t>
            </a:r>
            <a:r>
              <a:rPr/>
              <a:t> </a:t>
            </a:r>
            <a:r>
              <a:rPr/>
              <a:t>-</a:t>
            </a:r>
            <a:r>
              <a:rPr/>
              <a:t> </a:t>
            </a:r>
            <a:r>
              <a:rPr/>
              <a:t>Validity</a:t>
            </a:r>
            <a:r>
              <a:rPr/>
              <a:t> </a:t>
            </a:r>
            <a:r>
              <a:rPr/>
              <a:t>and</a:t>
            </a:r>
            <a:r>
              <a:rPr/>
              <a:t> </a:t>
            </a:r>
            <a:r>
              <a:rPr/>
              <a:t>reliability</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How much confidence can we have that the measure we obtain reflects the true score?</a:t>
            </a:r>
          </a:p>
          <a:p>
            <a:pPr lvl="2"/>
            <a:r>
              <a:rPr/>
              <a:t>Reliability of the measure</a:t>
            </a:r>
          </a:p>
          <a:p>
            <a:pPr lvl="2"/>
            <a:r>
              <a:rPr/>
              <a:t>How variable is the measure</a:t>
            </a:r>
          </a:p>
          <a:p>
            <a:pPr lvl="1"/>
            <a:r>
              <a:rPr/>
              <a:t>Standard error of measurement –</a:t>
            </a:r>
          </a:p>
          <a:p>
            <a:pPr lvl="2"/>
            <a:r>
              <a:rPr/>
              <a:t>Allows you to “… establish a range of scores (i.e., confidence interval) within which should lie … true score.”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Standard error of measurement –</a:t>
            </a:r>
          </a:p>
          <a:p>
            <a:pPr lvl="2"/>
            <a:r>
              <a:rPr/>
              <a:t>SEM = SD * SqRt (1 – r)</a:t>
            </a:r>
          </a:p>
          <a:p>
            <a:pPr lvl="3"/>
            <a:r>
              <a:rPr/>
              <a:t>SEM – Standard error of measurement</a:t>
            </a:r>
          </a:p>
          <a:p>
            <a:pPr lvl="3"/>
            <a:r>
              <a:rPr/>
              <a:t>SD – standard deviation</a:t>
            </a:r>
          </a:p>
          <a:p>
            <a:pPr lvl="3"/>
            <a:r>
              <a:rPr/>
              <a:t>r – correlation coefficient</a:t>
            </a:r>
          </a:p>
          <a:p>
            <a:pPr lvl="4"/>
            <a:r>
              <a:rPr/>
              <a:t>r – indication of the relationship between 2 measures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In order to know the range of true scores that are indicated by the observed score –</a:t>
            </a:r>
          </a:p>
          <a:p>
            <a:pPr lvl="2"/>
            <a:r>
              <a:rPr/>
              <a:t>Need the SEM to compute a confidence interval around the observed score</a:t>
            </a:r>
          </a:p>
          <a:p>
            <a:pPr lvl="2"/>
            <a:r>
              <a:rPr/>
              <a:t>Confidence interval –</a:t>
            </a:r>
          </a:p>
          <a:p>
            <a:pPr lvl="3"/>
            <a:r>
              <a:rPr/>
              <a:t>U sually 95% CI (2 standard deviations)</a:t>
            </a:r>
          </a:p>
          <a:p>
            <a:pPr lvl="3"/>
            <a:r>
              <a:rPr/>
              <a:t>To have 95% confidence that the range will include the true score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Example – Intelligence test #1</a:t>
            </a:r>
          </a:p>
          <a:p>
            <a:pPr lvl="2"/>
            <a:r>
              <a:rPr/>
              <a:t>SD = 15; r = .92</a:t>
            </a:r>
          </a:p>
          <a:p>
            <a:pPr lvl="2"/>
            <a:r>
              <a:rPr/>
              <a:t>SEM = 4.24</a:t>
            </a:r>
          </a:p>
          <a:p>
            <a:pPr lvl="2"/>
            <a:r>
              <a:rPr/>
              <a:t>Observed score = 110</a:t>
            </a:r>
          </a:p>
          <a:p>
            <a:pPr lvl="2"/>
            <a:r>
              <a:rPr/>
              <a:t>95% CI &lt;U+F0E8&gt; SEM * 1.96 (z score for 2 SD)</a:t>
            </a:r>
          </a:p>
          <a:p>
            <a:pPr lvl="2"/>
            <a:r>
              <a:rPr/>
              <a:t>95% CI &lt;U+F0E8&gt; Observed +/- SEM * 1.96</a:t>
            </a:r>
          </a:p>
          <a:p>
            <a:pPr lvl="2"/>
            <a:r>
              <a:rPr/>
              <a:t>95% CI &lt;U+F0E8&gt; 101.68 – 118.32</a:t>
            </a:r>
          </a:p>
          <a:p>
            <a:pPr lvl="2"/>
            <a:r>
              <a:rPr/>
              <a:t>Range of scores that includes the true score given 95% CI</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Example – Intelligence test #2</a:t>
            </a:r>
          </a:p>
          <a:p>
            <a:pPr lvl="2"/>
            <a:r>
              <a:rPr/>
              <a:t>SD = 15; r = .65 (less reliable measure)</a:t>
            </a:r>
          </a:p>
          <a:p>
            <a:pPr lvl="2"/>
            <a:r>
              <a:rPr/>
              <a:t>SEM = 8.87</a:t>
            </a:r>
          </a:p>
          <a:p>
            <a:pPr lvl="2"/>
            <a:r>
              <a:rPr/>
              <a:t>Observed score = 110</a:t>
            </a:r>
          </a:p>
          <a:p>
            <a:pPr lvl="2"/>
            <a:r>
              <a:rPr/>
              <a:t>95% CI &lt;U+F0E8&gt; SEM * 1.96 (z score for 2 SD)</a:t>
            </a:r>
          </a:p>
          <a:p>
            <a:pPr lvl="2"/>
            <a:r>
              <a:rPr/>
              <a:t>95% CI &lt;U+F0E8&gt; Observed +/- SEM * 1.96</a:t>
            </a:r>
          </a:p>
          <a:p>
            <a:pPr lvl="2"/>
            <a:r>
              <a:rPr/>
              <a:t>95% CI &lt;U+F0E8&gt; 92.61 – 127.61</a:t>
            </a:r>
          </a:p>
          <a:p>
            <a:pPr lvl="2"/>
            <a:r>
              <a:rPr/>
              <a:t>Range of scores that includes the true score given 95% CI</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Correlation coefficient</a:t>
            </a:r>
          </a:p>
          <a:p>
            <a:pPr lvl="2"/>
            <a:r>
              <a:rPr/>
              <a:t>For measurement reliability, general rules –</a:t>
            </a:r>
          </a:p>
          <a:p>
            <a:pPr lvl="3"/>
            <a:r>
              <a:rPr/>
              <a:t>“reliable” .7 &lt;U+F0E8&gt; 1.0</a:t>
            </a:r>
          </a:p>
          <a:p>
            <a:pPr lvl="2"/>
            <a:r>
              <a:rPr/>
              <a:t>More strict criteria</a:t>
            </a:r>
          </a:p>
          <a:p>
            <a:pPr lvl="3" marL="1270000" indent="0"/>
            <a:r>
              <a:rPr sz="2000"/>
              <a:t>= .90 for measures used to make decisions about individuals</a:t>
            </a:r>
          </a:p>
          <a:p>
            <a:pPr lvl="3"/>
            <a:r>
              <a:rPr/>
              <a:t>.80 acceptable for research</a:t>
            </a:r>
          </a:p>
          <a:p>
            <a:pPr lvl="3"/>
            <a:r>
              <a:rPr/>
              <a:t>.70 - .80 somewhat lower than desirable</a:t>
            </a:r>
          </a:p>
          <a:p>
            <a:pPr lvl="2"/>
            <a:r>
              <a:rPr/>
              <a:t>In practice</a:t>
            </a:r>
          </a:p>
          <a:p>
            <a:pPr lvl="3"/>
            <a:r>
              <a:rPr/>
              <a:t>Measures used with reliability of .60 and higher</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Test-retest</a:t>
            </a:r>
          </a:p>
          <a:p>
            <a:pPr lvl="1"/>
            <a:r>
              <a:rPr/>
              <a:t>Parallel forms</a:t>
            </a:r>
          </a:p>
          <a:p>
            <a:pPr lvl="1"/>
            <a:r>
              <a:rPr/>
              <a:t>Internal consistency</a:t>
            </a:r>
          </a:p>
          <a:p>
            <a:pPr lvl="2"/>
            <a:r>
              <a:rPr/>
              <a:t>Split-half</a:t>
            </a:r>
          </a:p>
          <a:p>
            <a:pPr lvl="2"/>
            <a:r>
              <a:rPr/>
              <a:t>Kuder -Richardson 20</a:t>
            </a:r>
          </a:p>
          <a:p>
            <a:pPr lvl="2"/>
            <a:r>
              <a:rPr/>
              <a:t>Cronbach’s alpha</a:t>
            </a:r>
          </a:p>
          <a:p>
            <a:pPr lvl="1"/>
            <a:r>
              <a:rPr/>
              <a:t>Interrater</a:t>
            </a:r>
          </a:p>
          <a:p>
            <a:pPr lvl="2"/>
            <a:r>
              <a:rPr/>
              <a:t>Percentage agreement methods</a:t>
            </a:r>
          </a:p>
          <a:p>
            <a:pPr lvl="2"/>
            <a:r>
              <a:rPr/>
              <a:t>Intraclass correlation coefficients</a:t>
            </a:r>
          </a:p>
          <a:p>
            <a:pPr lvl="2"/>
            <a:r>
              <a:rPr/>
              <a:t>Interrater</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Measurement reliability</a:t>
            </a:r>
          </a:p>
          <a:p>
            <a:pPr lvl="2"/>
            <a:r>
              <a:rPr/>
              <a:t>Generally established when a measure is developed</a:t>
            </a:r>
          </a:p>
          <a:p>
            <a:pPr lvl="1"/>
            <a:r>
              <a:rPr/>
              <a:t>For your study</a:t>
            </a:r>
          </a:p>
          <a:p>
            <a:pPr lvl="2"/>
            <a:r>
              <a:rPr/>
              <a:t>Check past reliability of measure</a:t>
            </a:r>
          </a:p>
          <a:p>
            <a:pPr lvl="2"/>
            <a:r>
              <a:rPr/>
              <a:t>If test-retest, is time period comparable?</a:t>
            </a:r>
          </a:p>
          <a:p>
            <a:pPr lvl="2"/>
            <a:r>
              <a:rPr/>
              <a:t>Is sample comparable?</a:t>
            </a:r>
          </a:p>
          <a:p>
            <a:pPr lvl="2"/>
            <a:r>
              <a:rPr/>
              <a:t>Report both established reliability AND reliability coefficient found in your study</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Test-retest</a:t>
            </a:r>
          </a:p>
          <a:p>
            <a:pPr lvl="1"/>
            <a:r>
              <a:rPr/>
              <a:t>Parallel forms</a:t>
            </a:r>
          </a:p>
          <a:p>
            <a:pPr lvl="1"/>
            <a:r>
              <a:rPr/>
              <a:t>Internal consistency</a:t>
            </a:r>
          </a:p>
          <a:p>
            <a:pPr lvl="2"/>
            <a:r>
              <a:rPr/>
              <a:t>Split-half</a:t>
            </a:r>
          </a:p>
          <a:p>
            <a:pPr lvl="2"/>
            <a:r>
              <a:rPr/>
              <a:t>Kuder -Richardson 20</a:t>
            </a:r>
          </a:p>
          <a:p>
            <a:pPr lvl="2"/>
            <a:r>
              <a:rPr/>
              <a:t>Cronbach’s alpha</a:t>
            </a:r>
          </a:p>
          <a:p>
            <a:pPr lvl="1"/>
            <a:r>
              <a:rPr/>
              <a:t>Interrater</a:t>
            </a:r>
          </a:p>
          <a:p>
            <a:pPr lvl="2"/>
            <a:r>
              <a:rPr/>
              <a:t>Percentage agreement methods</a:t>
            </a:r>
          </a:p>
          <a:p>
            <a:pPr lvl="2"/>
            <a:r>
              <a:rPr/>
              <a:t>Intraclass correlation coefficients</a:t>
            </a:r>
          </a:p>
          <a:p>
            <a:pPr lvl="2"/>
            <a:r>
              <a:rPr/>
              <a:t>Interrater</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Test – retest reliability</a:t>
            </a:r>
          </a:p>
          <a:p>
            <a:pPr lvl="2"/>
            <a:r>
              <a:rPr/>
              <a:t>Coefficient of stability ( Cronbach )</a:t>
            </a:r>
          </a:p>
          <a:p>
            <a:pPr lvl="2"/>
            <a:r>
              <a:rPr/>
              <a:t>Test score will be stable if measured at different time points</a:t>
            </a:r>
          </a:p>
          <a:p>
            <a:pPr lvl="3"/>
            <a:r>
              <a:rPr/>
              <a:t>Timing of testing interval is critical</a:t>
            </a:r>
          </a:p>
          <a:p>
            <a:pPr lvl="2"/>
            <a:r>
              <a:rPr/>
              <a:t>Test-retest reliability – previously established</a:t>
            </a:r>
          </a:p>
          <a:p>
            <a:pPr lvl="2"/>
            <a:r>
              <a:rPr/>
              <a:t>Concern if reliability is &lt; .70</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discuss the importance of measurement reliability</a:t>
            </a:r>
          </a:p>
          <a:p>
            <a:pPr lvl="1">
              <a:buAutoNum type="arabicPeriod"/>
            </a:pPr>
            <a:r>
              <a:rPr/>
              <a:t>To describe methods of assessing measurement reliability</a:t>
            </a:r>
          </a:p>
          <a:p>
            <a:pPr lvl="1">
              <a:buAutoNum type="arabicPeriod"/>
            </a:pPr>
            <a:r>
              <a:rPr/>
              <a:t>To discuss the importance of measurement validity</a:t>
            </a:r>
          </a:p>
          <a:p>
            <a:pPr lvl="1">
              <a:buAutoNum type="arabicPeriod"/>
            </a:pPr>
            <a:r>
              <a:rPr/>
              <a:t>To describe methods of assessing measurement validity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Test-retest</a:t>
            </a:r>
          </a:p>
          <a:p>
            <a:pPr lvl="1"/>
            <a:r>
              <a:rPr/>
              <a:t>Parallel forms</a:t>
            </a:r>
          </a:p>
          <a:p>
            <a:pPr lvl="1"/>
            <a:r>
              <a:rPr/>
              <a:t>Internal consistency</a:t>
            </a:r>
          </a:p>
          <a:p>
            <a:pPr lvl="2"/>
            <a:r>
              <a:rPr/>
              <a:t>Split-half</a:t>
            </a:r>
          </a:p>
          <a:p>
            <a:pPr lvl="2"/>
            <a:r>
              <a:rPr/>
              <a:t>Kuder -Richardson 20</a:t>
            </a:r>
          </a:p>
          <a:p>
            <a:pPr lvl="2"/>
            <a:r>
              <a:rPr/>
              <a:t>Cronbach’s alpha</a:t>
            </a:r>
          </a:p>
          <a:p>
            <a:pPr lvl="1"/>
            <a:r>
              <a:rPr/>
              <a:t>Interrater</a:t>
            </a:r>
          </a:p>
          <a:p>
            <a:pPr lvl="2"/>
            <a:r>
              <a:rPr/>
              <a:t>Percentage agreement methods</a:t>
            </a:r>
          </a:p>
          <a:p>
            <a:pPr lvl="2"/>
            <a:r>
              <a:rPr/>
              <a:t>Intraclass correlation coefficients</a:t>
            </a:r>
          </a:p>
          <a:p>
            <a:pPr lvl="2"/>
            <a:r>
              <a:rPr/>
              <a:t>Interrater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Parallel forms reliability</a:t>
            </a:r>
          </a:p>
          <a:p>
            <a:pPr lvl="2"/>
            <a:r>
              <a:rPr/>
              <a:t>Addresses concerns about “testing” or “carryover” effects</a:t>
            </a:r>
          </a:p>
          <a:p>
            <a:pPr lvl="2"/>
            <a:r>
              <a:rPr/>
              <a:t>Second or parallel form</a:t>
            </a:r>
          </a:p>
          <a:p>
            <a:pPr lvl="3"/>
            <a:r>
              <a:rPr/>
              <a:t>Reordering the items</a:t>
            </a:r>
          </a:p>
          <a:p>
            <a:pPr lvl="3"/>
            <a:r>
              <a:rPr/>
              <a:t>New items</a:t>
            </a:r>
          </a:p>
          <a:p>
            <a:pPr lvl="2"/>
            <a:r>
              <a:rPr/>
              <a:t>Reliability coefficient of at least .80 is desirable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Test-retest</a:t>
            </a:r>
          </a:p>
          <a:p>
            <a:pPr lvl="1"/>
            <a:r>
              <a:rPr/>
              <a:t>Parallel forms</a:t>
            </a:r>
          </a:p>
          <a:p>
            <a:pPr lvl="1"/>
            <a:r>
              <a:rPr/>
              <a:t>Internal consistency</a:t>
            </a:r>
          </a:p>
          <a:p>
            <a:pPr lvl="2"/>
            <a:r>
              <a:rPr/>
              <a:t>Split-half</a:t>
            </a:r>
          </a:p>
          <a:p>
            <a:pPr lvl="2"/>
            <a:r>
              <a:rPr/>
              <a:t>Kuder -Richardson 20</a:t>
            </a:r>
          </a:p>
          <a:p>
            <a:pPr lvl="2"/>
            <a:r>
              <a:rPr/>
              <a:t>Cronbach’s alpha</a:t>
            </a:r>
          </a:p>
          <a:p>
            <a:pPr lvl="1"/>
            <a:r>
              <a:rPr/>
              <a:t>Interrater</a:t>
            </a:r>
          </a:p>
          <a:p>
            <a:pPr lvl="2"/>
            <a:r>
              <a:rPr/>
              <a:t>Percentage agreement methods</a:t>
            </a:r>
          </a:p>
          <a:p>
            <a:pPr lvl="2"/>
            <a:r>
              <a:rPr/>
              <a:t>Intraclass correlation coefficients</a:t>
            </a:r>
          </a:p>
          <a:p>
            <a:pPr lvl="2"/>
            <a:r>
              <a:rPr/>
              <a:t>Interrater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Internal consistency – Split-Half method</a:t>
            </a:r>
          </a:p>
          <a:p>
            <a:pPr lvl="2"/>
            <a:r>
              <a:rPr/>
              <a:t>Correlate 2 halves of the same test/survey</a:t>
            </a:r>
          </a:p>
          <a:p>
            <a:pPr lvl="3"/>
            <a:r>
              <a:rPr/>
              <a:t>1 st half vs 2 nd half</a:t>
            </a:r>
          </a:p>
          <a:p>
            <a:pPr lvl="3"/>
            <a:r>
              <a:rPr/>
              <a:t>Odd items vs even items</a:t>
            </a:r>
          </a:p>
          <a:p>
            <a:pPr lvl="3"/>
            <a:r>
              <a:rPr/>
              <a:t>Random sample of half the items vs the other half</a:t>
            </a:r>
          </a:p>
          <a:p>
            <a:pPr lvl="2"/>
            <a:r>
              <a:rPr/>
              <a:t>Issue – reducing ###of items</a:t>
            </a:r>
          </a:p>
          <a:p>
            <a:pPr lvl="3"/>
            <a:r>
              <a:rPr/>
              <a:t>Reduces strength of relationship</a:t>
            </a:r>
          </a:p>
          <a:p>
            <a:pPr lvl="3"/>
            <a:r>
              <a:rPr/>
              <a:t>Underestimate reliability</a:t>
            </a:r>
          </a:p>
          <a:p>
            <a:pPr lvl="3"/>
            <a:r>
              <a:rPr/>
              <a:t>Adjust using the Spearman-Brown formula</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Internal consistency – Kuder -Richardson 20</a:t>
            </a:r>
          </a:p>
          <a:p>
            <a:pPr lvl="2"/>
            <a:r>
              <a:rPr/>
              <a:t>Measures inter-item reliability</a:t>
            </a:r>
          </a:p>
          <a:p>
            <a:pPr lvl="2"/>
            <a:r>
              <a:rPr/>
              <a:t>Assuming instrument measures a single trait/construct</a:t>
            </a:r>
          </a:p>
          <a:p>
            <a:pPr lvl="2"/>
            <a:r>
              <a:rPr/>
              <a:t>Dichotomous item score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Internal consistency – Cronbach’s Alpha</a:t>
            </a:r>
          </a:p>
          <a:p>
            <a:pPr lvl="2"/>
            <a:r>
              <a:rPr/>
              <a:t>Measures inter-item reliability</a:t>
            </a:r>
          </a:p>
          <a:p>
            <a:pPr lvl="2"/>
            <a:r>
              <a:rPr/>
              <a:t>Assuming instrument measures a single trait/construct</a:t>
            </a:r>
          </a:p>
          <a:p>
            <a:pPr lvl="2"/>
            <a:r>
              <a:rPr/>
              <a:t>Interval response scale</a:t>
            </a:r>
          </a:p>
          <a:p>
            <a:pPr lvl="2"/>
            <a:r>
              <a:rPr/>
              <a:t>Alpha values .70 and higher - acceptable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Test-retest</a:t>
            </a:r>
          </a:p>
          <a:p>
            <a:pPr lvl="1"/>
            <a:r>
              <a:rPr/>
              <a:t>Parallel forms</a:t>
            </a:r>
          </a:p>
          <a:p>
            <a:pPr lvl="1"/>
            <a:r>
              <a:rPr/>
              <a:t>Internal consistency</a:t>
            </a:r>
          </a:p>
          <a:p>
            <a:pPr lvl="2"/>
            <a:r>
              <a:rPr/>
              <a:t>Split-half</a:t>
            </a:r>
          </a:p>
          <a:p>
            <a:pPr lvl="2"/>
            <a:r>
              <a:rPr/>
              <a:t>Kuder -Richardson 20</a:t>
            </a:r>
          </a:p>
          <a:p>
            <a:pPr lvl="2"/>
            <a:r>
              <a:rPr/>
              <a:t>Cronbach’s alpha</a:t>
            </a:r>
          </a:p>
          <a:p>
            <a:pPr lvl="1"/>
            <a:r>
              <a:rPr/>
              <a:t>Interrater</a:t>
            </a:r>
          </a:p>
          <a:p>
            <a:pPr lvl="2"/>
            <a:r>
              <a:rPr/>
              <a:t>Percentage agreement methods</a:t>
            </a:r>
          </a:p>
          <a:p>
            <a:pPr lvl="2"/>
            <a:r>
              <a:rPr/>
              <a:t>Intraclass correlation coefficients</a:t>
            </a:r>
          </a:p>
          <a:p>
            <a:pPr lvl="2"/>
            <a:r>
              <a:rPr/>
              <a:t>Interrater</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Interrater Reliability – Percentage Agreement</a:t>
            </a:r>
          </a:p>
          <a:p>
            <a:pPr lvl="2"/>
            <a:r>
              <a:rPr/>
              <a:t>Two or more raters</a:t>
            </a:r>
          </a:p>
          <a:p>
            <a:pPr lvl="2"/>
            <a:r>
              <a:rPr/>
              <a:t>Agreement on what will be rated</a:t>
            </a:r>
          </a:p>
          <a:p>
            <a:pPr lvl="2"/>
            <a:r>
              <a:rPr/>
              <a:t>Each person rates independently</a:t>
            </a:r>
          </a:p>
          <a:p>
            <a:pPr lvl="2"/>
            <a:r>
              <a:rPr/>
              <a:t>Compute ratio of agreement</a:t>
            </a:r>
          </a:p>
          <a:p>
            <a:pPr lvl="2"/>
            <a:r>
              <a:rPr/>
              <a:t>Issue –</a:t>
            </a:r>
          </a:p>
          <a:p>
            <a:pPr lvl="3"/>
            <a:r>
              <a:rPr/>
              <a:t>Agreement on ###of events</a:t>
            </a:r>
          </a:p>
          <a:p>
            <a:pPr lvl="3"/>
            <a:r>
              <a:rPr/>
              <a:t>Agreement on when events occurred?</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Interrater Reliability – Intraclass Correlation Coefficients (ICCs)</a:t>
            </a:r>
          </a:p>
          <a:p>
            <a:pPr lvl="2"/>
            <a:r>
              <a:rPr/>
              <a:t>Calculate reliability coefficient for more than 2 raters</a:t>
            </a:r>
          </a:p>
          <a:p>
            <a:pPr lvl="2"/>
            <a:r>
              <a:rPr/>
              <a:t>Must have interval response scale</a:t>
            </a:r>
          </a:p>
          <a:p>
            <a:pPr lvl="2"/>
            <a:r>
              <a:rPr/>
              <a:t>Computation – ANOVA with repeated measures</a:t>
            </a:r>
          </a:p>
          <a:p>
            <a:pPr lvl="3"/>
            <a:r>
              <a:rPr/>
              <a:t>How related are the rating by different raters?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Interrater Reliability – Kappa</a:t>
            </a:r>
          </a:p>
          <a:p>
            <a:pPr lvl="2"/>
            <a:r>
              <a:rPr/>
              <a:t>Calculate reliability coefficient for 2 or more raters</a:t>
            </a:r>
          </a:p>
          <a:p>
            <a:pPr lvl="2"/>
            <a:r>
              <a:rPr/>
              <a:t>Nominal data</a:t>
            </a:r>
          </a:p>
          <a:p>
            <a:pPr lvl="2"/>
            <a:r>
              <a:rPr/>
              <a:t>Compute agreement between 2 raters, taking into account “ marginals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Required</a:t>
            </a:r>
            <a:r>
              <a:rPr/>
              <a:t> </a:t>
            </a:r>
            <a:r>
              <a:rPr/>
              <a:t>reading</a:t>
            </a:r>
          </a:p>
        </p:txBody>
      </p:sp>
      <p:sp>
        <p:nvSpPr>
          <p:cNvPr id="3" name="Content Placeholder 2"/>
          <p:cNvSpPr>
            <a:spLocks noGrp="1"/>
          </p:cNvSpPr>
          <p:nvPr>
            <p:ph idx="1"/>
          </p:nvPr>
        </p:nvSpPr>
        <p:spPr/>
        <p:txBody>
          <a:bodyPr/>
          <a:lstStyle/>
          <a:p>
            <a:pPr lvl="1">
              <a:buAutoNum type="arabicPeriod"/>
            </a:pPr>
            <a:r>
              <a:rPr/>
              <a:t>Chapters 11, 12</a:t>
            </a:r>
          </a:p>
          <a:p>
            <a:pPr lvl="1">
              <a:buAutoNum type="arabicPeriod"/>
            </a:pPr>
            <a:r>
              <a:rPr/>
              <a:t>Green et al. â€œDevelopment and evaluation of the Kansas City Cardiomyopathy Questionnaire: A new health status measure for heart failureâ€</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0" marL="0" indent="0">
              <a:buNone/>
            </a:pPr>
            <a:r>
              <a:rPr/>
              <a:t>(assets/img/image1.png)</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Theories</a:t>
            </a:r>
          </a:p>
          <a:p>
            <a:pPr lvl="2"/>
            <a:r>
              <a:rPr/>
              <a:t>Classical test theory</a:t>
            </a:r>
          </a:p>
          <a:p>
            <a:pPr lvl="3"/>
            <a:r>
              <a:rPr/>
              <a:t>Observed = True score + random error</a:t>
            </a:r>
          </a:p>
          <a:p>
            <a:pPr lvl="2"/>
            <a:r>
              <a:rPr/>
              <a:t>Generalizability theory</a:t>
            </a:r>
          </a:p>
          <a:p>
            <a:pPr lvl="3"/>
            <a:r>
              <a:rPr/>
              <a:t>Different components of error</a:t>
            </a:r>
          </a:p>
          <a:p>
            <a:pPr lvl="4"/>
            <a:r>
              <a:rPr/>
              <a:t>Random error</a:t>
            </a:r>
          </a:p>
          <a:p>
            <a:pPr lvl="4"/>
            <a:r>
              <a:rPr/>
              <a:t>Test-retest error</a:t>
            </a:r>
          </a:p>
          <a:p>
            <a:pPr lvl="4"/>
            <a:r>
              <a:rPr/>
              <a:t>Rater error</a:t>
            </a:r>
          </a:p>
          <a:p>
            <a:pPr lvl="4"/>
            <a:r>
              <a:rPr/>
              <a:t>Other identifiable sources of error</a:t>
            </a:r>
          </a:p>
          <a:p>
            <a:pPr lvl="2"/>
            <a:r>
              <a:rPr/>
              <a:t>Item response theory</a:t>
            </a:r>
          </a:p>
          <a:p>
            <a:pPr lvl="3"/>
            <a:r>
              <a:rPr/>
              <a:t>Separate test characteristics from participant characteristics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Validity</a:t>
            </a:r>
          </a:p>
        </p:txBody>
      </p:sp>
      <p:sp>
        <p:nvSpPr>
          <p:cNvPr id="3" name="Content Placeholder 2"/>
          <p:cNvSpPr>
            <a:spLocks noGrp="1"/>
          </p:cNvSpPr>
          <p:nvPr>
            <p:ph idx="1"/>
          </p:nvPr>
        </p:nvSpPr>
        <p:spPr/>
        <p:txBody>
          <a:bodyPr/>
          <a:lstStyle/>
          <a:p>
            <a:pPr lvl="1"/>
            <a:r>
              <a:rPr/>
              <a:t>“… establishing evidence for the use of a particular measure or instrument in a particular setting with a particular population for a specific purpose.”</a:t>
            </a:r>
          </a:p>
          <a:p>
            <a:pPr lvl="1"/>
            <a:r>
              <a:rPr/>
              <a:t>Providing evidence for validity</a:t>
            </a:r>
          </a:p>
          <a:p>
            <a:pPr lvl="2"/>
            <a:r>
              <a:rPr/>
              <a:t>NOT “test is valid” or “test is invalid”</a:t>
            </a:r>
          </a:p>
          <a:p>
            <a:pPr lvl="1"/>
            <a:r>
              <a:rPr/>
              <a:t>MUST have reliable measure before you can have validity</a:t>
            </a:r>
          </a:p>
          <a:p>
            <a:pPr lvl="2"/>
            <a:r>
              <a:rPr/>
              <a:t>May have reliability without validity</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Validity</a:t>
            </a:r>
          </a:p>
        </p:txBody>
      </p:sp>
      <p:sp>
        <p:nvSpPr>
          <p:cNvPr id="3" name="Content Placeholder 2"/>
          <p:cNvSpPr>
            <a:spLocks noGrp="1"/>
          </p:cNvSpPr>
          <p:nvPr>
            <p:ph idx="1"/>
          </p:nvPr>
        </p:nvSpPr>
        <p:spPr/>
        <p:txBody>
          <a:bodyPr/>
          <a:lstStyle/>
          <a:p>
            <a:pPr lvl="1"/>
            <a:r>
              <a:rPr/>
              <a:t>Evidence of validity reported when measure is developed</a:t>
            </a:r>
          </a:p>
          <a:p>
            <a:pPr lvl="2"/>
            <a:r>
              <a:rPr/>
              <a:t>Not routinely reported in research reports when measure is used</a:t>
            </a:r>
          </a:p>
          <a:p>
            <a:pPr lvl="1"/>
            <a:r>
              <a:rPr/>
              <a:t>Types of evidence for validity –</a:t>
            </a:r>
          </a:p>
          <a:p>
            <a:pPr lvl="2"/>
            <a:r>
              <a:rPr/>
              <a:t>Content</a:t>
            </a:r>
          </a:p>
          <a:p>
            <a:pPr lvl="2"/>
            <a:r>
              <a:rPr/>
              <a:t>Response processes</a:t>
            </a:r>
          </a:p>
          <a:p>
            <a:pPr lvl="2"/>
            <a:r>
              <a:rPr/>
              <a:t>Internal structure</a:t>
            </a:r>
          </a:p>
          <a:p>
            <a:pPr lvl="2"/>
            <a:r>
              <a:rPr/>
              <a:t>Relations to other variables</a:t>
            </a:r>
          </a:p>
          <a:p>
            <a:pPr lvl="2"/>
            <a:r>
              <a:rPr/>
              <a:t>Consequences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Validity</a:t>
            </a:r>
          </a:p>
        </p:txBody>
      </p:sp>
      <p:sp>
        <p:nvSpPr>
          <p:cNvPr id="3" name="Content Placeholder 2"/>
          <p:cNvSpPr>
            <a:spLocks noGrp="1"/>
          </p:cNvSpPr>
          <p:nvPr>
            <p:ph idx="1"/>
          </p:nvPr>
        </p:nvSpPr>
        <p:spPr/>
        <p:txBody>
          <a:bodyPr/>
          <a:lstStyle/>
          <a:p>
            <a:pPr lvl="1"/>
            <a:r>
              <a:rPr/>
              <a:t>Content evidence –</a:t>
            </a:r>
          </a:p>
          <a:p>
            <a:pPr lvl="2"/>
            <a:r>
              <a:rPr/>
              <a:t>“… whether the content that makes up the instrument is representative of the concept that one is attempting to measure.”</a:t>
            </a:r>
          </a:p>
          <a:p>
            <a:pPr lvl="2"/>
            <a:r>
              <a:rPr/>
              <a:t>Include major aspects of the concept</a:t>
            </a:r>
          </a:p>
          <a:p>
            <a:pPr lvl="2"/>
            <a:r>
              <a:rPr/>
              <a:t>Does not include irrelevant material</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Validity</a:t>
            </a:r>
          </a:p>
        </p:txBody>
      </p:sp>
      <p:sp>
        <p:nvSpPr>
          <p:cNvPr id="3" name="Content Placeholder 2"/>
          <p:cNvSpPr>
            <a:spLocks noGrp="1"/>
          </p:cNvSpPr>
          <p:nvPr>
            <p:ph idx="1"/>
          </p:nvPr>
        </p:nvSpPr>
        <p:spPr/>
        <p:txBody>
          <a:bodyPr/>
          <a:lstStyle/>
          <a:p>
            <a:pPr lvl="1"/>
            <a:r>
              <a:rPr/>
              <a:t>Content evidence –</a:t>
            </a:r>
          </a:p>
          <a:p>
            <a:pPr lvl="2"/>
            <a:r>
              <a:rPr/>
              <a:t>Definition of the concept</a:t>
            </a:r>
          </a:p>
          <a:p>
            <a:pPr lvl="2"/>
            <a:r>
              <a:rPr/>
              <a:t>Literature search to determine how concept has been measured previously</a:t>
            </a:r>
          </a:p>
          <a:p>
            <a:pPr lvl="2"/>
            <a:r>
              <a:rPr/>
              <a:t>Generate items to represent concept</a:t>
            </a:r>
          </a:p>
          <a:p>
            <a:pPr lvl="2"/>
            <a:r>
              <a:rPr/>
              <a:t>Use experts to reduce items to a final set to represent the concept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Validity</a:t>
            </a:r>
          </a:p>
        </p:txBody>
      </p:sp>
      <p:sp>
        <p:nvSpPr>
          <p:cNvPr id="3" name="Content Placeholder 2"/>
          <p:cNvSpPr>
            <a:spLocks noGrp="1"/>
          </p:cNvSpPr>
          <p:nvPr>
            <p:ph idx="1"/>
          </p:nvPr>
        </p:nvSpPr>
        <p:spPr/>
        <p:txBody>
          <a:bodyPr/>
          <a:lstStyle/>
          <a:p>
            <a:pPr lvl="1"/>
            <a:r>
              <a:rPr/>
              <a:t>Response processes evidence –</a:t>
            </a:r>
          </a:p>
          <a:p>
            <a:pPr lvl="2"/>
            <a:r>
              <a:rPr/>
              <a:t>“… the extent to which the types of participant responses match the intended construct.”</a:t>
            </a:r>
          </a:p>
          <a:p>
            <a:pPr lvl="3"/>
            <a:r>
              <a:rPr/>
              <a:t>NOT socially desirable responses</a:t>
            </a:r>
          </a:p>
          <a:p>
            <a:pPr lvl="3"/>
            <a:r>
              <a:rPr/>
              <a:t>NOT “test-taking” skills</a:t>
            </a:r>
          </a:p>
          <a:p>
            <a:pPr lvl="2"/>
            <a:r>
              <a:rPr/>
              <a:t>Observe respondents as they complete measure</a:t>
            </a:r>
          </a:p>
          <a:p>
            <a:pPr lvl="2"/>
            <a:r>
              <a:rPr/>
              <a:t>Question respondents about reasons for responses</a:t>
            </a:r>
          </a:p>
          <a:p>
            <a:pPr lvl="2"/>
            <a:r>
              <a:rPr/>
              <a:t>Also, observation of raters / judges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Validity</a:t>
            </a:r>
          </a:p>
        </p:txBody>
      </p:sp>
      <p:sp>
        <p:nvSpPr>
          <p:cNvPr id="3" name="Content Placeholder 2"/>
          <p:cNvSpPr>
            <a:spLocks noGrp="1"/>
          </p:cNvSpPr>
          <p:nvPr>
            <p:ph idx="1"/>
          </p:nvPr>
        </p:nvSpPr>
        <p:spPr/>
        <p:txBody>
          <a:bodyPr/>
          <a:lstStyle/>
          <a:p>
            <a:pPr lvl="1"/>
            <a:r>
              <a:rPr/>
              <a:t>Internal structure evidence –</a:t>
            </a:r>
          </a:p>
          <a:p>
            <a:pPr lvl="2"/>
            <a:r>
              <a:rPr/>
              <a:t>“Evidence from several types of analysis, including factor analysis and differential item functioning …”</a:t>
            </a:r>
          </a:p>
          <a:p>
            <a:pPr lvl="2"/>
            <a:r>
              <a:rPr/>
              <a:t>Does an analysis of the internal structure of a measure match the conceptual framework?</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Validity</a:t>
            </a:r>
          </a:p>
        </p:txBody>
      </p:sp>
      <p:sp>
        <p:nvSpPr>
          <p:cNvPr id="3" name="Content Placeholder 2"/>
          <p:cNvSpPr>
            <a:spLocks noGrp="1"/>
          </p:cNvSpPr>
          <p:nvPr>
            <p:ph idx="1"/>
          </p:nvPr>
        </p:nvSpPr>
        <p:spPr/>
        <p:txBody>
          <a:bodyPr/>
          <a:lstStyle/>
          <a:p>
            <a:pPr lvl="1"/>
            <a:r>
              <a:rPr/>
              <a:t>Factor analysis – Beliefs about ART measure</a:t>
            </a:r>
          </a:p>
          <a:p>
            <a:pPr lvl="1"/>
            <a:r>
              <a:rPr/>
              <a:t>The following questions involve your personal views about the HIV medications that have been prescribed for you. Please indicate the extent to which you agree or disagree with the following statements.</a:t>
            </a:r>
          </a:p>
          <a:p>
            <a:pPr lvl="1"/>
            <a:r>
              <a:rPr/>
              <a:t>Response scale: 1 (strongly disagree), 2 (disagree), 3 (uncertain), 4 (agree), 5 (strongly agree)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Validity</a:t>
            </a:r>
          </a:p>
        </p:txBody>
      </p:sp>
      <p:sp>
        <p:nvSpPr>
          <p:cNvPr id="3" name="Content Placeholder 2"/>
          <p:cNvSpPr>
            <a:spLocks noGrp="1"/>
          </p:cNvSpPr>
          <p:nvPr>
            <p:ph idx="1"/>
          </p:nvPr>
        </p:nvSpPr>
        <p:spPr/>
        <p:txBody>
          <a:bodyPr/>
          <a:lstStyle/>
          <a:p>
            <a:pPr lvl="1"/>
            <a:r>
              <a:rPr/>
              <a:t>Relations to other variables evidence –</a:t>
            </a:r>
          </a:p>
          <a:p>
            <a:pPr lvl="2"/>
            <a:r>
              <a:rPr/>
              <a:t>Are there relations with other measures that would be predicted from the theoretical framework of the measure?</a:t>
            </a:r>
          </a:p>
          <a:p>
            <a:pPr lvl="2"/>
            <a:r>
              <a:rPr/>
              <a:t>Test-criterion</a:t>
            </a:r>
          </a:p>
          <a:p>
            <a:pPr lvl="3"/>
            <a:r>
              <a:rPr/>
              <a:t>Predictive-criterion</a:t>
            </a:r>
          </a:p>
          <a:p>
            <a:pPr lvl="3"/>
            <a:r>
              <a:rPr/>
              <a:t>Concurrent-criterion</a:t>
            </a:r>
          </a:p>
          <a:p>
            <a:pPr lvl="2"/>
            <a:r>
              <a:rPr/>
              <a:t>Convergent</a:t>
            </a:r>
          </a:p>
          <a:p>
            <a:pPr lvl="2"/>
            <a:r>
              <a:rPr/>
              <a:t>Discriminant</a:t>
            </a:r>
          </a:p>
          <a:p>
            <a:pPr lvl="2"/>
            <a:r>
              <a:rPr/>
              <a:t>Validity generalization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Optional</a:t>
            </a:r>
            <a:r>
              <a:rPr/>
              <a:t> </a:t>
            </a:r>
            <a:r>
              <a:rPr/>
              <a:t>Resources</a:t>
            </a:r>
          </a:p>
        </p:txBody>
      </p:sp>
      <p:sp>
        <p:nvSpPr>
          <p:cNvPr id="3" name="Content Placeholder 2"/>
          <p:cNvSpPr>
            <a:spLocks noGrp="1"/>
          </p:cNvSpPr>
          <p:nvPr>
            <p:ph idx="1"/>
          </p:nvPr>
        </p:nvSpPr>
        <p:spPr/>
        <p:txBody>
          <a:bodyPr/>
          <a:lstStyle/>
          <a:p>
            <a:pPr lvl="0" marL="0" indent="0">
              <a:buNone/>
            </a:pPr>
            <a:r>
              <a:rPr/>
              <a:t>Radloff. â€œThe CES-D Scale: A self-report depression scale for research in the general populationâ€</a:t>
            </a:r>
          </a:p>
          <a:p>
            <a:pPr lvl="0" marL="0" indent="0">
              <a:buNone/>
            </a:pPr>
            <a:r>
              <a:rPr/>
              <a:t>L.G. Portney &amp; M.P. Watkins. Chapter 5 â€œReliability of measurements;â€ Chapter 6 â€œValidity of measurements.â€ Foundations of Clinical Research: Applications to Practice, 3rd ed. Upper Saddle River, New Jersey: Pearson Prentice Hall.</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Validity</a:t>
            </a:r>
          </a:p>
        </p:txBody>
      </p:sp>
      <p:sp>
        <p:nvSpPr>
          <p:cNvPr id="3" name="Content Placeholder 2"/>
          <p:cNvSpPr>
            <a:spLocks noGrp="1"/>
          </p:cNvSpPr>
          <p:nvPr>
            <p:ph idx="1"/>
          </p:nvPr>
        </p:nvSpPr>
        <p:spPr/>
        <p:txBody>
          <a:bodyPr/>
          <a:lstStyle/>
          <a:p>
            <a:pPr lvl="1"/>
            <a:r>
              <a:rPr/>
              <a:t>Motivation/Readiness/Confidence to Adhere (assets/img/image2.emf)</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Validity</a:t>
            </a:r>
          </a:p>
        </p:txBody>
      </p:sp>
      <p:sp>
        <p:nvSpPr>
          <p:cNvPr id="3" name="Content Placeholder 2"/>
          <p:cNvSpPr>
            <a:spLocks noGrp="1"/>
          </p:cNvSpPr>
          <p:nvPr>
            <p:ph idx="1"/>
          </p:nvPr>
        </p:nvSpPr>
        <p:spPr/>
        <p:txBody>
          <a:bodyPr/>
          <a:lstStyle/>
          <a:p>
            <a:pPr lvl="1"/>
            <a:r>
              <a:rPr/>
              <a:t>Consequences evidence –</a:t>
            </a:r>
          </a:p>
          <a:p>
            <a:pPr lvl="2"/>
            <a:r>
              <a:rPr/>
              <a:t>“… includes both positive and negative anticipated and unanticipated consequences of measurement.”</a:t>
            </a:r>
          </a:p>
          <a:p>
            <a:pPr lvl="2"/>
            <a:r>
              <a:rPr/>
              <a:t>How do the use of measures affect respondents?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Validity</a:t>
            </a:r>
          </a:p>
        </p:txBody>
      </p:sp>
      <p:sp>
        <p:nvSpPr>
          <p:cNvPr id="3" name="Content Placeholder 2"/>
          <p:cNvSpPr>
            <a:spLocks noGrp="1"/>
          </p:cNvSpPr>
          <p:nvPr>
            <p:ph idx="1"/>
          </p:nvPr>
        </p:nvSpPr>
        <p:spPr/>
        <p:txBody>
          <a:bodyPr/>
          <a:lstStyle/>
          <a:p>
            <a:pPr lvl="1"/>
            <a:r>
              <a:rPr/>
              <a:t>Evaluation of measurement validity</a:t>
            </a:r>
          </a:p>
          <a:p>
            <a:pPr lvl="2"/>
            <a:r>
              <a:rPr/>
              <a:t>For content, response process, internal structure, and consequence –</a:t>
            </a:r>
          </a:p>
          <a:p>
            <a:pPr lvl="3"/>
            <a:r>
              <a:rPr/>
              <a:t>Subjective, depends on logical judgment by researcher</a:t>
            </a:r>
          </a:p>
          <a:p>
            <a:pPr lvl="2"/>
            <a:r>
              <a:rPr/>
              <a:t>Relations with other variables –</a:t>
            </a:r>
          </a:p>
          <a:p>
            <a:pPr lvl="3"/>
            <a:r>
              <a:rPr/>
              <a:t>Often correlations</a:t>
            </a:r>
          </a:p>
          <a:p>
            <a:pPr lvl="3"/>
            <a:r>
              <a:rPr/>
              <a:t>Judgment; no established cut-offs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Validity</a:t>
            </a:r>
          </a:p>
        </p:txBody>
      </p:sp>
      <p:sp>
        <p:nvSpPr>
          <p:cNvPr id="3" name="Content Placeholder 2"/>
          <p:cNvSpPr>
            <a:spLocks noGrp="1"/>
          </p:cNvSpPr>
          <p:nvPr>
            <p:ph idx="1"/>
          </p:nvPr>
        </p:nvSpPr>
        <p:spPr/>
        <p:txBody>
          <a:bodyPr/>
          <a:lstStyle/>
          <a:p>
            <a:pPr lvl="1"/>
            <a:r>
              <a:rPr/>
              <a:t>Evaluation of measurement validity</a:t>
            </a:r>
          </a:p>
          <a:p>
            <a:pPr lvl="2"/>
            <a:r>
              <a:rPr/>
              <a:t>Cohen’s guidelines – strength of relationship</a:t>
            </a:r>
          </a:p>
          <a:p>
            <a:pPr lvl="2"/>
            <a:r>
              <a:rPr/>
              <a:t>Correlation coefficient – most common</a:t>
            </a:r>
          </a:p>
          <a:p>
            <a:pPr lvl="2"/>
            <a:r>
              <a:rPr/>
              <a:t>Applied behavioral sciences</a:t>
            </a:r>
          </a:p>
          <a:p>
            <a:pPr lvl="3"/>
            <a:r>
              <a:rPr/>
              <a:t>r &gt;= .5 &lt;U+F0E8&gt; large effect / strong support</a:t>
            </a:r>
          </a:p>
          <a:p>
            <a:pPr lvl="3"/>
            <a:r>
              <a:rPr/>
              <a:t>r &gt; .3 &lt;U+F0E8&gt; acceptable level of support</a:t>
            </a:r>
          </a:p>
          <a:p>
            <a:pPr lvl="3"/>
            <a:r>
              <a:rPr/>
              <a:t>r &gt; .1 &lt;U+F0E8&gt; weak support (if statistically significant)</a:t>
            </a:r>
          </a:p>
          <a:p>
            <a:pPr lvl="2"/>
            <a:r>
              <a:rPr/>
              <a:t>Table 12.2</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Validity</a:t>
            </a:r>
          </a:p>
        </p:txBody>
      </p:sp>
      <p:sp>
        <p:nvSpPr>
          <p:cNvPr id="3" name="Content Placeholder 2"/>
          <p:cNvSpPr>
            <a:spLocks noGrp="1"/>
          </p:cNvSpPr>
          <p:nvPr>
            <p:ph idx="1"/>
          </p:nvPr>
        </p:nvSpPr>
        <p:spPr/>
        <p:txBody>
          <a:bodyPr/>
          <a:lstStyle/>
          <a:p>
            <a:pPr lvl="0" marL="0" indent="0">
              <a:buNone/>
            </a:pPr>
            <a:r>
              <a:rPr/>
              <a:t>(assets/img/image3.png)</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Validity</a:t>
            </a:r>
          </a:p>
        </p:txBody>
      </p:sp>
      <p:sp>
        <p:nvSpPr>
          <p:cNvPr id="3" name="Content Placeholder 2"/>
          <p:cNvSpPr>
            <a:spLocks noGrp="1"/>
          </p:cNvSpPr>
          <p:nvPr>
            <p:ph idx="1"/>
          </p:nvPr>
        </p:nvSpPr>
        <p:spPr/>
        <p:txBody>
          <a:bodyPr/>
          <a:lstStyle/>
          <a:p>
            <a:pPr lvl="1"/>
            <a:r>
              <a:rPr/>
              <a:t>Validity of diagnostic tests</a:t>
            </a:r>
          </a:p>
          <a:p>
            <a:pPr lvl="1"/>
            <a:r>
              <a:rPr/>
              <a:t>Sensitivity</a:t>
            </a:r>
          </a:p>
          <a:p>
            <a:pPr lvl="2"/>
            <a:r>
              <a:rPr/>
              <a:t>A test ’ s ability to obtain a positive result when the target condition is really present</a:t>
            </a:r>
          </a:p>
          <a:p>
            <a:pPr lvl="3"/>
            <a:r>
              <a:rPr/>
              <a:t>True positive rate</a:t>
            </a:r>
          </a:p>
          <a:p>
            <a:pPr lvl="1"/>
            <a:r>
              <a:rPr/>
              <a:t>Specificity</a:t>
            </a:r>
          </a:p>
          <a:p>
            <a:pPr lvl="2"/>
            <a:r>
              <a:rPr/>
              <a:t>A test ’ s ability to obtain a negative result when the target condition is really absent</a:t>
            </a:r>
          </a:p>
          <a:p>
            <a:pPr lvl="3"/>
            <a:r>
              <a:rPr/>
              <a:t>True negative rate</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Validity</a:t>
            </a:r>
          </a:p>
        </p:txBody>
      </p:sp>
      <p:sp>
        <p:nvSpPr>
          <p:cNvPr id="3" name="Content Placeholder 2"/>
          <p:cNvSpPr>
            <a:spLocks noGrp="1"/>
          </p:cNvSpPr>
          <p:nvPr>
            <p:ph idx="1"/>
          </p:nvPr>
        </p:nvSpPr>
        <p:spPr/>
        <p:txBody>
          <a:bodyPr/>
          <a:lstStyle/>
          <a:p>
            <a:pPr lvl="0" marL="0" indent="0">
              <a:buNone/>
            </a:pPr>
            <a:r>
              <a:rPr/>
              <a:t>(assets/img/image4.jpeg)</a:t>
            </a:r>
          </a:p>
          <a:p>
            <a:pPr lvl="0" marL="0" indent="0">
              <a:buNone/>
            </a:pPr>
            <a:r>
              <a:rPr/>
              <a:t>.footnote[Portney &amp; Watkins, 2009]</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Validity</a:t>
            </a:r>
          </a:p>
        </p:txBody>
      </p:sp>
      <p:sp>
        <p:nvSpPr>
          <p:cNvPr id="3" name="Content Placeholder 2"/>
          <p:cNvSpPr>
            <a:spLocks noGrp="1"/>
          </p:cNvSpPr>
          <p:nvPr>
            <p:ph idx="1"/>
          </p:nvPr>
        </p:nvSpPr>
        <p:spPr/>
        <p:txBody>
          <a:bodyPr/>
          <a:lstStyle/>
          <a:p>
            <a:pPr lvl="1"/>
            <a:r>
              <a:rPr/>
              <a:t>Sim &amp; Wright . 2000. (assets/img/image5.jpeg)</a:t>
            </a:r>
          </a:p>
          <a:p>
            <a:pPr lvl="0" marL="0" indent="0">
              <a:buNone/>
            </a:pPr>
            <a:r>
              <a:rPr/>
              <a:t>.footnote[44]</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p>
        </p:txBody>
      </p:sp>
      <p:sp>
        <p:nvSpPr>
          <p:cNvPr id="3" name="Content Placeholder 2"/>
          <p:cNvSpPr>
            <a:spLocks noGrp="1"/>
          </p:cNvSpPr>
          <p:nvPr>
            <p:ph idx="1"/>
          </p:nvPr>
        </p:nvSpPr>
        <p:spPr/>
        <p:txBody>
          <a:bodyPr/>
          <a:lstStyle/>
          <a:p>
            <a:pPr lvl="1"/>
            <a:r>
              <a:rPr/>
              <a:t>Validity vs Reliability</a:t>
            </a:r>
          </a:p>
          <a:p>
            <a:pPr lvl="2"/>
            <a:r>
              <a:rPr/>
              <a:t>The chicken and the egg!</a:t>
            </a:r>
          </a:p>
          <a:p>
            <a:pPr lvl="0" marL="0" indent="0">
              <a:buNone/>
            </a:pPr>
            <a:r>
              <a:rPr/>
              <a:t>(assets/img/image6.jpeg)</a:t>
            </a:r>
          </a:p>
          <a:p>
            <a:pPr lvl="0" marL="0" indent="0">
              <a:buNone/>
            </a:pPr>
            <a:r>
              <a:rPr/>
              <a:t>[Portney &amp; Watkins, 2009]</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p>
        </p:txBody>
      </p:sp>
      <p:sp>
        <p:nvSpPr>
          <p:cNvPr id="3" name="Content Placeholder 2"/>
          <p:cNvSpPr>
            <a:spLocks noGrp="1"/>
          </p:cNvSpPr>
          <p:nvPr>
            <p:ph idx="1"/>
          </p:nvPr>
        </p:nvSpPr>
        <p:spPr/>
        <p:txBody>
          <a:bodyPr/>
          <a:lstStyle/>
          <a:p>
            <a:pPr lvl="1"/>
            <a:r>
              <a:rPr/>
              <a:t>Validity vs Reliability</a:t>
            </a:r>
          </a:p>
          <a:p>
            <a:pPr lvl="2"/>
            <a:r>
              <a:rPr/>
              <a:t>“ … a high degree of validity presupposes a high degree of reliability… ”</a:t>
            </a:r>
          </a:p>
          <a:p>
            <a:pPr lvl="2"/>
            <a:r>
              <a:rPr/>
              <a:t>“ … reliability does </a:t>
            </a:r>
            <a:r>
              <a:rPr i="1"/>
              <a:t>not</a:t>
            </a:r>
            <a:r>
              <a:rPr/>
              <a:t> presuppose. ”</a:t>
            </a:r>
          </a:p>
          <a:p>
            <a:pPr lvl="2"/>
            <a:r>
              <a:rPr/>
              <a:t>To establish reliability – only need to know where points are in relation to each other</a:t>
            </a:r>
          </a:p>
          <a:p>
            <a:pPr lvl="2"/>
            <a:r>
              <a:rPr/>
              <a:t>To establish validity – need to know where the “ target ” is in order to evaluate how close points are to this “ target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p>
        </p:txBody>
      </p:sp>
      <p:sp>
        <p:nvSpPr>
          <p:cNvPr id="3" name="Content Placeholder 2"/>
          <p:cNvSpPr>
            <a:spLocks noGrp="1"/>
          </p:cNvSpPr>
          <p:nvPr>
            <p:ph idx="1"/>
          </p:nvPr>
        </p:nvSpPr>
        <p:spPr/>
        <p:txBody>
          <a:bodyPr/>
          <a:lstStyle/>
          <a:p>
            <a:pPr lvl="1"/>
            <a:r>
              <a:rPr/>
              <a:t>“Study quality also depends on the </a:t>
            </a:r>
            <a:r>
              <a:rPr i="1"/>
              <a:t>consistency</a:t>
            </a:r>
            <a:r>
              <a:rPr/>
              <a:t> (measurement reliability) and </a:t>
            </a:r>
            <a:r>
              <a:rPr i="1"/>
              <a:t>accuracy</a:t>
            </a:r>
            <a:r>
              <a:rPr/>
              <a:t> (measurement validity) of the specific instruments …”</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p>
        </p:txBody>
      </p:sp>
      <p:sp>
        <p:nvSpPr>
          <p:cNvPr id="3" name="Content Placeholder 2"/>
          <p:cNvSpPr>
            <a:spLocks noGrp="1"/>
          </p:cNvSpPr>
          <p:nvPr>
            <p:ph idx="1"/>
          </p:nvPr>
        </p:nvSpPr>
        <p:spPr/>
        <p:txBody>
          <a:bodyPr/>
          <a:lstStyle/>
          <a:p>
            <a:pPr lvl="1"/>
            <a:r>
              <a:rPr/>
              <a:t>Validity vs Reliability (Table 9.1)</a:t>
            </a:r>
          </a:p>
          <a:p>
            <a:pPr lvl="0" marL="0" indent="0">
              <a:buNone/>
            </a:pPr>
            <a:r>
              <a:rPr/>
              <a:t>(assets/img/image7.jpeg)</a:t>
            </a:r>
          </a:p>
          <a:p>
            <a:pPr lvl="0" marL="0" indent="0">
              <a:buNone/>
            </a:pPr>
            <a:r>
              <a:rPr/>
              <a:t>.footnote[Sim &amp; Wright. 2000.]</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Assignment</a:t>
            </a:r>
            <a:r>
              <a:rPr/>
              <a:t> </a:t>
            </a:r>
            <a:r>
              <a:rPr/>
              <a:t>#7</a:t>
            </a:r>
          </a:p>
        </p:txBody>
      </p:sp>
      <p:sp>
        <p:nvSpPr>
          <p:cNvPr id="3" name="Content Placeholder 2"/>
          <p:cNvSpPr>
            <a:spLocks noGrp="1"/>
          </p:cNvSpPr>
          <p:nvPr>
            <p:ph idx="1"/>
          </p:nvPr>
        </p:nvSpPr>
        <p:spPr/>
        <p:txBody>
          <a:bodyPr/>
          <a:lstStyle/>
          <a:p>
            <a:pPr lvl="1"/>
            <a:r>
              <a:rPr/>
              <a:t>Generate a list of variables that you plan to include in your research proposal. Include in the list both dependent and independent variables. In the list include:</a:t>
            </a:r>
          </a:p>
          <a:p>
            <a:pPr lvl="2"/>
            <a:r>
              <a:rPr/>
              <a:t>Variables you will need to describe your sample,</a:t>
            </a:r>
          </a:p>
          <a:p>
            <a:pPr lvl="2"/>
            <a:r>
              <a:rPr/>
              <a:t>Variables you will need to control for in your analysis, and</a:t>
            </a:r>
          </a:p>
          <a:p>
            <a:pPr lvl="2"/>
            <a:r>
              <a:rPr/>
              <a:t>Variables you will need in order to test your RQ/RH.</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Assignment</a:t>
            </a:r>
          </a:p>
        </p:txBody>
      </p:sp>
      <p:sp>
        <p:nvSpPr>
          <p:cNvPr id="3" name="Content Placeholder 2"/>
          <p:cNvSpPr>
            <a:spLocks noGrp="1"/>
          </p:cNvSpPr>
          <p:nvPr>
            <p:ph idx="1"/>
          </p:nvPr>
        </p:nvSpPr>
        <p:spPr/>
        <p:txBody>
          <a:bodyPr/>
          <a:lstStyle/>
          <a:p>
            <a:pPr lvl="1">
              <a:buAutoNum type="arabicPeriod"/>
            </a:pPr>
            <a:r>
              <a:rPr/>
              <a:t>Generate a list of measures that you plan to include in your research proposal. This should be a general list of measures and not necessarily a detailed list of the specific type of measure to be used. For instance, you might list the outcome measure â€œhealthâ€ and not specify the exact measure of health status that you will use. This assignment will be a first draft of the “measures” description included in the Methods section of your research proposal.</a:t>
            </a:r>
          </a:p>
          <a:p>
            <a:pPr lvl="1">
              <a:buAutoNum type="arabicPeriod"/>
            </a:pPr>
            <a:r>
              <a:rPr/>
              <a:t>Prepare for next weekâ€™s session</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Discussion</a:t>
            </a:r>
            <a:r>
              <a:rPr/>
              <a:t> </a:t>
            </a:r>
            <a:r>
              <a:rPr/>
              <a:t>questions</a:t>
            </a:r>
          </a:p>
        </p:txBody>
      </p:sp>
      <p:sp>
        <p:nvSpPr>
          <p:cNvPr id="3" name="Content Placeholder 2"/>
          <p:cNvSpPr>
            <a:spLocks noGrp="1"/>
          </p:cNvSpPr>
          <p:nvPr>
            <p:ph idx="1"/>
          </p:nvPr>
        </p:nvSpPr>
        <p:spPr/>
        <p:txBody>
          <a:bodyPr/>
          <a:lstStyle/>
          <a:p>
            <a:pPr lvl="1">
              <a:buAutoNum type="arabicPeriod"/>
            </a:pPr>
            <a:r>
              <a:rPr/>
              <a:t>What procedures will you put into place in order to ensure reliability and validity?</a:t>
            </a:r>
          </a:p>
          <a:p>
            <a:pPr lvl="1">
              <a:buAutoNum type="arabicPeriod"/>
            </a:pPr>
            <a:r>
              <a:rPr/>
              <a:t>How will reliability and validity be tested with the data that are collected?</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Additional</a:t>
            </a:r>
            <a:r>
              <a:rPr/>
              <a:t> </a:t>
            </a:r>
            <a:r>
              <a:rPr/>
              <a:t>slides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What is measurement reliability?</a:t>
            </a:r>
          </a:p>
          <a:p>
            <a:pPr lvl="2"/>
            <a:r>
              <a:rPr/>
              <a:t>“… consistency of a series of measurements. ( Cronbach )</a:t>
            </a:r>
          </a:p>
          <a:p>
            <a:pPr lvl="2"/>
            <a:r>
              <a:rPr/>
              <a:t>“… a property of scores and is not immutable across all conceivable uses of a given measure.” (Thompson)</a:t>
            </a:r>
          </a:p>
          <a:p>
            <a:pPr lvl="1"/>
            <a:r>
              <a:rPr/>
              <a:t>Importance – without reliable measures, can’t have confidence in study results.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Example – Want to determine change in some relevant measure after treatment/intervention.</a:t>
            </a:r>
          </a:p>
          <a:p>
            <a:pPr lvl="2"/>
            <a:r>
              <a:rPr/>
              <a:t>Baseline measure</a:t>
            </a:r>
          </a:p>
          <a:p>
            <a:pPr lvl="2"/>
            <a:r>
              <a:rPr/>
              <a:t>Treatment</a:t>
            </a:r>
          </a:p>
          <a:p>
            <a:pPr lvl="2"/>
            <a:r>
              <a:rPr/>
              <a:t>Follow-up measure</a:t>
            </a:r>
          </a:p>
          <a:p>
            <a:pPr lvl="1"/>
            <a:r>
              <a:rPr/>
              <a:t>C hange from baseline to follow-up –</a:t>
            </a:r>
          </a:p>
          <a:p>
            <a:pPr lvl="2"/>
            <a:r>
              <a:rPr/>
              <a:t>Due to effect of treatment?</a:t>
            </a:r>
          </a:p>
          <a:p>
            <a:pPr lvl="2"/>
            <a:r>
              <a:rPr/>
              <a:t>Due to random variation in the measure?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Observe score</a:t>
            </a:r>
          </a:p>
          <a:p>
            <a:pPr lvl="2"/>
            <a:r>
              <a:rPr/>
              <a:t>Lab value</a:t>
            </a:r>
          </a:p>
          <a:p>
            <a:pPr lvl="2"/>
            <a:r>
              <a:rPr/>
              <a:t>Test result</a:t>
            </a:r>
          </a:p>
          <a:p>
            <a:pPr lvl="2"/>
            <a:r>
              <a:rPr/>
              <a:t>Self-report measure</a:t>
            </a:r>
          </a:p>
          <a:p>
            <a:pPr lvl="1"/>
            <a:r>
              <a:rPr/>
              <a:t>Classical test theory</a:t>
            </a:r>
          </a:p>
          <a:p>
            <a:pPr lvl="2"/>
            <a:r>
              <a:rPr/>
              <a:t>Observed score = True score + Error</a:t>
            </a:r>
          </a:p>
          <a:p>
            <a:pPr lvl="1"/>
            <a:r>
              <a:rPr/>
              <a:t>Change in value – due to change in true score or error?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Goal – Use measure that</a:t>
            </a:r>
          </a:p>
          <a:p>
            <a:pPr lvl="2"/>
            <a:r>
              <a:rPr/>
              <a:t>B est reflects the true score</a:t>
            </a:r>
          </a:p>
          <a:p>
            <a:pPr lvl="2"/>
            <a:r>
              <a:rPr/>
              <a:t>As little “error” as possible</a:t>
            </a:r>
          </a:p>
          <a:p>
            <a:pPr lvl="2"/>
            <a:r>
              <a:rPr/>
              <a:t>As “reliable” as possible</a:t>
            </a:r>
          </a:p>
          <a:p>
            <a:pPr lvl="1"/>
            <a:r>
              <a:rPr/>
              <a:t>Measurement reliability –</a:t>
            </a:r>
          </a:p>
          <a:p>
            <a:pPr lvl="2"/>
            <a:r>
              <a:rPr/>
              <a:t>Coefficient</a:t>
            </a:r>
          </a:p>
          <a:p>
            <a:pPr lvl="2"/>
            <a:r>
              <a:rPr/>
              <a:t>Ratio – True score / Observed score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9 - Validity and reliability</dc:title>
  <dc:creator>Steve Simon</dc:creator>
  <cp:keywords/>
  <dcterms:created xsi:type="dcterms:W3CDTF">2019-01-03T22:23:52Z</dcterms:created>
  <dcterms:modified xsi:type="dcterms:W3CDTF">2019-01-03T22:23:52Z</dcterms:modified>
</cp:coreProperties>
</file>