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113" d="100"/>
          <a:sy n="113" d="100"/>
        </p:scale>
        <p:origin x="155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9" Type="http://schemas.openxmlformats.org/officeDocument/2006/relationships/viewProps" Target="viewProps.xml" /><Relationship Id="rId38" Type="http://schemas.openxmlformats.org/officeDocument/2006/relationships/presProps" Target="presProps.xml" /><Relationship Id="rId1" Type="http://schemas.openxmlformats.org/officeDocument/2006/relationships/slideMaster" Target="slideMasters/slideMaster1.xml" /><Relationship Id="rId41" Type="http://schemas.openxmlformats.org/officeDocument/2006/relationships/tableStyles" Target="tableStyles.xml" /><Relationship Id="rId4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12/30/2018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Video</a:t>
            </a:r>
            <a:r>
              <a:rPr/>
              <a:t> </a:t>
            </a:r>
            <a:r>
              <a:rPr/>
              <a:t>10</a:t>
            </a:r>
            <a:r>
              <a:rPr/>
              <a:t> </a:t>
            </a:r>
            <a:r>
              <a:rPr/>
              <a:t>-</a:t>
            </a:r>
            <a:r>
              <a:rPr/>
              <a:t> </a:t>
            </a:r>
            <a:r>
              <a:rPr/>
              <a:t>Data</a:t>
            </a:r>
            <a:r>
              <a:rPr/>
              <a:t> </a:t>
            </a:r>
            <a:r>
              <a:rPr/>
              <a:t>collection</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Collection</a:t>
            </a:r>
            <a:r>
              <a:rPr/>
              <a:t> </a:t>
            </a:r>
            <a:r>
              <a:rPr/>
              <a:t>Techniques</a:t>
            </a:r>
          </a:p>
        </p:txBody>
      </p:sp>
      <p:sp>
        <p:nvSpPr>
          <p:cNvPr id="3" name="Content Placeholder 2"/>
          <p:cNvSpPr>
            <a:spLocks noGrp="1"/>
          </p:cNvSpPr>
          <p:nvPr>
            <p:ph idx="1"/>
          </p:nvPr>
        </p:nvSpPr>
        <p:spPr/>
        <p:txBody>
          <a:bodyPr/>
          <a:lstStyle/>
          <a:p>
            <a:pPr lvl="1"/>
            <a:r>
              <a:rPr/>
              <a:t>Surveys</a:t>
            </a:r>
          </a:p>
          <a:p>
            <a:pPr lvl="2"/>
            <a:r>
              <a:rPr/>
              <a:t>Survey question format –</a:t>
            </a:r>
          </a:p>
          <a:p>
            <a:pPr lvl="3"/>
            <a:r>
              <a:rPr/>
              <a:t>Open-ended</a:t>
            </a:r>
          </a:p>
          <a:p>
            <a:pPr lvl="3"/>
            <a:r>
              <a:rPr/>
              <a:t>Close-ended</a:t>
            </a:r>
          </a:p>
          <a:p>
            <a:pPr lvl="2"/>
            <a:r>
              <a:rPr/>
              <a:t>Wording of questions</a:t>
            </a:r>
          </a:p>
          <a:p>
            <a:pPr lvl="2"/>
            <a:r>
              <a:rPr/>
              <a:t>Scales</a:t>
            </a:r>
          </a:p>
          <a:p>
            <a:pPr lvl="3"/>
            <a:r>
              <a:rPr/>
              <a:t>Scale of measurement</a:t>
            </a:r>
          </a:p>
          <a:p>
            <a:pPr lvl="3"/>
            <a:r>
              <a:rPr/>
              <a:t>Response options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Collection</a:t>
            </a:r>
            <a:r>
              <a:rPr/>
              <a:t> </a:t>
            </a:r>
            <a:r>
              <a:rPr/>
              <a:t>Techniques</a:t>
            </a:r>
          </a:p>
        </p:txBody>
      </p:sp>
      <p:sp>
        <p:nvSpPr>
          <p:cNvPr id="3" name="Content Placeholder 2"/>
          <p:cNvSpPr>
            <a:spLocks noGrp="1"/>
          </p:cNvSpPr>
          <p:nvPr>
            <p:ph idx="1"/>
          </p:nvPr>
        </p:nvSpPr>
        <p:spPr/>
        <p:txBody>
          <a:bodyPr/>
          <a:lstStyle/>
          <a:p>
            <a:pPr lvl="1"/>
            <a:r>
              <a:rPr/>
              <a:t>Open-ended vs Close-ended</a:t>
            </a:r>
          </a:p>
          <a:p>
            <a:pPr lvl="0" marL="0" indent="0">
              <a:buNone/>
            </a:pPr>
            <a:r>
              <a:rPr/>
              <a:t>(assets/img/image2.png)</a:t>
            </a:r>
          </a:p>
          <a:p>
            <a:pPr lvl="0" marL="0" indent="0">
              <a:buNone/>
            </a:pPr>
            <a:r>
              <a:rPr/>
              <a:t>.footnote[Sim &amp; Wright, 2002]</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Collection</a:t>
            </a:r>
            <a:r>
              <a:rPr/>
              <a:t> </a:t>
            </a:r>
            <a:r>
              <a:rPr/>
              <a:t>Techniques</a:t>
            </a:r>
          </a:p>
        </p:txBody>
      </p:sp>
      <p:sp>
        <p:nvSpPr>
          <p:cNvPr id="3" name="Content Placeholder 2"/>
          <p:cNvSpPr>
            <a:spLocks noGrp="1"/>
          </p:cNvSpPr>
          <p:nvPr>
            <p:ph idx="1"/>
          </p:nvPr>
        </p:nvSpPr>
        <p:spPr/>
        <p:txBody>
          <a:bodyPr/>
          <a:lstStyle/>
          <a:p>
            <a:pPr lvl="1"/>
            <a:r>
              <a:rPr/>
              <a:t>Surveys – Response Options</a:t>
            </a:r>
          </a:p>
          <a:p>
            <a:pPr lvl="2"/>
            <a:r>
              <a:rPr/>
              <a:t>Likert</a:t>
            </a:r>
          </a:p>
          <a:p>
            <a:pPr lvl="0" marL="0" indent="0">
              <a:buNone/>
            </a:pPr>
            <a:r>
              <a:rPr/>
              <a:t>(assets/img/image3.jpeg)</a:t>
            </a:r>
          </a:p>
          <a:p>
            <a:pPr lvl="0" marL="0" indent="0">
              <a:buNone/>
            </a:pPr>
            <a:r>
              <a:rPr/>
              <a:t>.footnote[Portney &amp; Watkins, 2009]</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Collection</a:t>
            </a:r>
            <a:r>
              <a:rPr/>
              <a:t> </a:t>
            </a:r>
            <a:r>
              <a:rPr/>
              <a:t>Techniques</a:t>
            </a:r>
          </a:p>
        </p:txBody>
      </p:sp>
      <p:sp>
        <p:nvSpPr>
          <p:cNvPr id="3" name="Content Placeholder 2"/>
          <p:cNvSpPr>
            <a:spLocks noGrp="1"/>
          </p:cNvSpPr>
          <p:nvPr>
            <p:ph idx="1"/>
          </p:nvPr>
        </p:nvSpPr>
        <p:spPr/>
        <p:txBody>
          <a:bodyPr/>
          <a:lstStyle/>
          <a:p>
            <a:pPr lvl="1"/>
            <a:r>
              <a:rPr/>
              <a:t>Surveys – Response Options</a:t>
            </a:r>
          </a:p>
          <a:p>
            <a:pPr lvl="2"/>
            <a:r>
              <a:rPr/>
              <a:t>Likert</a:t>
            </a:r>
          </a:p>
          <a:p>
            <a:pPr lvl="0" marL="0" indent="0">
              <a:buNone/>
            </a:pPr>
            <a:r>
              <a:rPr/>
              <a:t>(assets/img/image4.png)</a:t>
            </a:r>
          </a:p>
          <a:p>
            <a:pPr lvl="0" marL="0" indent="0">
              <a:buNone/>
            </a:pPr>
            <a:r>
              <a:rPr/>
              <a:t>.footnote[Sim &amp; Wright, 2002]</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Collection</a:t>
            </a:r>
            <a:r>
              <a:rPr/>
              <a:t> </a:t>
            </a:r>
            <a:r>
              <a:rPr/>
              <a:t>Techniques</a:t>
            </a:r>
          </a:p>
        </p:txBody>
      </p:sp>
      <p:sp>
        <p:nvSpPr>
          <p:cNvPr id="3" name="Content Placeholder 2"/>
          <p:cNvSpPr>
            <a:spLocks noGrp="1"/>
          </p:cNvSpPr>
          <p:nvPr>
            <p:ph idx="1"/>
          </p:nvPr>
        </p:nvSpPr>
        <p:spPr/>
        <p:txBody>
          <a:bodyPr/>
          <a:lstStyle/>
          <a:p>
            <a:pPr lvl="1"/>
            <a:r>
              <a:rPr/>
              <a:t>Surveys – Response Options</a:t>
            </a:r>
          </a:p>
          <a:p>
            <a:pPr lvl="2"/>
            <a:r>
              <a:rPr/>
              <a:t>Likert</a:t>
            </a:r>
          </a:p>
          <a:p>
            <a:pPr lvl="0" marL="0" indent="0">
              <a:buNone/>
            </a:pPr>
            <a:r>
              <a:rPr/>
              <a:t>(assets/img/image5.jpeg)</a:t>
            </a:r>
          </a:p>
          <a:p>
            <a:pPr lvl="0" marL="0" indent="0">
              <a:buNone/>
            </a:pPr>
            <a:r>
              <a:rPr/>
              <a:t>.footnote[Sim &amp; Wright, 2002]</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Collection</a:t>
            </a:r>
            <a:r>
              <a:rPr/>
              <a:t> </a:t>
            </a:r>
            <a:r>
              <a:rPr/>
              <a:t>Techniques</a:t>
            </a:r>
          </a:p>
        </p:txBody>
      </p:sp>
      <p:sp>
        <p:nvSpPr>
          <p:cNvPr id="3" name="Content Placeholder 2"/>
          <p:cNvSpPr>
            <a:spLocks noGrp="1"/>
          </p:cNvSpPr>
          <p:nvPr>
            <p:ph idx="1"/>
          </p:nvPr>
        </p:nvSpPr>
        <p:spPr/>
        <p:txBody>
          <a:bodyPr/>
          <a:lstStyle/>
          <a:p>
            <a:pPr lvl="1"/>
            <a:r>
              <a:rPr/>
              <a:t>Surveys – Response Options</a:t>
            </a:r>
          </a:p>
          <a:p>
            <a:pPr lvl="0" marL="0" indent="0">
              <a:buNone/>
            </a:pPr>
            <a:r>
              <a:rPr/>
              <a:t>(assets/img/image6.png)</a:t>
            </a:r>
          </a:p>
          <a:p>
            <a:pPr lvl="0" marL="0" indent="0">
              <a:buNone/>
            </a:pPr>
            <a:r>
              <a:rPr/>
              <a:t>.footnote[Sim &amp; Wright, 2002]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Collection</a:t>
            </a:r>
            <a:r>
              <a:rPr/>
              <a:t> </a:t>
            </a:r>
            <a:r>
              <a:rPr/>
              <a:t>Techniques</a:t>
            </a:r>
          </a:p>
        </p:txBody>
      </p:sp>
      <p:sp>
        <p:nvSpPr>
          <p:cNvPr id="3" name="Content Placeholder 2"/>
          <p:cNvSpPr>
            <a:spLocks noGrp="1"/>
          </p:cNvSpPr>
          <p:nvPr>
            <p:ph idx="1"/>
          </p:nvPr>
        </p:nvSpPr>
        <p:spPr/>
        <p:txBody>
          <a:bodyPr/>
          <a:lstStyle/>
          <a:p>
            <a:pPr lvl="1"/>
            <a:r>
              <a:rPr/>
              <a:t>Surveys – Response Options</a:t>
            </a:r>
          </a:p>
          <a:p>
            <a:pPr lvl="0" marL="0" indent="0">
              <a:buNone/>
            </a:pPr>
            <a:r>
              <a:rPr/>
              <a:t>(assets/img/image7.png)</a:t>
            </a:r>
          </a:p>
          <a:p>
            <a:pPr lvl="0" marL="0" indent="0">
              <a:buNone/>
            </a:pPr>
            <a:r>
              <a:rPr/>
              <a:t>.footnote[Sim &amp; Wright, 2002]</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Collection</a:t>
            </a:r>
            <a:r>
              <a:rPr/>
              <a:t> </a:t>
            </a:r>
            <a:r>
              <a:rPr/>
              <a:t>Techniques</a:t>
            </a:r>
          </a:p>
        </p:txBody>
      </p:sp>
      <p:sp>
        <p:nvSpPr>
          <p:cNvPr id="3" name="Content Placeholder 2"/>
          <p:cNvSpPr>
            <a:spLocks noGrp="1"/>
          </p:cNvSpPr>
          <p:nvPr>
            <p:ph idx="1"/>
          </p:nvPr>
        </p:nvSpPr>
        <p:spPr/>
        <p:txBody>
          <a:bodyPr/>
          <a:lstStyle/>
          <a:p>
            <a:pPr lvl="1"/>
            <a:r>
              <a:rPr/>
              <a:t>Surveys – Response Options</a:t>
            </a:r>
          </a:p>
          <a:p>
            <a:pPr lvl="0" marL="0" indent="0">
              <a:buNone/>
            </a:pPr>
            <a:r>
              <a:rPr/>
              <a:t>(assets/img/image8.png)</a:t>
            </a:r>
          </a:p>
          <a:p>
            <a:pPr lvl="0" marL="0" indent="0">
              <a:buNone/>
            </a:pPr>
            <a:r>
              <a:rPr/>
              <a:t>.footnote[Sim &amp; Wright, 2002]</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Collection</a:t>
            </a:r>
            <a:r>
              <a:rPr/>
              <a:t> </a:t>
            </a:r>
            <a:r>
              <a:rPr/>
              <a:t>Techniques</a:t>
            </a:r>
          </a:p>
        </p:txBody>
      </p:sp>
      <p:sp>
        <p:nvSpPr>
          <p:cNvPr id="3" name="Content Placeholder 2"/>
          <p:cNvSpPr>
            <a:spLocks noGrp="1"/>
          </p:cNvSpPr>
          <p:nvPr>
            <p:ph idx="1"/>
          </p:nvPr>
        </p:nvSpPr>
        <p:spPr/>
        <p:txBody>
          <a:bodyPr/>
          <a:lstStyle/>
          <a:p>
            <a:pPr lvl="1"/>
            <a:r>
              <a:rPr/>
              <a:t>Surveys – Response Options</a:t>
            </a:r>
          </a:p>
          <a:p>
            <a:pPr lvl="2"/>
            <a:r>
              <a:rPr/>
              <a:t>Semantic Differential</a:t>
            </a:r>
          </a:p>
          <a:p>
            <a:pPr lvl="0" marL="0" indent="0">
              <a:buNone/>
            </a:pPr>
            <a:r>
              <a:rPr/>
              <a:t>(assets/img/image9.jpeg)</a:t>
            </a:r>
          </a:p>
          <a:p>
            <a:pPr lvl="0" marL="0" indent="0">
              <a:buNone/>
            </a:pPr>
            <a:r>
              <a:rPr/>
              <a:t>.footnote[Portney &amp; Watkins, 2009]</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Collection</a:t>
            </a:r>
            <a:r>
              <a:rPr/>
              <a:t> </a:t>
            </a:r>
            <a:r>
              <a:rPr/>
              <a:t>Techniques</a:t>
            </a:r>
          </a:p>
        </p:txBody>
      </p:sp>
      <p:sp>
        <p:nvSpPr>
          <p:cNvPr id="3" name="Content Placeholder 2"/>
          <p:cNvSpPr>
            <a:spLocks noGrp="1"/>
          </p:cNvSpPr>
          <p:nvPr>
            <p:ph idx="1"/>
          </p:nvPr>
        </p:nvSpPr>
        <p:spPr/>
        <p:txBody>
          <a:bodyPr/>
          <a:lstStyle/>
          <a:p>
            <a:pPr lvl="1"/>
            <a:r>
              <a:rPr/>
              <a:t>Surveys – Response Options</a:t>
            </a:r>
          </a:p>
          <a:p>
            <a:pPr lvl="2"/>
            <a:r>
              <a:rPr/>
              <a:t>Semantic Differential</a:t>
            </a:r>
          </a:p>
          <a:p>
            <a:pPr lvl="0" marL="0" indent="0">
              <a:buNone/>
            </a:pPr>
            <a:r>
              <a:rPr/>
              <a:t>(assets/img/image10.png)</a:t>
            </a:r>
          </a:p>
          <a:p>
            <a:pPr lvl="0" marL="0" indent="0">
              <a:buNone/>
            </a:pPr>
            <a:r>
              <a:rPr/>
              <a:t>.footnote[Portney &amp; Watkins, 2009]</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buAutoNum type="arabicPeriod"/>
            </a:pPr>
            <a:r>
              <a:rPr/>
              <a:t>To discuss different methods of collecting data</a:t>
            </a:r>
          </a:p>
          <a:p>
            <a:pPr lvl="1">
              <a:buAutoNum type="arabicPeriod"/>
            </a:pPr>
            <a:r>
              <a:rPr/>
              <a:t>To discuss when different data collections methods are most appropriate</a:t>
            </a:r>
          </a:p>
          <a:p>
            <a:pPr lvl="1">
              <a:buAutoNum type="arabicPeriod"/>
            </a:pPr>
            <a:r>
              <a:rPr/>
              <a:t>To describe the advantages and disadvantages of different data collection methods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Collection</a:t>
            </a:r>
            <a:r>
              <a:rPr/>
              <a:t> </a:t>
            </a:r>
            <a:r>
              <a:rPr/>
              <a:t>Techniques</a:t>
            </a:r>
          </a:p>
        </p:txBody>
      </p:sp>
      <p:sp>
        <p:nvSpPr>
          <p:cNvPr id="3" name="Content Placeholder 2"/>
          <p:cNvSpPr>
            <a:spLocks noGrp="1"/>
          </p:cNvSpPr>
          <p:nvPr>
            <p:ph idx="1"/>
          </p:nvPr>
        </p:nvSpPr>
        <p:spPr/>
        <p:txBody>
          <a:bodyPr/>
          <a:lstStyle/>
          <a:p>
            <a:pPr lvl="1"/>
            <a:r>
              <a:rPr/>
              <a:t>Surveys – Response Options</a:t>
            </a:r>
          </a:p>
          <a:p>
            <a:pPr lvl="2"/>
            <a:r>
              <a:rPr/>
              <a:t>Visual Analogue Scale (VAS)</a:t>
            </a:r>
          </a:p>
          <a:p>
            <a:pPr lvl="0" marL="0" indent="0">
              <a:buNone/>
            </a:pPr>
            <a:r>
              <a:rPr/>
              <a:t>(assets/img/image11.jpeg)</a:t>
            </a:r>
          </a:p>
          <a:p>
            <a:pPr lvl="0" marL="0" indent="0">
              <a:buNone/>
            </a:pPr>
            <a:r>
              <a:rPr/>
              <a:t>.footnote[Portney &amp; Watkins, 2009]</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Collection</a:t>
            </a:r>
            <a:r>
              <a:rPr/>
              <a:t> </a:t>
            </a:r>
            <a:r>
              <a:rPr/>
              <a:t>Techniques</a:t>
            </a:r>
          </a:p>
        </p:txBody>
      </p:sp>
      <p:sp>
        <p:nvSpPr>
          <p:cNvPr id="3" name="Content Placeholder 2"/>
          <p:cNvSpPr>
            <a:spLocks noGrp="1"/>
          </p:cNvSpPr>
          <p:nvPr>
            <p:ph idx="1"/>
          </p:nvPr>
        </p:nvSpPr>
        <p:spPr/>
        <p:txBody>
          <a:bodyPr/>
          <a:lstStyle/>
          <a:p>
            <a:pPr lvl="1"/>
            <a:r>
              <a:rPr/>
              <a:t>Surveys – Response Options</a:t>
            </a:r>
          </a:p>
          <a:p>
            <a:pPr lvl="2"/>
            <a:r>
              <a:rPr/>
              <a:t>Numerical Rating Scale</a:t>
            </a:r>
          </a:p>
          <a:p>
            <a:pPr lvl="0" marL="0" indent="0">
              <a:buNone/>
            </a:pPr>
            <a:r>
              <a:rPr/>
              <a:t>(assets/img/image12.png)</a:t>
            </a:r>
          </a:p>
          <a:p>
            <a:pPr lvl="0" marL="0" indent="0">
              <a:buNone/>
            </a:pPr>
            <a:r>
              <a:rPr/>
              <a:t>.footnote[Sim &amp; Wright, 2002]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Descriptive</a:t>
            </a:r>
            <a:r>
              <a:rPr/>
              <a:t> </a:t>
            </a:r>
            <a:r>
              <a:rPr/>
              <a:t>Research</a:t>
            </a:r>
          </a:p>
        </p:txBody>
      </p:sp>
      <p:sp>
        <p:nvSpPr>
          <p:cNvPr id="3" name="Content Placeholder 2"/>
          <p:cNvSpPr>
            <a:spLocks noGrp="1"/>
          </p:cNvSpPr>
          <p:nvPr>
            <p:ph idx="1"/>
          </p:nvPr>
        </p:nvSpPr>
        <p:spPr/>
        <p:txBody>
          <a:bodyPr/>
          <a:lstStyle/>
          <a:p>
            <a:pPr lvl="1"/>
            <a:r>
              <a:rPr/>
              <a:t>Surveys</a:t>
            </a:r>
          </a:p>
          <a:p>
            <a:pPr lvl="2"/>
            <a:r>
              <a:rPr/>
              <a:t>Pit-falls and words of caution</a:t>
            </a:r>
          </a:p>
          <a:p>
            <a:pPr lvl="3"/>
            <a:r>
              <a:rPr/>
              <a:t>How responses are recorded</a:t>
            </a:r>
          </a:p>
          <a:p>
            <a:pPr lvl="3"/>
            <a:r>
              <a:rPr/>
              <a:t>Wording of items</a:t>
            </a:r>
          </a:p>
          <a:p>
            <a:pPr lvl="4"/>
            <a:r>
              <a:rPr/>
              <a:t>Literacy level</a:t>
            </a:r>
          </a:p>
          <a:p>
            <a:pPr lvl="4"/>
            <a:r>
              <a:rPr/>
              <a:t>“ Loaded ” wording</a:t>
            </a:r>
          </a:p>
          <a:p>
            <a:pPr lvl="3"/>
            <a:r>
              <a:rPr/>
              <a:t>Complexity of items</a:t>
            </a:r>
          </a:p>
          <a:p>
            <a:pPr lvl="4"/>
            <a:r>
              <a:rPr/>
              <a:t>More than 1 “ unit ” in a single item</a:t>
            </a:r>
          </a:p>
          <a:p>
            <a:pPr lvl="4"/>
            <a:r>
              <a:rPr/>
              <a:t>Clearly stated terms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Collection</a:t>
            </a:r>
            <a:r>
              <a:rPr/>
              <a:t> </a:t>
            </a:r>
            <a:r>
              <a:rPr/>
              <a:t>Techniques</a:t>
            </a:r>
          </a:p>
        </p:txBody>
      </p:sp>
      <p:sp>
        <p:nvSpPr>
          <p:cNvPr id="3" name="Content Placeholder 2"/>
          <p:cNvSpPr>
            <a:spLocks noGrp="1"/>
          </p:cNvSpPr>
          <p:nvPr>
            <p:ph idx="1"/>
          </p:nvPr>
        </p:nvSpPr>
        <p:spPr/>
        <p:txBody>
          <a:bodyPr/>
          <a:lstStyle/>
          <a:p>
            <a:pPr lvl="1"/>
            <a:r>
              <a:rPr/>
              <a:t>Surveys (assets/img/image13.jpeg)</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Collection</a:t>
            </a:r>
            <a:r>
              <a:rPr/>
              <a:t> </a:t>
            </a:r>
            <a:r>
              <a:rPr/>
              <a:t>Techniques</a:t>
            </a:r>
          </a:p>
        </p:txBody>
      </p:sp>
      <p:sp>
        <p:nvSpPr>
          <p:cNvPr id="3" name="Content Placeholder 2"/>
          <p:cNvSpPr>
            <a:spLocks noGrp="1"/>
          </p:cNvSpPr>
          <p:nvPr>
            <p:ph idx="1"/>
          </p:nvPr>
        </p:nvSpPr>
        <p:spPr/>
        <p:txBody>
          <a:bodyPr/>
          <a:lstStyle/>
          <a:p>
            <a:pPr lvl="1"/>
            <a:r>
              <a:rPr/>
              <a:t>Surveys – Example</a:t>
            </a:r>
          </a:p>
          <a:p>
            <a:pPr lvl="2"/>
            <a:r>
              <a:rPr/>
              <a:t>Using a scale of 0 to 100, please indicate the percentage of time you take all the doses of your medicine?</a:t>
            </a:r>
          </a:p>
          <a:p>
            <a:pPr lvl="2"/>
            <a:r>
              <a:rPr/>
              <a:t>… take all the pills in each of your doses?</a:t>
            </a:r>
          </a:p>
          <a:p>
            <a:pPr lvl="2"/>
            <a:r>
              <a:rPr/>
              <a:t>… take all doses on the prescribed schedule?</a:t>
            </a:r>
          </a:p>
          <a:p>
            <a:pPr lvl="2"/>
            <a:r>
              <a:rPr/>
              <a:t>… follow all special instructions …</a:t>
            </a:r>
          </a:p>
          <a:p>
            <a:pPr lvl="2"/>
            <a:r>
              <a:rPr/>
              <a:t>… make sure you refill all of your medications on time?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Collection</a:t>
            </a:r>
            <a:r>
              <a:rPr/>
              <a:t> </a:t>
            </a:r>
            <a:r>
              <a:rPr/>
              <a:t>Techniques</a:t>
            </a:r>
          </a:p>
        </p:txBody>
      </p:sp>
      <p:sp>
        <p:nvSpPr>
          <p:cNvPr id="3" name="Content Placeholder 2"/>
          <p:cNvSpPr>
            <a:spLocks noGrp="1"/>
          </p:cNvSpPr>
          <p:nvPr>
            <p:ph idx="1"/>
          </p:nvPr>
        </p:nvSpPr>
        <p:spPr/>
        <p:txBody>
          <a:bodyPr/>
          <a:lstStyle/>
          <a:p>
            <a:pPr lvl="1"/>
            <a:r>
              <a:rPr/>
              <a:t>Process of developing a survey</a:t>
            </a:r>
          </a:p>
          <a:p>
            <a:pPr lvl="2"/>
            <a:r>
              <a:rPr/>
              <a:t>List of measures/variables</a:t>
            </a:r>
          </a:p>
          <a:p>
            <a:pPr lvl="2"/>
            <a:r>
              <a:rPr/>
              <a:t>What ’ s already available?</a:t>
            </a:r>
          </a:p>
          <a:p>
            <a:pPr lvl="2"/>
            <a:r>
              <a:rPr/>
              <a:t>Put the pieces together</a:t>
            </a:r>
          </a:p>
          <a:p>
            <a:pPr lvl="2"/>
            <a:r>
              <a:rPr/>
              <a:t>Test and revise as needed</a:t>
            </a:r>
          </a:p>
          <a:p>
            <a:pPr lvl="2"/>
            <a:r>
              <a:rPr/>
              <a:t>Final check – do you really need all of the items?</a:t>
            </a:r>
          </a:p>
          <a:p>
            <a:pPr lvl="1"/>
            <a:r>
              <a:rPr/>
              <a:t>Analysis of survey data</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Collection</a:t>
            </a:r>
            <a:r>
              <a:rPr/>
              <a:t> </a:t>
            </a:r>
            <a:r>
              <a:rPr/>
              <a:t>&amp;</a:t>
            </a:r>
            <a:r>
              <a:rPr/>
              <a:t> </a:t>
            </a:r>
            <a:r>
              <a:rPr/>
              <a:t>Coding</a:t>
            </a:r>
          </a:p>
        </p:txBody>
      </p:sp>
      <p:sp>
        <p:nvSpPr>
          <p:cNvPr id="3" name="Content Placeholder 2"/>
          <p:cNvSpPr>
            <a:spLocks noGrp="1"/>
          </p:cNvSpPr>
          <p:nvPr>
            <p:ph idx="1"/>
          </p:nvPr>
        </p:nvSpPr>
        <p:spPr/>
        <p:txBody>
          <a:bodyPr/>
          <a:lstStyle/>
          <a:p>
            <a:pPr lvl="0" marL="0" indent="0">
              <a:buNone/>
            </a:pPr>
            <a:r>
              <a:rPr/>
              <a:t>(assets/img/image14.png)</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Collection</a:t>
            </a:r>
            <a:r>
              <a:rPr/>
              <a:t> </a:t>
            </a:r>
            <a:r>
              <a:rPr/>
              <a:t>&amp;</a:t>
            </a:r>
            <a:r>
              <a:rPr/>
              <a:t> </a:t>
            </a:r>
            <a:r>
              <a:rPr/>
              <a:t>Coding</a:t>
            </a:r>
          </a:p>
        </p:txBody>
      </p:sp>
      <p:sp>
        <p:nvSpPr>
          <p:cNvPr id="3" name="Content Placeholder 2"/>
          <p:cNvSpPr>
            <a:spLocks noGrp="1"/>
          </p:cNvSpPr>
          <p:nvPr>
            <p:ph idx="1"/>
          </p:nvPr>
        </p:nvSpPr>
        <p:spPr/>
        <p:txBody>
          <a:bodyPr/>
          <a:lstStyle/>
          <a:p>
            <a:pPr lvl="1"/>
            <a:r>
              <a:rPr/>
              <a:t>Initial Steps</a:t>
            </a:r>
          </a:p>
          <a:p>
            <a:pPr lvl="2"/>
            <a:r>
              <a:rPr/>
              <a:t>Planning the study</a:t>
            </a:r>
          </a:p>
          <a:p>
            <a:pPr lvl="2"/>
            <a:r>
              <a:rPr/>
              <a:t>Pilot testing</a:t>
            </a:r>
          </a:p>
          <a:p>
            <a:pPr lvl="2"/>
            <a:r>
              <a:rPr/>
              <a:t>Data collection</a:t>
            </a:r>
          </a:p>
          <a:p>
            <a:pPr lvl="3"/>
            <a:r>
              <a:rPr/>
              <a:t>Check for completeness if possible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Collection</a:t>
            </a:r>
            <a:r>
              <a:rPr/>
              <a:t> </a:t>
            </a:r>
            <a:r>
              <a:rPr/>
              <a:t>&amp;</a:t>
            </a:r>
            <a:r>
              <a:rPr/>
              <a:t> </a:t>
            </a:r>
            <a:r>
              <a:rPr/>
              <a:t>Coding</a:t>
            </a:r>
          </a:p>
        </p:txBody>
      </p:sp>
      <p:sp>
        <p:nvSpPr>
          <p:cNvPr id="3" name="Content Placeholder 2"/>
          <p:cNvSpPr>
            <a:spLocks noGrp="1"/>
          </p:cNvSpPr>
          <p:nvPr>
            <p:ph idx="1"/>
          </p:nvPr>
        </p:nvSpPr>
        <p:spPr/>
        <p:txBody>
          <a:bodyPr/>
          <a:lstStyle/>
          <a:p>
            <a:pPr lvl="1"/>
            <a:r>
              <a:rPr/>
              <a:t>Data Coding, Entry, and Checking</a:t>
            </a:r>
          </a:p>
          <a:p>
            <a:pPr lvl="2"/>
            <a:r>
              <a:rPr/>
              <a:t>Guidelines</a:t>
            </a:r>
          </a:p>
          <a:p>
            <a:pPr lvl="3"/>
            <a:r>
              <a:rPr/>
              <a:t>Mutually exclusive levels</a:t>
            </a:r>
          </a:p>
          <a:p>
            <a:pPr lvl="3"/>
            <a:r>
              <a:rPr/>
              <a:t>Code for maximum information</a:t>
            </a:r>
          </a:p>
          <a:p>
            <a:pPr lvl="3"/>
            <a:r>
              <a:rPr/>
              <a:t>Record is as complete as possible</a:t>
            </a:r>
          </a:p>
          <a:p>
            <a:pPr lvl="3"/>
            <a:r>
              <a:rPr/>
              <a:t>Consistency</a:t>
            </a:r>
          </a:p>
          <a:p>
            <a:pPr lvl="2"/>
            <a:r>
              <a:rPr/>
              <a:t>Data entry form</a:t>
            </a:r>
          </a:p>
          <a:p>
            <a:pPr lvl="2"/>
            <a:r>
              <a:rPr/>
              <a:t>Checking entry</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Collection</a:t>
            </a:r>
            <a:r>
              <a:rPr/>
              <a:t> </a:t>
            </a:r>
            <a:r>
              <a:rPr/>
              <a:t>&amp;</a:t>
            </a:r>
            <a:r>
              <a:rPr/>
              <a:t> </a:t>
            </a:r>
            <a:r>
              <a:rPr/>
              <a:t>Coding</a:t>
            </a:r>
          </a:p>
        </p:txBody>
      </p:sp>
      <p:sp>
        <p:nvSpPr>
          <p:cNvPr id="3" name="Content Placeholder 2"/>
          <p:cNvSpPr>
            <a:spLocks noGrp="1"/>
          </p:cNvSpPr>
          <p:nvPr>
            <p:ph idx="1"/>
          </p:nvPr>
        </p:nvSpPr>
        <p:spPr/>
        <p:txBody>
          <a:bodyPr/>
          <a:lstStyle/>
          <a:p>
            <a:pPr lvl="0" marL="0" indent="0">
              <a:buNone/>
            </a:pPr>
            <a:r>
              <a:rPr/>
              <a:t>(assets/img/image15.png)</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Required</a:t>
            </a:r>
            <a:r>
              <a:rPr/>
              <a:t> </a:t>
            </a:r>
            <a:r>
              <a:rPr/>
              <a:t>reading</a:t>
            </a:r>
          </a:p>
        </p:txBody>
      </p:sp>
      <p:sp>
        <p:nvSpPr>
          <p:cNvPr id="3" name="Content Placeholder 2"/>
          <p:cNvSpPr>
            <a:spLocks noGrp="1"/>
          </p:cNvSpPr>
          <p:nvPr>
            <p:ph idx="1"/>
          </p:nvPr>
        </p:nvSpPr>
        <p:spPr/>
        <p:txBody>
          <a:bodyPr/>
          <a:lstStyle/>
          <a:p>
            <a:pPr lvl="1">
              <a:buAutoNum type="arabicPeriod"/>
            </a:pPr>
            <a:r>
              <a:rPr/>
              <a:t>Chapters 13, 15</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Collection</a:t>
            </a:r>
            <a:r>
              <a:rPr/>
              <a:t> </a:t>
            </a:r>
            <a:r>
              <a:rPr/>
              <a:t>&amp;</a:t>
            </a:r>
            <a:r>
              <a:rPr/>
              <a:t> </a:t>
            </a:r>
            <a:r>
              <a:rPr/>
              <a:t>Coding</a:t>
            </a:r>
          </a:p>
        </p:txBody>
      </p:sp>
      <p:sp>
        <p:nvSpPr>
          <p:cNvPr id="3" name="Content Placeholder 2"/>
          <p:cNvSpPr>
            <a:spLocks noGrp="1"/>
          </p:cNvSpPr>
          <p:nvPr>
            <p:ph idx="1"/>
          </p:nvPr>
        </p:nvSpPr>
        <p:spPr/>
        <p:txBody>
          <a:bodyPr/>
          <a:lstStyle/>
          <a:p>
            <a:pPr lvl="1"/>
            <a:r>
              <a:rPr/>
              <a:t>Data Entry into Statistical Program</a:t>
            </a:r>
          </a:p>
          <a:p>
            <a:pPr lvl="2"/>
            <a:r>
              <a:rPr/>
              <a:t>Layout of data sheet</a:t>
            </a:r>
          </a:p>
          <a:p>
            <a:pPr lvl="2"/>
            <a:r>
              <a:rPr/>
              <a:t>Variable names</a:t>
            </a:r>
          </a:p>
          <a:p>
            <a:pPr lvl="2"/>
            <a:r>
              <a:rPr/>
              <a:t>Labeling</a:t>
            </a:r>
          </a:p>
          <a:p>
            <a:pPr lvl="3"/>
            <a:r>
              <a:rPr/>
              <a:t>Variables</a:t>
            </a:r>
          </a:p>
          <a:p>
            <a:pPr lvl="3"/>
            <a:r>
              <a:rPr/>
              <a:t>Values</a:t>
            </a:r>
          </a:p>
          <a:p>
            <a:pPr lvl="2"/>
            <a:r>
              <a:rPr/>
              <a:t>Codebook / documentation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Collection</a:t>
            </a:r>
            <a:r>
              <a:rPr/>
              <a:t> </a:t>
            </a:r>
            <a:r>
              <a:rPr/>
              <a:t>&amp;</a:t>
            </a:r>
            <a:r>
              <a:rPr/>
              <a:t> </a:t>
            </a:r>
            <a:r>
              <a:rPr/>
              <a:t>Coding</a:t>
            </a:r>
          </a:p>
        </p:txBody>
      </p:sp>
      <p:sp>
        <p:nvSpPr>
          <p:cNvPr id="3" name="Content Placeholder 2"/>
          <p:cNvSpPr>
            <a:spLocks noGrp="1"/>
          </p:cNvSpPr>
          <p:nvPr>
            <p:ph idx="1"/>
          </p:nvPr>
        </p:nvSpPr>
        <p:spPr/>
        <p:txBody>
          <a:bodyPr/>
          <a:lstStyle/>
          <a:p>
            <a:pPr lvl="1"/>
            <a:r>
              <a:rPr/>
              <a:t>Data Summation</a:t>
            </a:r>
          </a:p>
          <a:p>
            <a:pPr lvl="2"/>
            <a:r>
              <a:rPr/>
              <a:t>Descriptive information</a:t>
            </a:r>
          </a:p>
          <a:p>
            <a:pPr lvl="3"/>
            <a:r>
              <a:rPr/>
              <a:t>Categorical variables</a:t>
            </a:r>
          </a:p>
          <a:p>
            <a:pPr lvl="3"/>
            <a:r>
              <a:rPr/>
              <a:t>Continuous variables</a:t>
            </a:r>
          </a:p>
          <a:p>
            <a:pPr lvl="2"/>
            <a:r>
              <a:rPr/>
              <a:t>Data checking – part 2</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Collection</a:t>
            </a:r>
            <a:r>
              <a:rPr/>
              <a:t> </a:t>
            </a:r>
            <a:r>
              <a:rPr/>
              <a:t>&amp;</a:t>
            </a:r>
            <a:r>
              <a:rPr/>
              <a:t> </a:t>
            </a:r>
            <a:r>
              <a:rPr/>
              <a:t>Coding</a:t>
            </a:r>
          </a:p>
        </p:txBody>
      </p:sp>
      <p:sp>
        <p:nvSpPr>
          <p:cNvPr id="3" name="Content Placeholder 2"/>
          <p:cNvSpPr>
            <a:spLocks noGrp="1"/>
          </p:cNvSpPr>
          <p:nvPr>
            <p:ph idx="1"/>
          </p:nvPr>
        </p:nvSpPr>
        <p:spPr/>
        <p:txBody>
          <a:bodyPr/>
          <a:lstStyle/>
          <a:p>
            <a:pPr lvl="0" marL="0" indent="0">
              <a:buNone/>
            </a:pPr>
            <a:r>
              <a:rPr/>
              <a:t>(assets/img/image16.png)</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Assignment</a:t>
            </a:r>
            <a:r>
              <a:rPr/>
              <a:t> </a:t>
            </a:r>
            <a:r>
              <a:rPr/>
              <a:t>#8</a:t>
            </a:r>
          </a:p>
        </p:txBody>
      </p:sp>
      <p:sp>
        <p:nvSpPr>
          <p:cNvPr id="3" name="Content Placeholder 2"/>
          <p:cNvSpPr>
            <a:spLocks noGrp="1"/>
          </p:cNvSpPr>
          <p:nvPr>
            <p:ph idx="1"/>
          </p:nvPr>
        </p:nvSpPr>
        <p:spPr/>
        <p:txBody>
          <a:bodyPr/>
          <a:lstStyle/>
          <a:p>
            <a:pPr lvl="1"/>
            <a:r>
              <a:rPr/>
              <a:t>Further refine your list of variables by specifying how each will be measured. Wherever appropriate, include the name of a specific measure. Do this by building onto the methods section of your research proposal draft.</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Assignment</a:t>
            </a:r>
          </a:p>
        </p:txBody>
      </p:sp>
      <p:sp>
        <p:nvSpPr>
          <p:cNvPr id="3" name="Content Placeholder 2"/>
          <p:cNvSpPr>
            <a:spLocks noGrp="1"/>
          </p:cNvSpPr>
          <p:nvPr>
            <p:ph idx="1"/>
          </p:nvPr>
        </p:nvSpPr>
        <p:spPr/>
        <p:txBody>
          <a:bodyPr/>
          <a:lstStyle/>
          <a:p>
            <a:pPr lvl="1">
              <a:buAutoNum type="arabicPeriod"/>
            </a:pPr>
            <a:r>
              <a:rPr/>
              <a:t>Further refine your list of variables by specifying how each will be measured. Wherever possible, include the name of a specific measure that would be appropriate. Be as specific as you can in terms of what variables/measures will be obtained. This assignment should give you a final draft of the “measures” description included in the Methods section of your research proposal. What you submit for this assignment should reflect the feedback you received on the last assignment.</a:t>
            </a:r>
          </a:p>
          <a:p>
            <a:pPr lvl="1">
              <a:buAutoNum type="arabicPeriod"/>
            </a:pPr>
            <a:r>
              <a:rPr/>
              <a:t>Prepare for next weekâ€™s session</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Discussion</a:t>
            </a:r>
            <a:r>
              <a:rPr/>
              <a:t> </a:t>
            </a:r>
            <a:r>
              <a:rPr/>
              <a:t>questions</a:t>
            </a:r>
          </a:p>
        </p:txBody>
      </p:sp>
      <p:sp>
        <p:nvSpPr>
          <p:cNvPr id="3" name="Content Placeholder 2"/>
          <p:cNvSpPr>
            <a:spLocks noGrp="1"/>
          </p:cNvSpPr>
          <p:nvPr>
            <p:ph idx="1"/>
          </p:nvPr>
        </p:nvSpPr>
        <p:spPr/>
        <p:txBody>
          <a:bodyPr/>
          <a:lstStyle/>
          <a:p>
            <a:pPr lvl="1">
              <a:buAutoNum type="arabicPeriod"/>
            </a:pPr>
            <a:r>
              <a:rPr/>
              <a:t>Discuss the data collection method that is appropriate for your research proposal.</a:t>
            </a:r>
          </a:p>
          <a:p>
            <a:pPr lvl="1">
              <a:buAutoNum type="arabicPeriod"/>
            </a:pPr>
            <a:r>
              <a:rPr/>
              <a:t>Discuss the procedure you would propose to collect data for your research proposal.</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Additional</a:t>
            </a:r>
            <a:r>
              <a:rPr/>
              <a:t> </a:t>
            </a:r>
            <a:r>
              <a:rPr/>
              <a:t>slides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Collection</a:t>
            </a:r>
            <a:r>
              <a:rPr/>
              <a:t> </a:t>
            </a:r>
            <a:r>
              <a:rPr/>
              <a:t>Techniques</a:t>
            </a:r>
          </a:p>
        </p:txBody>
      </p:sp>
      <p:sp>
        <p:nvSpPr>
          <p:cNvPr id="3" name="Content Placeholder 2"/>
          <p:cNvSpPr>
            <a:spLocks noGrp="1"/>
          </p:cNvSpPr>
          <p:nvPr>
            <p:ph idx="1"/>
          </p:nvPr>
        </p:nvSpPr>
        <p:spPr/>
        <p:txBody>
          <a:bodyPr/>
          <a:lstStyle/>
          <a:p>
            <a:pPr lvl="0" marL="0" indent="0">
              <a:buNone/>
            </a:pPr>
            <a:r>
              <a:rPr/>
              <a:t>(assets/img/image1.png)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Collection</a:t>
            </a:r>
            <a:r>
              <a:rPr/>
              <a:t> </a:t>
            </a:r>
            <a:r>
              <a:rPr/>
              <a:t>Techniques</a:t>
            </a:r>
          </a:p>
        </p:txBody>
      </p:sp>
      <p:sp>
        <p:nvSpPr>
          <p:cNvPr id="3" name="Content Placeholder 2"/>
          <p:cNvSpPr>
            <a:spLocks noGrp="1"/>
          </p:cNvSpPr>
          <p:nvPr>
            <p:ph idx="1"/>
          </p:nvPr>
        </p:nvSpPr>
        <p:spPr/>
        <p:txBody>
          <a:bodyPr/>
          <a:lstStyle/>
          <a:p>
            <a:pPr lvl="1"/>
            <a:r>
              <a:rPr/>
              <a:t>Standardized vs Investigator-Developed Instruments</a:t>
            </a:r>
          </a:p>
          <a:p>
            <a:pPr lvl="2"/>
            <a:r>
              <a:rPr/>
              <a:t>Development and Use</a:t>
            </a:r>
          </a:p>
          <a:p>
            <a:pPr lvl="2"/>
            <a:r>
              <a:rPr/>
              <a:t>Evidence to support investigator-developed instruments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Collection</a:t>
            </a:r>
            <a:r>
              <a:rPr/>
              <a:t> </a:t>
            </a:r>
            <a:r>
              <a:rPr/>
              <a:t>Techniques</a:t>
            </a:r>
          </a:p>
        </p:txBody>
      </p:sp>
      <p:sp>
        <p:nvSpPr>
          <p:cNvPr id="3" name="Content Placeholder 2"/>
          <p:cNvSpPr>
            <a:spLocks noGrp="1"/>
          </p:cNvSpPr>
          <p:nvPr>
            <p:ph idx="1"/>
          </p:nvPr>
        </p:nvSpPr>
        <p:spPr/>
        <p:txBody>
          <a:bodyPr/>
          <a:lstStyle/>
          <a:p>
            <a:pPr lvl="1"/>
            <a:r>
              <a:rPr/>
              <a:t>Researcher-Observed Measures</a:t>
            </a:r>
          </a:p>
          <a:p>
            <a:pPr lvl="2"/>
            <a:r>
              <a:rPr/>
              <a:t>Naturalness of the setting</a:t>
            </a:r>
          </a:p>
          <a:p>
            <a:pPr lvl="2"/>
            <a:r>
              <a:rPr/>
              <a:t>Observer “participation”</a:t>
            </a:r>
          </a:p>
          <a:p>
            <a:pPr lvl="2"/>
            <a:r>
              <a:rPr/>
              <a:t>Amount of detail</a:t>
            </a:r>
          </a:p>
          <a:p>
            <a:pPr lvl="2"/>
            <a:r>
              <a:rPr/>
              <a:t>Breadth of coverage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Collection</a:t>
            </a:r>
            <a:r>
              <a:rPr/>
              <a:t> </a:t>
            </a:r>
            <a:r>
              <a:rPr/>
              <a:t>Techniques</a:t>
            </a:r>
          </a:p>
        </p:txBody>
      </p:sp>
      <p:sp>
        <p:nvSpPr>
          <p:cNvPr id="3" name="Content Placeholder 2"/>
          <p:cNvSpPr>
            <a:spLocks noGrp="1"/>
          </p:cNvSpPr>
          <p:nvPr>
            <p:ph idx="1"/>
          </p:nvPr>
        </p:nvSpPr>
        <p:spPr/>
        <p:txBody>
          <a:bodyPr/>
          <a:lstStyle/>
          <a:p>
            <a:pPr lvl="1"/>
            <a:r>
              <a:rPr/>
              <a:t>Tests and Documents</a:t>
            </a:r>
          </a:p>
          <a:p>
            <a:pPr lvl="2"/>
            <a:r>
              <a:rPr/>
              <a:t>Standardized tests</a:t>
            </a:r>
          </a:p>
          <a:p>
            <a:pPr lvl="3"/>
            <a:r>
              <a:rPr/>
              <a:t>Norm referenced test</a:t>
            </a:r>
          </a:p>
          <a:p>
            <a:pPr lvl="3"/>
            <a:r>
              <a:rPr/>
              <a:t>Criterion referenced test</a:t>
            </a:r>
          </a:p>
          <a:p>
            <a:pPr lvl="2"/>
            <a:r>
              <a:rPr/>
              <a:t>Achievement tests</a:t>
            </a:r>
          </a:p>
          <a:p>
            <a:pPr lvl="2"/>
            <a:r>
              <a:rPr/>
              <a:t>Performance and Authentic assessments</a:t>
            </a:r>
          </a:p>
          <a:p>
            <a:pPr lvl="2"/>
            <a:r>
              <a:rPr/>
              <a:t>Aptitude tests</a:t>
            </a:r>
          </a:p>
          <a:p>
            <a:pPr lvl="2"/>
            <a:r>
              <a:rPr/>
              <a:t>Documents</a:t>
            </a:r>
          </a:p>
          <a:p>
            <a:pPr lvl="2"/>
            <a:r>
              <a:rPr/>
              <a:t>Content analysis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Collection</a:t>
            </a:r>
            <a:r>
              <a:rPr/>
              <a:t> </a:t>
            </a:r>
            <a:r>
              <a:rPr/>
              <a:t>Techniques</a:t>
            </a:r>
          </a:p>
        </p:txBody>
      </p:sp>
      <p:sp>
        <p:nvSpPr>
          <p:cNvPr id="3" name="Content Placeholder 2"/>
          <p:cNvSpPr>
            <a:spLocks noGrp="1"/>
          </p:cNvSpPr>
          <p:nvPr>
            <p:ph idx="1"/>
          </p:nvPr>
        </p:nvSpPr>
        <p:spPr/>
        <p:txBody>
          <a:bodyPr/>
          <a:lstStyle/>
          <a:p>
            <a:pPr lvl="1"/>
            <a:r>
              <a:rPr/>
              <a:t>Self-Report Measures</a:t>
            </a:r>
          </a:p>
          <a:p>
            <a:pPr lvl="2"/>
            <a:r>
              <a:rPr/>
              <a:t>Standardized Personality Inventories</a:t>
            </a:r>
          </a:p>
          <a:p>
            <a:pPr lvl="2"/>
            <a:r>
              <a:rPr/>
              <a:t>Attitudes / Beliefs scales</a:t>
            </a:r>
          </a:p>
          <a:p>
            <a:pPr lvl="3"/>
            <a:r>
              <a:rPr/>
              <a:t>Likert scale</a:t>
            </a:r>
          </a:p>
          <a:p>
            <a:pPr lvl="3"/>
            <a:r>
              <a:rPr/>
              <a:t>Semantic differential scale</a:t>
            </a:r>
          </a:p>
          <a:p>
            <a:pPr lvl="2"/>
            <a:r>
              <a:rPr/>
              <a:t>Questionnaires</a:t>
            </a:r>
          </a:p>
          <a:p>
            <a:pPr lvl="3"/>
            <a:r>
              <a:rPr/>
              <a:t>How delivered / administered</a:t>
            </a:r>
          </a:p>
          <a:p>
            <a:pPr lvl="3"/>
            <a:r>
              <a:rPr/>
              <a:t>Item types</a:t>
            </a:r>
          </a:p>
          <a:p>
            <a:pPr lvl="2"/>
            <a:r>
              <a:rPr/>
              <a:t>Interviews</a:t>
            </a:r>
          </a:p>
          <a:p>
            <a:pPr lvl="2"/>
            <a:r>
              <a:rPr/>
              <a:t>Focus groups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Descriptive</a:t>
            </a:r>
            <a:r>
              <a:rPr/>
              <a:t> </a:t>
            </a:r>
            <a:r>
              <a:rPr/>
              <a:t>Research</a:t>
            </a:r>
          </a:p>
        </p:txBody>
      </p:sp>
      <p:sp>
        <p:nvSpPr>
          <p:cNvPr id="3" name="Content Placeholder 2"/>
          <p:cNvSpPr>
            <a:spLocks noGrp="1"/>
          </p:cNvSpPr>
          <p:nvPr>
            <p:ph idx="1"/>
          </p:nvPr>
        </p:nvSpPr>
        <p:spPr/>
        <p:txBody>
          <a:bodyPr/>
          <a:lstStyle/>
          <a:p>
            <a:pPr lvl="1"/>
            <a:r>
              <a:rPr/>
              <a:t>Surveys</a:t>
            </a:r>
          </a:p>
          <a:p>
            <a:pPr lvl="2"/>
            <a:r>
              <a:rPr/>
              <a:t>Methods</a:t>
            </a:r>
          </a:p>
          <a:p>
            <a:pPr lvl="3"/>
            <a:r>
              <a:rPr/>
              <a:t>Interview</a:t>
            </a:r>
          </a:p>
          <a:p>
            <a:pPr lvl="3"/>
            <a:r>
              <a:rPr/>
              <a:t>Questionnaires</a:t>
            </a:r>
          </a:p>
          <a:p>
            <a:pPr lvl="2"/>
            <a:r>
              <a:rPr/>
              <a:t>Design of surveys</a:t>
            </a:r>
          </a:p>
          <a:p>
            <a:pPr lvl="3"/>
            <a:r>
              <a:rPr/>
              <a:t>Research question</a:t>
            </a:r>
          </a:p>
          <a:p>
            <a:pPr lvl="3"/>
            <a:r>
              <a:rPr/>
              <a:t>Review of existing instruments</a:t>
            </a:r>
          </a:p>
          <a:p>
            <a:pPr lvl="3"/>
            <a:r>
              <a:rPr/>
              <a:t>Process of designing survey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TotalTime>
  <Words>17</Words>
  <Application>Microsoft Office PowerPoint</Application>
  <PresentationFormat>On-screen Show (4:3)</PresentationFormat>
  <Paragraphs>9</Paragraphs>
  <Slides>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Title slide</vt:lpstr>
      <vt:lpstr>Content slide</vt:lpstr>
      <vt:lpstr>Two content</vt:lpstr>
      <vt:lpstr>Section Header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10 - Data collection</dc:title>
  <dc:creator>Steve Simon</dc:creator>
  <cp:keywords/>
  <dcterms:created xsi:type="dcterms:W3CDTF">2019-01-03T22:32:55Z</dcterms:created>
  <dcterms:modified xsi:type="dcterms:W3CDTF">2019-01-03T22:32:55Z</dcterms:modified>
</cp:coreProperties>
</file>