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12</a:t>
            </a:r>
            <a:r>
              <a:rPr/>
              <a:t> </a:t>
            </a:r>
            <a:r>
              <a:rPr/>
              <a:t>-</a:t>
            </a:r>
            <a:r>
              <a:rPr/>
              <a:t> </a:t>
            </a:r>
            <a:r>
              <a:rPr/>
              <a:t>Data</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Significant difference or not?</a:t>
            </a:r>
          </a:p>
          <a:p>
            <a:pPr lvl="2"/>
            <a:r>
              <a:rPr/>
              <a:t>Inferential statistics – allow you to determine this</a:t>
            </a:r>
          </a:p>
          <a:p>
            <a:pPr lvl="1"/>
            <a:r>
              <a:rPr/>
              <a:t>Reject the null &lt;U+F0E8&gt;</a:t>
            </a:r>
          </a:p>
          <a:p>
            <a:pPr lvl="2"/>
            <a:r>
              <a:rPr/>
              <a:t>The observed difference is highly unlikely if the null hypothesis is actually true</a:t>
            </a:r>
          </a:p>
          <a:p>
            <a:pPr lvl="1"/>
            <a:r>
              <a:rPr/>
              <a:t>Fail to reject the null &lt;U+F0E8&gt;</a:t>
            </a:r>
          </a:p>
          <a:p>
            <a:pPr lvl="2"/>
            <a:r>
              <a:rPr/>
              <a:t>We can not say that the observed difference is highly unlikely</a:t>
            </a:r>
          </a:p>
          <a:p>
            <a:pPr lvl="2"/>
            <a:r>
              <a:rPr/>
              <a:t>Do NOT “accept” the null hypothesis</a:t>
            </a:r>
          </a:p>
          <a:p>
            <a:pPr lvl="0" marL="0" indent="0">
              <a:buNone/>
            </a:pPr>
            <a:r>
              <a:rPr/>
              <a:t>.footnote[8]</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 Portney &amp; Watkins, 2009)</a:t>
            </a:r>
          </a:p>
          <a:p>
            <a:pPr lvl="0" marL="0" indent="0">
              <a:buNone/>
            </a:pPr>
            <a:r>
              <a:rPr/>
              <a:t>.footnote[Statistical testing – possible outcomes]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 – possible outcomes (assets/img/image2.emf)</a:t>
            </a:r>
          </a:p>
          <a:p>
            <a:pPr lvl="0" marL="0" indent="0">
              <a:buNone/>
            </a:pPr>
            <a:r>
              <a:rPr/>
              <a:t>.footnote[MEDB 5510 - Week 12]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 – possible outcomes (assets/img/image2.emf)</a:t>
            </a:r>
          </a:p>
          <a:p>
            <a:pPr lvl="0" marL="0" indent="0">
              <a:buNone/>
            </a:pPr>
            <a:r>
              <a:rPr/>
              <a:t>.footnote[MEDB 5510 - Week 12]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a:t>
            </a:r>
          </a:p>
          <a:p>
            <a:pPr lvl="2"/>
            <a:r>
              <a:rPr/>
              <a:t>Fig 16.3 – Directional negative</a:t>
            </a:r>
          </a:p>
          <a:p>
            <a:pPr lvl="3"/>
            <a:r>
              <a:rPr/>
              <a:t>Example – hypothesize that intervention will result in reduction of symptoms</a:t>
            </a:r>
          </a:p>
          <a:p>
            <a:pPr lvl="2"/>
            <a:r>
              <a:rPr/>
              <a:t>If you made a directional positive alternative hypothesis …. ?</a:t>
            </a:r>
          </a:p>
          <a:p>
            <a:pPr lvl="0" marL="0" indent="0">
              <a:buNone/>
            </a:pPr>
            <a:r>
              <a:rPr/>
              <a:t>.footnote[MEDB 5510 - Week 12]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a:t>
            </a:r>
          </a:p>
          <a:p>
            <a:pPr lvl="2"/>
            <a:r>
              <a:rPr/>
              <a:t>Fig 16.4 – Non-directional (assets/img/image3.emf)</a:t>
            </a:r>
          </a:p>
          <a:p>
            <a:pPr lvl="0" marL="0" indent="0">
              <a:buNone/>
            </a:pPr>
            <a:r>
              <a:rPr/>
              <a:t>.footnote[MEDB 5510 - Week 12]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Probability of rejecting a false H 0</a:t>
            </a:r>
          </a:p>
          <a:p>
            <a:pPr lvl="2"/>
            <a:r>
              <a:rPr/>
              <a:t>This is a GOOD thing!</a:t>
            </a:r>
          </a:p>
          <a:p>
            <a:pPr lvl="2"/>
            <a:r>
              <a:rPr/>
              <a:t>Want to maximize this (within reasonable limits!)</a:t>
            </a:r>
          </a:p>
          <a:p>
            <a:pPr lvl="2"/>
            <a:r>
              <a:rPr/>
              <a:t>What is power analysis</a:t>
            </a:r>
          </a:p>
          <a:p>
            <a:pPr lvl="2"/>
            <a:r>
              <a:rPr/>
              <a:t>“… the probability that his investigation would lead to statistically significant results.”</a:t>
            </a:r>
          </a:p>
          <a:p>
            <a:pPr lvl="0" marL="0" indent="0">
              <a:buNone/>
            </a:pPr>
            <a:r>
              <a:rPr/>
              <a:t>.footnote[MEDB 5510 - Week 12]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 Portney &amp; Watkins, 2009)</a:t>
            </a:r>
          </a:p>
          <a:p>
            <a:pPr lvl="0" marL="0" indent="0">
              <a:buNone/>
            </a:pPr>
            <a:r>
              <a:rPr/>
              <a:t>.footnote[Power of a study]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Power of a study – probability of rejecting a false null hypothesis (assets/img/image2.emf)</a:t>
            </a:r>
          </a:p>
          <a:p>
            <a:pPr lvl="0" marL="0" indent="0">
              <a:buNone/>
            </a:pPr>
            <a:r>
              <a:rPr/>
              <a:t>.footnote[MEDB 5510 - Week 12]</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Statistical power analysis concepts (Cohen)</a:t>
            </a:r>
          </a:p>
          <a:p>
            <a:pPr lvl="2"/>
            <a:r>
              <a:rPr/>
              <a:t>Significance criterion – alpha</a:t>
            </a:r>
          </a:p>
          <a:p>
            <a:pPr lvl="2"/>
            <a:r>
              <a:rPr/>
              <a:t>Power – desired level</a:t>
            </a:r>
          </a:p>
          <a:p>
            <a:pPr lvl="2"/>
            <a:r>
              <a:rPr/>
              <a:t>Sample size</a:t>
            </a:r>
          </a:p>
          <a:p>
            <a:pPr lvl="2"/>
            <a:r>
              <a:rPr/>
              <a:t>Effect size</a:t>
            </a:r>
          </a:p>
          <a:p>
            <a:pPr lvl="1"/>
            <a:r>
              <a:rPr/>
              <a:t>Power analysis method depends on research design</a:t>
            </a:r>
          </a:p>
          <a:p>
            <a:pPr lvl="0" marL="0" indent="0">
              <a:buNone/>
            </a:pPr>
            <a:r>
              <a:rPr/>
              <a:t>.footnote[MEDB 5510 - Week 12]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goal of data analysis and interpretation in research projects</a:t>
            </a:r>
          </a:p>
          <a:p>
            <a:pPr lvl="1">
              <a:buAutoNum type="arabicPeriod"/>
            </a:pPr>
            <a:r>
              <a:rPr/>
              <a:t>To discuss statistical power and how to determine it</a:t>
            </a:r>
          </a:p>
          <a:p>
            <a:pPr lvl="1">
              <a:buAutoNum type="arabicPeriod"/>
            </a:pPr>
            <a:r>
              <a:rPr/>
              <a:t>To describe what is needed in order to determine sample size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Performing a power analysis when planning a study</a:t>
            </a:r>
          </a:p>
          <a:p>
            <a:pPr lvl="2"/>
            <a:r>
              <a:rPr/>
              <a:t>What is the study design?</a:t>
            </a:r>
          </a:p>
          <a:p>
            <a:pPr lvl="2"/>
            <a:r>
              <a:rPr/>
              <a:t>What do you already know about the measure you are interested in?</a:t>
            </a:r>
          </a:p>
          <a:p>
            <a:pPr lvl="2"/>
            <a:r>
              <a:rPr/>
              <a:t>What significance level to you want to use for hypothesis testing?</a:t>
            </a:r>
          </a:p>
          <a:p>
            <a:pPr lvl="2"/>
            <a:r>
              <a:rPr/>
              <a:t>What level of power do you want to achieve?</a:t>
            </a:r>
          </a:p>
          <a:p>
            <a:pPr lvl="0" marL="0" indent="0">
              <a:buNone/>
            </a:pPr>
            <a:r>
              <a:rPr/>
              <a:t>.footnote[MEDB 5510 - Week 12]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Determining power (Fig 16.1)</a:t>
            </a:r>
          </a:p>
          <a:p>
            <a:pPr lvl="0" marL="0" indent="0">
              <a:buNone/>
            </a:pPr>
            <a:r>
              <a:rPr/>
              <a:t>.footnote[MEDB 5510 - Week 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(assets/img/image4.emf)</a:t>
            </a:r>
          </a:p>
          <a:p>
            <a:pPr lvl="0" marL="0" indent="0">
              <a:buNone/>
            </a:pPr>
            <a:r>
              <a:rPr/>
              <a:t>.footnote[MEDB 5510 - Week 12]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Increasing power –</a:t>
            </a:r>
          </a:p>
          <a:p>
            <a:pPr lvl="2"/>
            <a:r>
              <a:rPr/>
              <a:t>Alpha level</a:t>
            </a:r>
          </a:p>
          <a:p>
            <a:pPr lvl="2"/>
            <a:r>
              <a:rPr/>
              <a:t>Formulation of hypothesis</a:t>
            </a:r>
          </a:p>
          <a:p>
            <a:pPr lvl="2"/>
            <a:r>
              <a:rPr/>
              <a:t>Decrease variability / increase precision</a:t>
            </a:r>
          </a:p>
          <a:p>
            <a:pPr lvl="3"/>
            <a:r>
              <a:rPr/>
              <a:t>Groups</a:t>
            </a:r>
          </a:p>
          <a:p>
            <a:pPr lvl="3"/>
            <a:r>
              <a:rPr/>
              <a:t>Outcome measure(s)</a:t>
            </a:r>
          </a:p>
          <a:p>
            <a:pPr lvl="2"/>
            <a:r>
              <a:rPr/>
              <a:t>Increase sample size</a:t>
            </a:r>
          </a:p>
          <a:p>
            <a:pPr lvl="0" marL="0" indent="0">
              <a:buNone/>
            </a:pPr>
            <a:r>
              <a:rPr/>
              <a:t>.footnote[MEDB 5510 - Week 12]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0" marL="0" indent="0">
              <a:buNone/>
            </a:pPr>
            <a:r>
              <a:rPr/>
              <a:t>(assets/img/image5.emf)</a:t>
            </a:r>
          </a:p>
          <a:p>
            <a:pPr lvl="0" marL="0" indent="0">
              <a:buNone/>
            </a:pPr>
            <a:r>
              <a:rPr/>
              <a:t>.footnote[MEDB 5510 - Week 12]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0" marL="0" indent="0">
              <a:buNone/>
            </a:pPr>
            <a:r>
              <a:rPr/>
              <a:t>(assets/img/image6.emf)</a:t>
            </a:r>
          </a:p>
          <a:p>
            <a:pPr lvl="0" marL="0" indent="0">
              <a:buNone/>
            </a:pPr>
            <a:r>
              <a:rPr/>
              <a:t>.footnote[MEDB 5510 - Week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NHST</a:t>
            </a:r>
          </a:p>
        </p:txBody>
      </p:sp>
      <p:sp>
        <p:nvSpPr>
          <p:cNvPr id="3" name="Content Placeholder 2"/>
          <p:cNvSpPr>
            <a:spLocks noGrp="1"/>
          </p:cNvSpPr>
          <p:nvPr>
            <p:ph idx="1"/>
          </p:nvPr>
        </p:nvSpPr>
        <p:spPr/>
        <p:txBody>
          <a:bodyPr/>
          <a:lstStyle/>
          <a:p>
            <a:pPr lvl="1"/>
            <a:r>
              <a:rPr/>
              <a:t>Knowledge based on outcome of single study</a:t>
            </a:r>
          </a:p>
          <a:p>
            <a:pPr lvl="1"/>
            <a:r>
              <a:rPr/>
              <a:t>Interpretation of statistical significance</a:t>
            </a:r>
          </a:p>
          <a:p>
            <a:pPr lvl="1"/>
            <a:r>
              <a:rPr/>
              <a:t>Complications</a:t>
            </a:r>
          </a:p>
          <a:p>
            <a:pPr lvl="2"/>
            <a:r>
              <a:rPr/>
              <a:t>H 0 is rarely true – in a strict sense</a:t>
            </a:r>
          </a:p>
          <a:p>
            <a:pPr lvl="2"/>
            <a:r>
              <a:rPr/>
              <a:t>Too large of a sample size – hard NOT to get statistical significance</a:t>
            </a:r>
          </a:p>
          <a:p>
            <a:pPr lvl="2"/>
            <a:r>
              <a:rPr/>
              <a:t>Significance testing as a dichotomous decision</a:t>
            </a:r>
          </a:p>
          <a:p>
            <a:pPr lvl="2"/>
            <a:r>
              <a:rPr/>
              <a:t>Interpretation of changes in the p value</a:t>
            </a:r>
          </a:p>
          <a:p>
            <a:pPr lvl="2"/>
            <a:r>
              <a:rPr/>
              <a:t>Statistical significant versus clinical/ substative meaningfulness</a:t>
            </a:r>
          </a:p>
          <a:p>
            <a:pPr lvl="0" marL="0" indent="0">
              <a:buNone/>
            </a:pPr>
            <a:r>
              <a:rPr/>
              <a:t>.footnote[MEDB 5510 - Week 12]</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Improving</a:t>
            </a:r>
            <a:r>
              <a:rPr/>
              <a:t> </a:t>
            </a:r>
            <a:r>
              <a:rPr/>
              <a:t>NHST</a:t>
            </a:r>
          </a:p>
        </p:txBody>
      </p:sp>
      <p:sp>
        <p:nvSpPr>
          <p:cNvPr id="3" name="Content Placeholder 2"/>
          <p:cNvSpPr>
            <a:spLocks noGrp="1"/>
          </p:cNvSpPr>
          <p:nvPr>
            <p:ph idx="1"/>
          </p:nvPr>
        </p:nvSpPr>
        <p:spPr/>
        <p:txBody>
          <a:bodyPr/>
          <a:lstStyle/>
          <a:p>
            <a:pPr lvl="1"/>
            <a:r>
              <a:rPr/>
              <a:t>Propose specific alternative hypotheses</a:t>
            </a:r>
          </a:p>
          <a:p>
            <a:pPr lvl="1"/>
            <a:r>
              <a:rPr/>
              <a:t>Use a random sample if possible</a:t>
            </a:r>
          </a:p>
          <a:p>
            <a:pPr lvl="1"/>
            <a:r>
              <a:rPr/>
              <a:t>Use an outcome variable that has good reliability and validity</a:t>
            </a:r>
          </a:p>
          <a:p>
            <a:pPr lvl="1"/>
            <a:r>
              <a:rPr/>
              <a:t>Have a good idea of the level of difference that will be clinically important</a:t>
            </a:r>
          </a:p>
          <a:p>
            <a:pPr lvl="0" marL="0" indent="0">
              <a:buNone/>
            </a:pPr>
            <a:r>
              <a:rPr/>
              <a:t>.footnote[MEDB 5510 - Week 12]</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EBA – Evidence-Based Approach</a:t>
            </a:r>
          </a:p>
          <a:p>
            <a:pPr lvl="2"/>
            <a:r>
              <a:rPr/>
              <a:t>Reliability of findings</a:t>
            </a:r>
          </a:p>
          <a:p>
            <a:pPr lvl="2"/>
            <a:r>
              <a:rPr/>
              <a:t>Accumulation of evidence</a:t>
            </a:r>
          </a:p>
          <a:p>
            <a:pPr lvl="1"/>
            <a:r>
              <a:rPr/>
              <a:t>Premise – “… a single study is not sufficient to use as evidence to substantiate a hypothesis or theory.”</a:t>
            </a:r>
          </a:p>
          <a:p>
            <a:pPr lvl="1"/>
            <a:r>
              <a:rPr/>
              <a:t>Methods</a:t>
            </a:r>
          </a:p>
          <a:p>
            <a:pPr lvl="2"/>
            <a:r>
              <a:rPr/>
              <a:t>Confidence intervals</a:t>
            </a:r>
          </a:p>
          <a:p>
            <a:pPr lvl="2"/>
            <a:r>
              <a:rPr/>
              <a:t>Effect sizes</a:t>
            </a:r>
          </a:p>
          <a:p>
            <a:pPr lvl="2"/>
            <a:r>
              <a:rPr/>
              <a:t>Meta-analysis</a:t>
            </a:r>
          </a:p>
          <a:p>
            <a:pPr lvl="0" marL="0" indent="0">
              <a:buNone/>
            </a:pPr>
            <a:r>
              <a:rPr/>
              <a:t>.footnote[MEDB 5510 - Week 12]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Confidence Intervals (CI)</a:t>
            </a:r>
          </a:p>
          <a:p>
            <a:pPr lvl="2"/>
            <a:r>
              <a:rPr/>
              <a:t>Range of scores that should contain the true population score</a:t>
            </a:r>
          </a:p>
          <a:p>
            <a:pPr lvl="1"/>
            <a:r>
              <a:rPr/>
              <a:t>CI &lt;U+F0E8&gt; An interval around the point estimate</a:t>
            </a:r>
          </a:p>
          <a:p>
            <a:pPr lvl="1"/>
            <a:r>
              <a:rPr/>
              <a:t>CI &lt;U+F0E8&gt; “… range of the dependent variable scores that </a:t>
            </a:r>
            <a:r>
              <a:rPr i="1"/>
              <a:t>should contain the true population difference between means</a:t>
            </a:r>
            <a:r>
              <a:rPr/>
              <a:t> .”</a:t>
            </a:r>
          </a:p>
          <a:p>
            <a:pPr lvl="1"/>
            <a:r>
              <a:rPr/>
              <a:t>CI computed using sample mean and standard deviation</a:t>
            </a:r>
          </a:p>
          <a:p>
            <a:pPr lvl="0" marL="0" indent="0">
              <a:buNone/>
            </a:pPr>
            <a:r>
              <a:rPr/>
              <a:t>.footnote[MEDB 5510 - Week 12]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16, 17</a:t>
            </a:r>
          </a:p>
          <a:p>
            <a:pPr lvl="1">
              <a:buAutoNum type="arabicPeriod"/>
            </a:pPr>
            <a:r>
              <a:rPr/>
              <a:t>Cohen. â€œA power primerâ€</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Interpretation of CI –</a:t>
            </a:r>
          </a:p>
          <a:p>
            <a:pPr lvl="2"/>
            <a:r>
              <a:rPr/>
              <a:t>95% CI most common</a:t>
            </a:r>
          </a:p>
          <a:p>
            <a:pPr lvl="2"/>
            <a:r>
              <a:rPr/>
              <a:t>95% CI – with infinite studies and computed CI, the true population difference would be found within 95% of the intervals</a:t>
            </a:r>
          </a:p>
          <a:p>
            <a:pPr lvl="2"/>
            <a:r>
              <a:rPr/>
              <a:t>NOT – .95 probability that true population difference is within the CI computed from our single study</a:t>
            </a:r>
          </a:p>
          <a:p>
            <a:pPr lvl="2"/>
            <a:r>
              <a:rPr/>
              <a:t>Option – 95% CI for a given study “… </a:t>
            </a:r>
            <a:r>
              <a:rPr i="1"/>
              <a:t>estimates</a:t>
            </a:r>
            <a:r>
              <a:rPr/>
              <a:t> the population mean difference with 95% confidence.”</a:t>
            </a:r>
          </a:p>
          <a:p>
            <a:pPr lvl="0" marL="0" indent="0">
              <a:buNone/>
            </a:pPr>
            <a:r>
              <a:rPr/>
              <a:t>.footnote[MEDB 5510 - Week 12]</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Why compute and report CI?</a:t>
            </a:r>
          </a:p>
          <a:p>
            <a:pPr lvl="2"/>
            <a:r>
              <a:rPr/>
              <a:t>Part of philosophy to encourage replication</a:t>
            </a:r>
          </a:p>
          <a:p>
            <a:pPr lvl="2"/>
            <a:r>
              <a:rPr/>
              <a:t>Size of interval – “… how much of the estimate might be due to sampling error.”</a:t>
            </a:r>
          </a:p>
          <a:p>
            <a:pPr lvl="0" marL="0" indent="0">
              <a:buNone/>
            </a:pPr>
            <a:r>
              <a:rPr/>
              <a:t>.footnote[MEDB 5510 - Week 12]</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Interpreting 95% CI (Fig 17.1) (assets/img/image7.emf)</a:t>
            </a:r>
          </a:p>
          <a:p>
            <a:pPr lvl="0" marL="0" indent="0">
              <a:buNone/>
            </a:pPr>
            <a:r>
              <a:rPr/>
              <a:t>.footnote[MEDB 5510 - Week 12]</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 –</a:t>
            </a:r>
          </a:p>
          <a:p>
            <a:pPr lvl="2"/>
            <a:r>
              <a:rPr/>
              <a:t>Strength of relationship between IV &amp; DV</a:t>
            </a:r>
          </a:p>
          <a:p>
            <a:pPr lvl="2"/>
            <a:r>
              <a:rPr/>
              <a:t>Magnitude of the difference between levels of the IV with respect to the DV</a:t>
            </a:r>
          </a:p>
          <a:p>
            <a:pPr lvl="2"/>
            <a:r>
              <a:rPr/>
              <a:t>3 types of effect size measures</a:t>
            </a:r>
          </a:p>
          <a:p>
            <a:pPr lvl="3"/>
            <a:r>
              <a:rPr/>
              <a:t>r family</a:t>
            </a:r>
          </a:p>
          <a:p>
            <a:pPr lvl="3"/>
            <a:r>
              <a:rPr/>
              <a:t>d family</a:t>
            </a:r>
          </a:p>
          <a:p>
            <a:pPr lvl="3"/>
            <a:r>
              <a:rPr/>
              <a:t>Measures of risk potency</a:t>
            </a:r>
          </a:p>
          <a:p>
            <a:pPr lvl="0" marL="0" indent="0">
              <a:buNone/>
            </a:pPr>
            <a:r>
              <a:rPr/>
              <a:t>.footnote[MEDB 5510 - Week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Why is effect size at least as important as significance level?</a:t>
            </a:r>
          </a:p>
          <a:p>
            <a:pPr lvl="2"/>
            <a:r>
              <a:rPr/>
              <a:t>Influence of sample size on results (assets/img/image8.png)</a:t>
            </a:r>
          </a:p>
          <a:p>
            <a:pPr lvl="0" marL="0" indent="0">
              <a:buNone/>
            </a:pPr>
            <a:r>
              <a:rPr/>
              <a:t>.footnote[MEDB 5510 - Week 12]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sizes –</a:t>
            </a:r>
          </a:p>
          <a:p>
            <a:pPr lvl="2"/>
            <a:r>
              <a:rPr/>
              <a:t>Unstandardized – in the units of the raw DV</a:t>
            </a:r>
          </a:p>
          <a:p>
            <a:pPr lvl="2"/>
            <a:r>
              <a:rPr/>
              <a:t>Standardized –</a:t>
            </a:r>
          </a:p>
          <a:p>
            <a:pPr lvl="3"/>
            <a:r>
              <a:rPr/>
              <a:t>Standardized using pooled standard deviation of the groups</a:t>
            </a:r>
          </a:p>
          <a:p>
            <a:pPr lvl="3"/>
            <a:r>
              <a:rPr/>
              <a:t>Measure that can be used to compare to other studies with different DVs</a:t>
            </a:r>
          </a:p>
          <a:p>
            <a:pPr lvl="0" marL="0" indent="0">
              <a:buNone/>
            </a:pPr>
            <a:r>
              <a:rPr/>
              <a:t>.footnote[MEDB 5510 - Week 12]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Types of effect sizes –</a:t>
            </a:r>
          </a:p>
          <a:p>
            <a:pPr lvl="2"/>
            <a:r>
              <a:rPr/>
              <a:t>R family – strength of association</a:t>
            </a:r>
          </a:p>
          <a:p>
            <a:pPr lvl="2"/>
            <a:r>
              <a:rPr/>
              <a:t>D family – magnitude of differences</a:t>
            </a:r>
          </a:p>
          <a:p>
            <a:pPr lvl="2"/>
            <a:r>
              <a:rPr/>
              <a:t>Measures of risk potency – when both IV and DV are dichotomous</a:t>
            </a:r>
          </a:p>
          <a:p>
            <a:pPr lvl="3"/>
            <a:r>
              <a:rPr/>
              <a:t>Odds ratio</a:t>
            </a:r>
          </a:p>
          <a:p>
            <a:pPr lvl="3"/>
            <a:r>
              <a:rPr/>
              <a:t>Relative risk</a:t>
            </a:r>
          </a:p>
          <a:p>
            <a:pPr lvl="3"/>
            <a:r>
              <a:rPr/>
              <a:t>Risk difference</a:t>
            </a:r>
          </a:p>
          <a:p>
            <a:pPr lvl="0" marL="0" indent="0">
              <a:buNone/>
            </a:pPr>
            <a:r>
              <a:rPr/>
              <a:t>.footnote[MEDB 5510 - Week 12]</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 family of effect sizes – association</a:t>
            </a:r>
          </a:p>
          <a:p>
            <a:pPr lvl="2"/>
            <a:r>
              <a:rPr/>
              <a:t>r 2 vs r</a:t>
            </a:r>
          </a:p>
          <a:p>
            <a:pPr lvl="1"/>
            <a:r>
              <a:rPr/>
              <a:t>Cohen’s guidelines</a:t>
            </a:r>
          </a:p>
          <a:p>
            <a:pPr lvl="2"/>
            <a:r>
              <a:rPr/>
              <a:t>Weak approx +/- .1</a:t>
            </a:r>
          </a:p>
          <a:p>
            <a:pPr lvl="2"/>
            <a:r>
              <a:rPr/>
              <a:t>Medium approx +/- .3</a:t>
            </a:r>
          </a:p>
          <a:p>
            <a:pPr lvl="2"/>
            <a:r>
              <a:rPr/>
              <a:t>Strong approx +/- .5</a:t>
            </a:r>
          </a:p>
          <a:p>
            <a:pPr lvl="1"/>
            <a:r>
              <a:rPr/>
              <a:t>Authors labeling</a:t>
            </a:r>
          </a:p>
          <a:p>
            <a:pPr lvl="2"/>
            <a:r>
              <a:rPr/>
              <a:t>Less than typical</a:t>
            </a:r>
          </a:p>
          <a:p>
            <a:pPr lvl="2"/>
            <a:r>
              <a:rPr/>
              <a:t>Typical</a:t>
            </a:r>
          </a:p>
          <a:p>
            <a:pPr lvl="2"/>
            <a:r>
              <a:rPr/>
              <a:t>Greater than typical</a:t>
            </a:r>
          </a:p>
          <a:p>
            <a:pPr lvl="1"/>
            <a:r>
              <a:rPr/>
              <a:t>Also rho, phi, eta, R</a:t>
            </a:r>
          </a:p>
          <a:p>
            <a:pPr lvl="0" marL="0" indent="0">
              <a:buNone/>
            </a:pPr>
            <a:r>
              <a:rPr/>
              <a:t>.footnote[MEDB 5510 - Week 12]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D family of effect sizes – differences</a:t>
            </a:r>
          </a:p>
          <a:p>
            <a:pPr lvl="1"/>
            <a:r>
              <a:rPr/>
              <a:t>d &lt;U+F0E8&gt; Two group comparison</a:t>
            </a:r>
          </a:p>
          <a:p>
            <a:pPr lvl="2"/>
            <a:r>
              <a:rPr/>
              <a:t>Treatment group mean – Comparison group mean</a:t>
            </a:r>
          </a:p>
          <a:p>
            <a:pPr lvl="2"/>
            <a:r>
              <a:rPr/>
              <a:t>Divided by pooled standard deviations from both samples</a:t>
            </a:r>
          </a:p>
          <a:p>
            <a:pPr lvl="1"/>
            <a:r>
              <a:rPr/>
              <a:t>eta 2 &lt;U+F0E8&gt; Multiple group comparison</a:t>
            </a:r>
          </a:p>
          <a:p>
            <a:pPr lvl="2"/>
            <a:r>
              <a:rPr/>
              <a:t>Statistics packages will compute</a:t>
            </a:r>
          </a:p>
          <a:p>
            <a:pPr lvl="2"/>
            <a:r>
              <a:rPr/>
              <a:t>Interpret like r 2 (amount of variance in DV accounted for by IV)</a:t>
            </a:r>
          </a:p>
          <a:p>
            <a:pPr lvl="0" marL="0" indent="0">
              <a:buNone/>
            </a:pPr>
            <a:r>
              <a:rPr/>
              <a:t>.footnote[MEDB 5510 - Week 12]</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Risk family of effect sizes – When both IV and DV are dichotomous</a:t>
            </a:r>
          </a:p>
          <a:p>
            <a:pPr lvl="2"/>
            <a:r>
              <a:rPr/>
              <a:t>Phi – measure of association / correlation</a:t>
            </a:r>
          </a:p>
          <a:p>
            <a:pPr lvl="1"/>
            <a:r>
              <a:rPr/>
              <a:t>Clinical / medical research – the risk of clinical outcomes</a:t>
            </a:r>
          </a:p>
          <a:p>
            <a:pPr lvl="2"/>
            <a:r>
              <a:rPr/>
              <a:t>Relative risk – ratio that compares the risk of an outcome between groups</a:t>
            </a:r>
          </a:p>
          <a:p>
            <a:pPr lvl="2"/>
            <a:r>
              <a:rPr/>
              <a:t>Risk difference – percentage difference that compares risk of an outcome between groups</a:t>
            </a:r>
          </a:p>
          <a:p>
            <a:pPr lvl="2"/>
            <a:r>
              <a:rPr/>
              <a:t>Odds ratio – Odds of outcome in control group compared to odds in treatment group</a:t>
            </a:r>
          </a:p>
          <a:p>
            <a:pPr lvl="0" marL="0" indent="0">
              <a:buNone/>
            </a:pPr>
            <a:r>
              <a:rPr/>
              <a:t>.footnote[MEDB 5510 - Week 12]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Populations versus Samples</a:t>
            </a:r>
          </a:p>
          <a:p>
            <a:pPr lvl="1"/>
            <a:r>
              <a:rPr/>
              <a:t>Use inferential statistics</a:t>
            </a:r>
          </a:p>
          <a:p>
            <a:pPr lvl="2"/>
            <a:r>
              <a:rPr/>
              <a:t>Sample statistics (M, SD) &lt;U+F0E8&gt;</a:t>
            </a:r>
          </a:p>
          <a:p>
            <a:pPr lvl="2"/>
            <a:r>
              <a:rPr/>
              <a:t>Population parameters (mu, sigma)</a:t>
            </a:r>
          </a:p>
          <a:p>
            <a:pPr lvl="1"/>
            <a:r>
              <a:rPr/>
              <a:t>Null Hypothesis Significance Testing (NHST)</a:t>
            </a:r>
          </a:p>
          <a:p>
            <a:pPr lvl="2"/>
            <a:r>
              <a:rPr/>
              <a:t>Null hypothesis (H 0 )</a:t>
            </a:r>
          </a:p>
          <a:p>
            <a:pPr lvl="2"/>
            <a:r>
              <a:rPr/>
              <a:t>Alternative hypothesis (H 1 )</a:t>
            </a:r>
          </a:p>
          <a:p>
            <a:pPr lvl="3"/>
            <a:r>
              <a:rPr/>
              <a:t>AKA research hypothesis</a:t>
            </a:r>
          </a:p>
          <a:p>
            <a:pPr lvl="3"/>
            <a:r>
              <a:rPr/>
              <a:t>Directional</a:t>
            </a:r>
          </a:p>
          <a:p>
            <a:pPr lvl="3"/>
            <a:r>
              <a:rPr/>
              <a:t>Non-directional</a:t>
            </a:r>
          </a:p>
          <a:p>
            <a:pPr lvl="0" marL="0" indent="0">
              <a:buNone/>
            </a:pPr>
            <a:r>
              <a:rPr/>
              <a:t>.footnote[2]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Interpretation of effect sizes – (assets/img/image9.emf)</a:t>
            </a:r>
          </a:p>
          <a:p>
            <a:pPr lvl="0" marL="0" indent="0">
              <a:buNone/>
            </a:pPr>
            <a:r>
              <a:rPr/>
              <a:t>.footnote[MEDB 5510 - Week 12]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Value of effect sizes –</a:t>
            </a:r>
          </a:p>
          <a:p>
            <a:pPr lvl="2"/>
            <a:r>
              <a:rPr/>
              <a:t>Indicates the strength of a relationship or a difference</a:t>
            </a:r>
          </a:p>
          <a:p>
            <a:pPr lvl="2"/>
            <a:r>
              <a:rPr/>
              <a:t>Allows you</a:t>
            </a:r>
          </a:p>
          <a:p>
            <a:pPr lvl="3"/>
            <a:r>
              <a:rPr/>
              <a:t>Combine results from studies with dissimilar outcome measures</a:t>
            </a:r>
          </a:p>
          <a:p>
            <a:pPr lvl="3"/>
            <a:r>
              <a:rPr/>
              <a:t>Use findings of previous study to plan study with different outcome measure</a:t>
            </a:r>
          </a:p>
          <a:p>
            <a:pPr lvl="1"/>
            <a:r>
              <a:rPr/>
              <a:t>Online source to perform power analysis –</a:t>
            </a:r>
          </a:p>
          <a:p>
            <a:pPr lvl="2"/>
            <a:r>
              <a:rPr/>
              <a:t>Sample Power (part of SPSS)</a:t>
            </a:r>
          </a:p>
          <a:p>
            <a:pPr lvl="2"/>
            <a:r>
              <a:rPr/>
              <a:t>Russell Lenth – U of Iowa</a:t>
            </a:r>
          </a:p>
          <a:p>
            <a:pPr lvl="0" marL="0" indent="0">
              <a:buNone/>
            </a:pPr>
            <a:r>
              <a:rPr/>
              <a:t>.footnote[MEDB 5510 - Week 12]</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Meta-Analysis</a:t>
            </a:r>
          </a:p>
          <a:p>
            <a:pPr lvl="2"/>
            <a:r>
              <a:rPr/>
              <a:t>Research synthesis of multiple studies</a:t>
            </a:r>
          </a:p>
          <a:p>
            <a:pPr lvl="2"/>
            <a:r>
              <a:rPr/>
              <a:t>Uses effect size value from each study</a:t>
            </a:r>
          </a:p>
          <a:p>
            <a:pPr lvl="2"/>
            <a:r>
              <a:rPr/>
              <a:t>Advantage over systematic review – compute a summary statistic that represents overall estimate</a:t>
            </a:r>
          </a:p>
          <a:p>
            <a:pPr lvl="2"/>
            <a:r>
              <a:rPr/>
              <a:t>Provides evidence of reliability of research finding</a:t>
            </a:r>
          </a:p>
          <a:p>
            <a:pPr lvl="2"/>
            <a:r>
              <a:rPr/>
              <a:t>Include findings from studies that failed to find statistical significance</a:t>
            </a:r>
          </a:p>
          <a:p>
            <a:pPr lvl="2"/>
            <a:r>
              <a:rPr/>
              <a:t>Increased external validity</a:t>
            </a:r>
          </a:p>
          <a:p>
            <a:pPr lvl="0" marL="0" indent="0">
              <a:buNone/>
            </a:pPr>
            <a:r>
              <a:rPr/>
              <a:t>.footnote[MEDB 5510 - Week 12]</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Simoni et al., 2006 (assets/img/image10.emf)</a:t>
            </a:r>
          </a:p>
          <a:p>
            <a:pPr lvl="0" marL="0" indent="0">
              <a:buNone/>
            </a:pPr>
            <a:r>
              <a:rPr/>
              <a:t>.footnote[MEDB 5510 - Week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Simoni et al., 2006 (assets/img/image11.emf)</a:t>
            </a:r>
          </a:p>
          <a:p>
            <a:pPr lvl="0" marL="0" indent="0">
              <a:buNone/>
            </a:pPr>
            <a:r>
              <a:rPr/>
              <a:t>.footnote[MEDB 5510 - Week 12]</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#9</a:t>
            </a:r>
          </a:p>
        </p:txBody>
      </p:sp>
      <p:sp>
        <p:nvSpPr>
          <p:cNvPr id="3" name="Content Placeholder 2"/>
          <p:cNvSpPr>
            <a:spLocks noGrp="1"/>
          </p:cNvSpPr>
          <p:nvPr>
            <p:ph idx="1"/>
          </p:nvPr>
        </p:nvSpPr>
        <p:spPr/>
        <p:txBody>
          <a:bodyPr/>
          <a:lstStyle/>
          <a:p>
            <a:pPr lvl="1"/>
            <a:r>
              <a:rPr/>
              <a:t>Complete an “outline” of your written proposal. Refer to the “Research Proposal Structure Overview/Structure” document in the Course Content folder on Blackboard. This “outline” should reflect a substantial amount of detail including sub-headings in the literature review section and methods section. Sections that reflect earlier assignments should contain near-complete drafts of the information that is relevant to your proposed project.</a:t>
            </a:r>
          </a:p>
          <a:p>
            <a:pPr lvl="1"/>
            <a:r>
              <a:rPr/>
              <a:t>Available resource –</a:t>
            </a:r>
          </a:p>
          <a:p>
            <a:pPr lvl="2"/>
            <a:r>
              <a:rPr/>
              <a:t>Research Proposal Structure Information document</a:t>
            </a:r>
          </a:p>
          <a:p>
            <a:pPr lvl="3"/>
            <a:r>
              <a:rPr/>
              <a:t>Week by Week / General Information</a:t>
            </a:r>
          </a:p>
          <a:p>
            <a:pPr lvl="0" marL="0" indent="0">
              <a:buNone/>
            </a:pPr>
            <a:r>
              <a:rPr/>
              <a:t>.footnote[43]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an “outline” for your written research proposal that is the final project. The outline should include the various sections that should be in the Methods section of the proposal. Given the work done on the previous assignments, this outline should include a substantial amount of detail.</a:t>
            </a:r>
          </a:p>
          <a:p>
            <a:pPr lvl="1">
              <a:buAutoNum type="arabicPeriod"/>
            </a:pPr>
            <a:r>
              <a:rPr/>
              <a:t>Prepare for next weekâ€™s session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is meant by the â€œnull hypothesisâ€ versus a â€œresearch hypothesisâ€; which is being tested by the statistical analysis of the data; and can you â€œproveâ€ a null hypothesis?</a:t>
            </a:r>
          </a:p>
          <a:p>
            <a:pPr lvl="1">
              <a:buAutoNum type="arabicPeriod"/>
            </a:pPr>
            <a:r>
              <a:rPr/>
              <a:t>Will you include research questions or research hypotheses in your research proposal?</a:t>
            </a:r>
          </a:p>
          <a:p>
            <a:pPr lvl="1">
              <a:buAutoNum type="arabicPeriod"/>
            </a:pPr>
            <a:r>
              <a:rPr/>
              <a:t>Do you have information available that is needed to determine sample size for your planned research project?</a:t>
            </a:r>
          </a:p>
          <a:p>
            <a:pPr lvl="1">
              <a:buAutoNum type="arabicPeriod"/>
            </a:pPr>
            <a:r>
              <a:rPr/>
              <a:t>What outcome variables will be the focus of your research questions/hypotheses?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NHST – Goal of research –</a:t>
            </a:r>
          </a:p>
          <a:p>
            <a:pPr lvl="2"/>
            <a:r>
              <a:rPr/>
              <a:t>Reject the H 0 in favor of H 1</a:t>
            </a:r>
          </a:p>
          <a:p>
            <a:pPr lvl="1"/>
            <a:r>
              <a:rPr/>
              <a:t>“Reject” the null hypothesis</a:t>
            </a:r>
          </a:p>
          <a:p>
            <a:pPr lvl="2"/>
            <a:r>
              <a:rPr/>
              <a:t>Practically – “reject” means difference / relationship greater than just random variability</a:t>
            </a:r>
          </a:p>
          <a:p>
            <a:pPr lvl="1"/>
            <a:r>
              <a:rPr/>
              <a:t>Alternative hypothesis –</a:t>
            </a:r>
          </a:p>
          <a:p>
            <a:pPr lvl="2"/>
            <a:r>
              <a:rPr/>
              <a:t>3 versions</a:t>
            </a:r>
          </a:p>
          <a:p>
            <a:pPr lvl="3"/>
            <a:r>
              <a:rPr/>
              <a:t>Non-directional</a:t>
            </a:r>
          </a:p>
          <a:p>
            <a:pPr lvl="3"/>
            <a:r>
              <a:rPr/>
              <a:t>Directional positive</a:t>
            </a:r>
          </a:p>
          <a:p>
            <a:pPr lvl="3"/>
            <a:r>
              <a:rPr/>
              <a:t>Directional negative</a:t>
            </a:r>
          </a:p>
          <a:p>
            <a:pPr lvl="0" marL="0" indent="0">
              <a:buNone/>
            </a:pPr>
            <a:r>
              <a:rPr/>
              <a:t>.footnote[3]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Directional vs Non-directional H 1</a:t>
            </a:r>
          </a:p>
          <a:p>
            <a:pPr lvl="2"/>
            <a:r>
              <a:rPr/>
              <a:t>Comparing treatment to control</a:t>
            </a:r>
          </a:p>
          <a:p>
            <a:pPr lvl="2"/>
            <a:r>
              <a:rPr/>
              <a:t>Comparing different treatments</a:t>
            </a:r>
          </a:p>
          <a:p>
            <a:pPr lvl="1"/>
            <a:r>
              <a:rPr/>
              <a:t>Choosing directional vs non-directional</a:t>
            </a:r>
          </a:p>
          <a:p>
            <a:pPr lvl="2"/>
            <a:r>
              <a:rPr/>
              <a:t>Basis for choice</a:t>
            </a:r>
          </a:p>
          <a:p>
            <a:pPr lvl="2"/>
            <a:r>
              <a:rPr/>
              <a:t>Consequences</a:t>
            </a:r>
          </a:p>
          <a:p>
            <a:pPr lvl="3"/>
            <a:r>
              <a:rPr/>
              <a:t>Statistical analysis</a:t>
            </a:r>
          </a:p>
          <a:p>
            <a:pPr lvl="3"/>
            <a:r>
              <a:rPr/>
              <a:t>Interpretation</a:t>
            </a:r>
          </a:p>
          <a:p>
            <a:pPr lvl="0" marL="0" indent="0">
              <a:buNone/>
            </a:pPr>
            <a:r>
              <a:rPr/>
              <a:t>.footnote[4]</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Sampling review</a:t>
            </a:r>
          </a:p>
          <a:p>
            <a:pPr lvl="2"/>
            <a:r>
              <a:rPr/>
              <a:t>Target / theoretical population</a:t>
            </a:r>
          </a:p>
          <a:p>
            <a:pPr lvl="2"/>
            <a:r>
              <a:rPr/>
              <a:t>Accessible population</a:t>
            </a:r>
          </a:p>
          <a:p>
            <a:pPr lvl="2"/>
            <a:r>
              <a:rPr/>
              <a:t>Sample</a:t>
            </a:r>
          </a:p>
          <a:p>
            <a:pPr lvl="1"/>
            <a:r>
              <a:rPr/>
              <a:t>Inference from the study sample to the population</a:t>
            </a:r>
          </a:p>
          <a:p>
            <a:pPr lvl="0" marL="0" indent="0">
              <a:buNone/>
            </a:pPr>
            <a:r>
              <a:rPr/>
              <a:t>.footnote[5]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Example</a:t>
            </a:r>
          </a:p>
          <a:p>
            <a:pPr lvl="0" marL="0" indent="0">
              <a:buNone/>
            </a:pPr>
            <a:r>
              <a:rPr/>
              <a:t>(assets/img/image1.emf)</a:t>
            </a:r>
          </a:p>
          <a:p>
            <a:pPr lvl="0" marL="0" indent="0">
              <a:buNone/>
            </a:pPr>
            <a:r>
              <a:rPr/>
              <a:t>.footnote[6]</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Accessible population &lt;U+F0E8&gt; Sample</a:t>
            </a:r>
          </a:p>
          <a:p>
            <a:pPr lvl="1"/>
            <a:r>
              <a:rPr/>
              <a:t>Random assignment to groups</a:t>
            </a:r>
          </a:p>
          <a:p>
            <a:pPr lvl="1"/>
            <a:r>
              <a:rPr/>
              <a:t>Conduct study and collect data</a:t>
            </a:r>
          </a:p>
          <a:p>
            <a:pPr lvl="1"/>
            <a:r>
              <a:rPr/>
              <a:t>Conduct statistical analysis</a:t>
            </a:r>
          </a:p>
          <a:p>
            <a:pPr lvl="2"/>
            <a:r>
              <a:rPr/>
              <a:t>Intervention group: mean = 73</a:t>
            </a:r>
          </a:p>
          <a:p>
            <a:pPr lvl="2"/>
            <a:r>
              <a:rPr/>
              <a:t>Control group: mean = 65</a:t>
            </a:r>
          </a:p>
          <a:p>
            <a:pPr lvl="0" marL="0" indent="0">
              <a:buNone/>
            </a:pPr>
            <a:r>
              <a:rPr/>
              <a:t>.footnote[7]</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12 - Data analysis</dc:title>
  <dc:creator>Steve Simon</dc:creator>
  <cp:keywords/>
  <dcterms:created xsi:type="dcterms:W3CDTF">2019-01-03T22:41:09Z</dcterms:created>
  <dcterms:modified xsi:type="dcterms:W3CDTF">2019-01-03T22:41:09Z</dcterms:modified>
</cp:coreProperties>
</file>