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–</a:t>
            </a:r>
          </a:p>
          <a:p>
            <a:pPr lvl="2"/>
            <a:r>
              <a:rPr/>
              <a:t>Randomized Experimental Design with Matching</a:t>
            </a:r>
          </a:p>
          <a:p>
            <a:pPr lvl="3"/>
            <a:r>
              <a:rPr/>
              <a:t>M R E: X O</a:t>
            </a:r>
          </a:p>
          <a:p>
            <a:pPr lvl="3"/>
            <a:r>
              <a:rPr/>
              <a:t>M R C: ~X O</a:t>
            </a:r>
          </a:p>
          <a:p>
            <a:pPr lvl="2"/>
            <a:r>
              <a:rPr/>
              <a:t>Randomized Experimental (Crossover) Design</a:t>
            </a:r>
          </a:p>
          <a:p>
            <a:pPr lvl="3"/>
            <a:r>
              <a:rPr/>
              <a:t>R Order 1 X O1 ~X O2</a:t>
            </a:r>
          </a:p>
          <a:p>
            <a:pPr lvl="3"/>
            <a:r>
              <a:rPr/>
              <a:t>R Order 2 ~X O1 X O2</a:t>
            </a:r>
          </a:p>
          <a:p>
            <a:pPr lvl="0" marL="0" indent="0">
              <a:buNone/>
            </a:pPr>
            <a:r>
              <a:rPr/>
              <a:t>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Diagramming Designs / Data Layout</a:t>
            </a:r>
          </a:p>
          <a:p>
            <a:pPr lvl="1"/>
            <a:r>
              <a:rPr/>
              <a:t>Between Groups Designs - example</a:t>
            </a:r>
          </a:p>
          <a:p>
            <a:pPr lvl="2"/>
            <a:r>
              <a:rPr/>
              <a:t>Control Female O</a:t>
            </a:r>
          </a:p>
          <a:p>
            <a:pPr lvl="2"/>
            <a:r>
              <a:rPr/>
              <a:t>Control Male O</a:t>
            </a:r>
          </a:p>
          <a:p>
            <a:pPr lvl="2"/>
            <a:r>
              <a:rPr/>
              <a:t>Treatment Female O</a:t>
            </a:r>
          </a:p>
          <a:p>
            <a:pPr lvl="2"/>
            <a:r>
              <a:rPr/>
              <a:t>Treatment Male O</a:t>
            </a:r>
          </a:p>
          <a:p>
            <a:pPr lvl="0" marL="0" indent="0">
              <a:buNone/>
            </a:pPr>
            <a:r>
              <a:rPr/>
              <a:t>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Diagramming Designs / Data Layout</a:t>
            </a:r>
          </a:p>
          <a:p>
            <a:pPr lvl="1"/>
            <a:r>
              <a:rPr/>
              <a:t>Between Groups Designs - example</a:t>
            </a:r>
          </a:p>
          <a:p>
            <a:pPr lvl="0" marL="0" indent="0">
              <a:buNone/>
            </a:pPr>
            <a:r>
              <a:rPr/>
              <a:t>10 (assets/img/image1.png)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Diagramming Designs / Data Layout</a:t>
            </a:r>
          </a:p>
          <a:p>
            <a:pPr lvl="1"/>
            <a:r>
              <a:rPr/>
              <a:t>Within-Subjects Designs – example</a:t>
            </a:r>
          </a:p>
          <a:p>
            <a:pPr lvl="2"/>
            <a:r>
              <a:rPr/>
              <a:t>Pretest Posttest Pretest Posttest</a:t>
            </a:r>
          </a:p>
          <a:p>
            <a:pPr lvl="2"/>
            <a:r>
              <a:rPr/>
              <a:t>Tx Tx Control Control</a:t>
            </a:r>
          </a:p>
          <a:p>
            <a:pPr lvl="1"/>
            <a:r>
              <a:rPr/>
              <a:t>Mixed Designs</a:t>
            </a:r>
          </a:p>
          <a:p>
            <a:pPr lvl="2"/>
            <a:r>
              <a:rPr/>
              <a:t>Group 1 Tx Pretest Posttest</a:t>
            </a:r>
          </a:p>
          <a:p>
            <a:pPr lvl="2"/>
            <a:r>
              <a:rPr/>
              <a:t>Group 2 Control Pretest Posttest</a:t>
            </a:r>
          </a:p>
          <a:p>
            <a:pPr lvl="0" marL="0" indent="0">
              <a:buNone/>
            </a:pPr>
            <a:r>
              <a:rPr/>
              <a:t>11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Labeling / Terminology</a:t>
            </a:r>
          </a:p>
          <a:p>
            <a:pPr lvl="2"/>
            <a:r>
              <a:rPr/>
              <a:t>Single-Factor Designs</a:t>
            </a:r>
          </a:p>
          <a:p>
            <a:pPr lvl="3"/>
            <a:r>
              <a:rPr/>
              <a:t>1 IV</a:t>
            </a:r>
          </a:p>
          <a:p>
            <a:pPr lvl="3"/>
            <a:r>
              <a:rPr/>
              <a:t>Ex – single-factor design with 4 levels</a:t>
            </a:r>
          </a:p>
          <a:p>
            <a:pPr lvl="3"/>
            <a:r>
              <a:rPr/>
              <a:t>Ex – single-factor repeated measures design with 4 levels</a:t>
            </a:r>
          </a:p>
          <a:p>
            <a:pPr lvl="0" marL="0" indent="0">
              <a:buNone/>
            </a:pPr>
            <a:r>
              <a:rPr/>
              <a:t>12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Labeling / Terminology</a:t>
            </a:r>
          </a:p>
          <a:p>
            <a:pPr lvl="2"/>
            <a:r>
              <a:rPr/>
              <a:t>Between-Groups Factorial Designs</a:t>
            </a:r>
          </a:p>
          <a:p>
            <a:pPr lvl="3"/>
            <a:r>
              <a:rPr/>
              <a:t>More than 1 IV</a:t>
            </a:r>
          </a:p>
          <a:p>
            <a:pPr lvl="3"/>
            <a:r>
              <a:rPr/>
              <a:t>“factorial” &lt;U+F0E8&gt; 2 or more IVs</a:t>
            </a:r>
          </a:p>
          <a:p>
            <a:pPr lvl="3"/>
            <a:r>
              <a:rPr/>
              <a:t>List the ###of levels for each factor</a:t>
            </a:r>
          </a:p>
          <a:p>
            <a:pPr lvl="3"/>
            <a:r>
              <a:rPr/>
              <a:t>Ex. 3 IVs &lt;U+F0E8&gt; 2 x 3 x 2</a:t>
            </a:r>
          </a:p>
          <a:p>
            <a:pPr lvl="4"/>
            <a:r>
              <a:rPr/>
              <a:t>###of groups of individuals needed for this design?</a:t>
            </a:r>
          </a:p>
          <a:p>
            <a:pPr lvl="0" marL="0" indent="0">
              <a:buNone/>
            </a:pPr>
            <a:r>
              <a:rPr/>
              <a:t>13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Labeling / Terminology</a:t>
            </a:r>
          </a:p>
          <a:p>
            <a:pPr lvl="2"/>
            <a:r>
              <a:rPr/>
              <a:t>Within-Subjects Factorial Designs</a:t>
            </a:r>
          </a:p>
          <a:p>
            <a:pPr lvl="3"/>
            <a:r>
              <a:rPr/>
              <a:t>More than 1 IV</a:t>
            </a:r>
          </a:p>
          <a:p>
            <a:pPr lvl="3"/>
            <a:r>
              <a:rPr/>
              <a:t>“factorial” &lt;U+F0E8&gt; 2 or more IVs</a:t>
            </a:r>
          </a:p>
          <a:p>
            <a:pPr lvl="3"/>
            <a:r>
              <a:rPr/>
              <a:t>List the ###of levels for each factor</a:t>
            </a:r>
          </a:p>
          <a:p>
            <a:pPr lvl="3"/>
            <a:r>
              <a:rPr/>
              <a:t>Ex. 2 IVs &lt;U+F0E8&gt; 2 x 3</a:t>
            </a:r>
          </a:p>
          <a:p>
            <a:pPr lvl="4"/>
            <a:r>
              <a:rPr/>
              <a:t>… 2 x 3 within-subjects design OR</a:t>
            </a:r>
          </a:p>
          <a:p>
            <a:pPr lvl="4"/>
            <a:r>
              <a:rPr/>
              <a:t>… 2 x 3 factorial design with repeated measures on both factors</a:t>
            </a:r>
          </a:p>
          <a:p>
            <a:pPr lvl="4"/>
            <a:r>
              <a:rPr/>
              <a:t>###of groups of individuals needed for this design?</a:t>
            </a:r>
          </a:p>
          <a:p>
            <a:pPr lvl="4"/>
            <a:r>
              <a:rPr/>
              <a:t>###of data points needed from each individual?</a:t>
            </a:r>
          </a:p>
          <a:p>
            <a:pPr lvl="0" marL="0" indent="0">
              <a:buNone/>
            </a:pPr>
            <a:r>
              <a:rPr/>
              <a:t>14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Labeling / Terminology</a:t>
            </a:r>
          </a:p>
          <a:p>
            <a:pPr lvl="2"/>
            <a:r>
              <a:rPr/>
              <a:t>Mixed Designs</a:t>
            </a:r>
          </a:p>
          <a:p>
            <a:pPr lvl="3"/>
            <a:r>
              <a:rPr/>
              <a:t>Have at least 1 between-groups IV and at least 1 within-subjects IV</a:t>
            </a:r>
          </a:p>
          <a:p>
            <a:pPr lvl="3"/>
            <a:r>
              <a:rPr/>
              <a:t>Traditionally, list between-groups IV(s) before within-subjects IV(s)</a:t>
            </a:r>
          </a:p>
          <a:p>
            <a:pPr lvl="3"/>
            <a:r>
              <a:rPr/>
              <a:t>Ex. 2 x 3 x 4 factorial design with repeated measures on the 3 rd factor</a:t>
            </a:r>
          </a:p>
          <a:p>
            <a:pPr lvl="4"/>
            <a:r>
              <a:rPr/>
              <a:t>###of groups of individuals needed for this design?</a:t>
            </a:r>
          </a:p>
          <a:p>
            <a:pPr lvl="4"/>
            <a:r>
              <a:rPr/>
              <a:t>###of data points needed from each individual ?</a:t>
            </a:r>
          </a:p>
          <a:p>
            <a:pPr lvl="0" marL="0" indent="0">
              <a:buNone/>
            </a:pPr>
            <a:r>
              <a:rPr/>
              <a:t>15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Labeling / Terminology</a:t>
            </a:r>
          </a:p>
          <a:p>
            <a:pPr lvl="0" marL="0" indent="0">
              <a:buNone/>
            </a:pPr>
            <a:r>
              <a:rPr/>
              <a:t>16 (assets/img/image2.png)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 (assets/img/image3.png)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knowledge of data analysis basic concepts</a:t>
            </a:r>
          </a:p>
          <a:p>
            <a:pPr lvl="1">
              <a:buAutoNum type="arabicPeriod"/>
            </a:pPr>
            <a:r>
              <a:rPr/>
              <a:t>To describe analysis methods appropriate for exploratory, descriptive, explanatory, and quasi-experimental designs</a:t>
            </a:r>
          </a:p>
          <a:p>
            <a:pPr lvl="1">
              <a:buAutoNum type="arabicPeriod"/>
            </a:pPr>
            <a:r>
              <a:rPr/>
              <a:t>To describe analysis methods appropriate for the planned research proposal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 (assets/img/image4.png)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your research hypotheses / questions?</a:t>
            </a:r>
          </a:p>
          <a:p>
            <a:pPr lvl="2"/>
            <a:r>
              <a:rPr/>
              <a:t>Difference?</a:t>
            </a:r>
          </a:p>
          <a:p>
            <a:pPr lvl="3"/>
            <a:r>
              <a:rPr/>
              <a:t>Experimental, Quasi-experimental, or Comparative</a:t>
            </a:r>
          </a:p>
          <a:p>
            <a:pPr lvl="3"/>
            <a:r>
              <a:rPr/>
              <a:t>Difference inferential statistics</a:t>
            </a:r>
          </a:p>
          <a:p>
            <a:pPr lvl="2"/>
            <a:r>
              <a:rPr/>
              <a:t>Association?</a:t>
            </a:r>
          </a:p>
          <a:p>
            <a:pPr lvl="3"/>
            <a:r>
              <a:rPr/>
              <a:t>Association (relation) between 2 or more variables</a:t>
            </a:r>
          </a:p>
          <a:p>
            <a:pPr lvl="3"/>
            <a:r>
              <a:rPr/>
              <a:t>Associational inferential statistics</a:t>
            </a:r>
          </a:p>
          <a:p>
            <a:pPr lvl="2"/>
            <a:r>
              <a:rPr/>
              <a:t>Descriptive?</a:t>
            </a:r>
          </a:p>
          <a:p>
            <a:pPr lvl="0" marL="0" indent="0">
              <a:buNone/>
            </a:pPr>
            <a:r>
              <a:rPr/>
              <a:t>19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Selecting statistical analysis method</a:t>
            </a:r>
          </a:p>
          <a:p>
            <a:pPr lvl="2"/>
            <a:r>
              <a:rPr/>
              <a:t>Number of IVs</a:t>
            </a:r>
          </a:p>
          <a:p>
            <a:pPr lvl="3"/>
            <a:r>
              <a:rPr/>
              <a:t>One IV or &gt;1 IV?</a:t>
            </a:r>
          </a:p>
          <a:p>
            <a:pPr lvl="2"/>
            <a:r>
              <a:rPr/>
              <a:t>Levels within the IVs</a:t>
            </a:r>
          </a:p>
          <a:p>
            <a:pPr lvl="3"/>
            <a:r>
              <a:rPr/>
              <a:t>IV has few levels (2 – 4) – difference question</a:t>
            </a:r>
          </a:p>
          <a:p>
            <a:pPr lvl="3" marL="1270000" indent="0"/>
            <a:r>
              <a:rPr sz="2000"/>
              <a:t>4 nominal levels – usually a difference question</a:t>
            </a:r>
          </a:p>
          <a:p>
            <a:pPr lvl="3" marL="1270000" indent="0"/>
            <a:r>
              <a:rPr sz="2000"/>
              <a:t>4 ordinal levels – associational question</a:t>
            </a:r>
          </a:p>
          <a:p>
            <a:pPr lvl="2"/>
            <a:r>
              <a:rPr/>
              <a:t>Measurement scale of the DV</a:t>
            </a:r>
          </a:p>
          <a:p>
            <a:pPr lvl="3"/>
            <a:r>
              <a:rPr/>
              <a:t>Level of measurement</a:t>
            </a:r>
          </a:p>
          <a:p>
            <a:pPr lvl="0" marL="0" indent="0">
              <a:buNone/>
            </a:pPr>
            <a:r>
              <a:rPr/>
              <a:t>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Selecting statistical analysis method</a:t>
            </a:r>
          </a:p>
          <a:p>
            <a:pPr lvl="2"/>
            <a:r>
              <a:rPr/>
              <a:t>Design classifications –</a:t>
            </a:r>
          </a:p>
          <a:p>
            <a:pPr lvl="3"/>
            <a:r>
              <a:rPr/>
              <a:t>Single-factor design</a:t>
            </a:r>
          </a:p>
          <a:p>
            <a:pPr lvl="4"/>
            <a:r>
              <a:rPr/>
              <a:t>Between-Groups vs Within-Subjects</a:t>
            </a:r>
          </a:p>
          <a:p>
            <a:pPr lvl="3"/>
            <a:r>
              <a:rPr/>
              <a:t>Factorial design (2 or more IVs)</a:t>
            </a:r>
          </a:p>
          <a:p>
            <a:pPr lvl="4"/>
            <a:r>
              <a:rPr/>
              <a:t>Between-Groups vs Within-Subjects vs Mixed</a:t>
            </a:r>
          </a:p>
          <a:p>
            <a:pPr lvl="0" marL="0" indent="0">
              <a:buNone/>
            </a:pPr>
            <a:r>
              <a:rPr/>
              <a:t>21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 of measurement</a:t>
            </a:r>
          </a:p>
          <a:p>
            <a:pPr lvl="2"/>
            <a:r>
              <a:rPr/>
              <a:t>Normal</a:t>
            </a:r>
          </a:p>
          <a:p>
            <a:pPr lvl="3"/>
            <a:r>
              <a:rPr/>
              <a:t>Highest level of measurement</a:t>
            </a:r>
          </a:p>
          <a:p>
            <a:pPr lvl="3"/>
            <a:r>
              <a:rPr/>
              <a:t>Parametric statistics assume normal distribution</a:t>
            </a:r>
          </a:p>
          <a:p>
            <a:pPr lvl="2"/>
            <a:r>
              <a:rPr/>
              <a:t>Ordinal</a:t>
            </a:r>
          </a:p>
          <a:p>
            <a:pPr lvl="3"/>
            <a:r>
              <a:rPr/>
              <a:t>3 or more ordered levels</a:t>
            </a:r>
          </a:p>
          <a:p>
            <a:pPr lvl="3"/>
            <a:r>
              <a:rPr/>
              <a:t>No assumption of normal distribution</a:t>
            </a:r>
          </a:p>
          <a:p>
            <a:pPr lvl="2"/>
            <a:r>
              <a:rPr/>
              <a:t>Nominal</a:t>
            </a:r>
          </a:p>
          <a:p>
            <a:pPr lvl="3"/>
            <a:r>
              <a:rPr/>
              <a:t>3 or more unordered levels</a:t>
            </a:r>
          </a:p>
          <a:p>
            <a:pPr lvl="2"/>
            <a:r>
              <a:rPr/>
              <a:t>Dichotomous</a:t>
            </a:r>
          </a:p>
          <a:p>
            <a:pPr lvl="3"/>
            <a:r>
              <a:rPr/>
              <a:t>Special case</a:t>
            </a:r>
          </a:p>
          <a:p>
            <a:pPr lvl="3"/>
            <a:r>
              <a:rPr/>
              <a:t>Nominal, but can be used as if normally distributed</a:t>
            </a:r>
          </a:p>
          <a:p>
            <a:pPr lvl="0" marL="0" indent="0">
              <a:buNone/>
            </a:pPr>
            <a:r>
              <a:rPr/>
              <a:t>22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Level of measurement</a:t>
            </a:r>
          </a:p>
          <a:p>
            <a:pPr lvl="2"/>
            <a:r>
              <a:rPr/>
              <a:t>Difference inferential statistical analysis</a:t>
            </a:r>
          </a:p>
          <a:p>
            <a:pPr lvl="3"/>
            <a:r>
              <a:rPr/>
              <a:t>Level of measure for DV matters</a:t>
            </a:r>
          </a:p>
          <a:p>
            <a:pPr lvl="2"/>
            <a:r>
              <a:rPr/>
              <a:t>Associational inferential statistical analysis</a:t>
            </a:r>
          </a:p>
          <a:p>
            <a:pPr lvl="3"/>
            <a:r>
              <a:rPr/>
              <a:t>Need to consider level of measurement for all variables</a:t>
            </a:r>
          </a:p>
          <a:p>
            <a:pPr lvl="0" marL="0" indent="0">
              <a:buNone/>
            </a:pPr>
            <a:r>
              <a:rPr/>
              <a:t>23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statistics – assumptions</a:t>
            </a:r>
          </a:p>
          <a:p>
            <a:pPr lvl="2"/>
            <a:r>
              <a:rPr/>
              <a:t>DV values come from a population of values that is normally distributed (normality)</a:t>
            </a:r>
          </a:p>
          <a:p>
            <a:pPr lvl="2"/>
            <a:r>
              <a:rPr/>
              <a:t>Variances of the groups are equal (homogeneity of variance)</a:t>
            </a:r>
          </a:p>
          <a:p>
            <a:pPr lvl="3"/>
            <a:r>
              <a:rPr/>
              <a:t>Unequal group sizes and unequal variances &lt;U+F0E8&gt; increased Type I errors</a:t>
            </a:r>
          </a:p>
          <a:p>
            <a:pPr lvl="2"/>
            <a:r>
              <a:rPr/>
              <a:t>All participants with a particular group must be independent of each other (independence)</a:t>
            </a:r>
          </a:p>
          <a:p>
            <a:pPr lvl="3"/>
            <a:r>
              <a:rPr/>
              <a:t>Also an assumption for nonparametric statistics</a:t>
            </a:r>
          </a:p>
          <a:p>
            <a:pPr lvl="0" marL="0" indent="0">
              <a:buNone/>
            </a:pPr>
            <a:r>
              <a:rPr/>
              <a:t>24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vs Nonparametric statistics</a:t>
            </a:r>
          </a:p>
          <a:p>
            <a:pPr lvl="0" marL="0" indent="0">
              <a:buNone/>
            </a:pPr>
            <a:r>
              <a:rPr/>
              <a:t>Sim &amp; Wright, 2002</a:t>
            </a:r>
          </a:p>
          <a:p>
            <a:pPr lvl="0" marL="0" indent="0">
              <a:buNone/>
            </a:pPr>
            <a:r>
              <a:rPr/>
              <a:t>25 (assets/img/image5.jpeg)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Selecting statistical analysis method –</a:t>
            </a:r>
          </a:p>
          <a:p>
            <a:pPr lvl="2"/>
            <a:r>
              <a:rPr/>
              <a:t>RH/RQ – difference or association?</a:t>
            </a:r>
          </a:p>
          <a:p>
            <a:pPr lvl="3"/>
            <a:r>
              <a:rPr/>
              <a:t>If IV has 2 – 4 levels – recommend difference approach</a:t>
            </a:r>
          </a:p>
          <a:p>
            <a:pPr lvl="3"/>
            <a:r>
              <a:rPr/>
              <a:t>If IV has 5 or more ordered levels – recommend associational approach</a:t>
            </a:r>
          </a:p>
          <a:p>
            <a:pPr lvl="3"/>
            <a:r>
              <a:rPr/>
              <a:t>If IV has 5 or more nominal (unordered) levels – usually difference approach</a:t>
            </a:r>
          </a:p>
          <a:p>
            <a:pPr lvl="2"/>
            <a:r>
              <a:rPr/>
              <a:t>How many IVs?</a:t>
            </a:r>
          </a:p>
          <a:p>
            <a:pPr lvl="0" marL="0" indent="0">
              <a:buNone/>
            </a:pPr>
            <a:r>
              <a:rPr/>
              <a:t>26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 (assets/img/image6.png)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18, 19</a:t>
            </a:r>
          </a:p>
          <a:p>
            <a:pPr lvl="1">
              <a:buAutoNum type="arabicPeriod"/>
            </a:pPr>
            <a:r>
              <a:rPr/>
              <a:t>Chapters 20 â€“ 22, selecting the chapter that is appropriate for your research project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Fig 19.3 – Basic Difference</a:t>
            </a:r>
          </a:p>
          <a:p>
            <a:pPr lvl="0" marL="0" indent="0">
              <a:buNone/>
            </a:pPr>
            <a:r>
              <a:rPr/>
              <a:t>28 (assets/img/image7.png)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Fig 19.4 – Basic Associational</a:t>
            </a:r>
          </a:p>
          <a:p>
            <a:pPr lvl="0" marL="0" indent="0">
              <a:buNone/>
            </a:pPr>
            <a:r>
              <a:rPr/>
              <a:t>29 (assets/img/image8.png)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Fig 19.5 – Complex Difference</a:t>
            </a:r>
          </a:p>
          <a:p>
            <a:pPr lvl="0" marL="0" indent="0">
              <a:buNone/>
            </a:pPr>
            <a:r>
              <a:rPr/>
              <a:t>30 (assets/img/image9.png)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Fig 19.6 – Complex Associational</a:t>
            </a:r>
          </a:p>
          <a:p>
            <a:pPr lvl="0" marL="0" indent="0">
              <a:buNone/>
            </a:pPr>
            <a:r>
              <a:rPr/>
              <a:t>31 (assets/img/image10.png)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 you need to accomplish with your data analysis?</a:t>
            </a:r>
          </a:p>
          <a:p>
            <a:pPr lvl="2"/>
            <a:r>
              <a:rPr/>
              <a:t>Quality check of data</a:t>
            </a:r>
          </a:p>
          <a:p>
            <a:pPr lvl="2"/>
            <a:r>
              <a:rPr/>
              <a:t>Description of sample</a:t>
            </a:r>
          </a:p>
          <a:p>
            <a:pPr lvl="2"/>
            <a:r>
              <a:rPr/>
              <a:t>Test of hypotheses/research questions</a:t>
            </a:r>
          </a:p>
          <a:p>
            <a:pPr lvl="2"/>
            <a:r>
              <a:rPr/>
              <a:t>Additional exploratory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2"/>
            <a:r>
              <a:rPr/>
              <a:t>Completeness of data collection</a:t>
            </a:r>
          </a:p>
          <a:p>
            <a:pPr lvl="2"/>
            <a:r>
              <a:rPr/>
              <a:t>Review for responses that are ambiguous, out of range, etc</a:t>
            </a:r>
          </a:p>
          <a:p>
            <a:pPr lvl="2"/>
            <a:r>
              <a:rPr/>
              <a:t>“ Edit ” responses as needed</a:t>
            </a:r>
          </a:p>
          <a:p>
            <a:pPr lvl="2"/>
            <a:r>
              <a:rPr/>
              <a:t>Check response frequencies</a:t>
            </a:r>
          </a:p>
          <a:p>
            <a:pPr lvl="3"/>
            <a:r>
              <a:rPr/>
              <a:t>Discover need for recoding</a:t>
            </a:r>
          </a:p>
          <a:p>
            <a:pPr lvl="3"/>
            <a:r>
              <a:rPr/>
              <a:t>Scale of measurement</a:t>
            </a:r>
          </a:p>
          <a:p>
            <a:pPr lvl="2"/>
            <a:r>
              <a:rPr/>
              <a:t>Check subscale coding and scores</a:t>
            </a:r>
          </a:p>
          <a:p>
            <a:pPr lvl="3"/>
            <a:r>
              <a:rPr/>
              <a:t>Check inter-item reliability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Predicting an</a:t>
            </a:r>
          </a:p>
          <a:p>
            <a:pPr lvl="0" marL="0" indent="0">
              <a:buNone/>
            </a:pPr>
            <a:r>
              <a:rPr/>
              <a:t>outcome measure</a:t>
            </a:r>
          </a:p>
          <a:p>
            <a:pPr lvl="0" marL="0" indent="0">
              <a:buNone/>
            </a:pPr>
            <a:r>
              <a:rPr/>
              <a:t>Portney &amp; Watkins, 2009 (assets/img/image11.jpeg)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Correlations</a:t>
            </a:r>
          </a:p>
          <a:p>
            <a:pPr lvl="0" marL="0" indent="0">
              <a:buNone/>
            </a:pPr>
            <a:r>
              <a:rPr/>
              <a:t>Portney &amp; Watkins, 2009 (assets/img/image12.jpeg)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Handling missing data</a:t>
            </a:r>
          </a:p>
          <a:p>
            <a:pPr lvl="0" marL="0" indent="0">
              <a:buNone/>
            </a:pPr>
            <a:r>
              <a:rPr/>
              <a:t>Sim &amp; Wright, 2002 (assets/img/image13.jpeg)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of sample</a:t>
            </a:r>
          </a:p>
          <a:p>
            <a:pPr lvl="2"/>
            <a:r>
              <a:rPr/>
              <a:t>Usually the first table in a manuscript</a:t>
            </a:r>
          </a:p>
          <a:p>
            <a:pPr lvl="2"/>
            <a:r>
              <a:rPr/>
              <a:t>What is relevant to be included?</a:t>
            </a:r>
          </a:p>
          <a:p>
            <a:pPr lvl="2"/>
            <a:r>
              <a:rPr/>
              <a:t>How should it be represented?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 design and planning</a:t>
            </a:r>
          </a:p>
          <a:p>
            <a:pPr lvl="2"/>
            <a:r>
              <a:rPr/>
              <a:t>Determine research hypotheses / questions</a:t>
            </a:r>
          </a:p>
          <a:p>
            <a:pPr lvl="2"/>
            <a:r>
              <a:rPr/>
              <a:t>Study design</a:t>
            </a:r>
          </a:p>
          <a:p>
            <a:pPr lvl="2"/>
            <a:r>
              <a:rPr/>
              <a:t>Measures – IV and DV</a:t>
            </a:r>
          </a:p>
          <a:p>
            <a:pPr lvl="2"/>
            <a:r>
              <a:rPr/>
              <a:t>Test research hypotheses / questions</a:t>
            </a:r>
          </a:p>
          <a:p>
            <a:pPr lvl="0" marL="0" indent="0">
              <a:buNone/>
            </a:pPr>
            <a:r>
              <a:rPr/>
              <a:t>2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hypotheses/research questions</a:t>
            </a:r>
          </a:p>
          <a:p>
            <a:pPr lvl="2"/>
            <a:r>
              <a:rPr/>
              <a:t>Testing relationships</a:t>
            </a:r>
          </a:p>
          <a:p>
            <a:pPr lvl="2"/>
            <a:r>
              <a:rPr/>
              <a:t>Comparing groups</a:t>
            </a:r>
          </a:p>
          <a:p>
            <a:pPr lvl="3"/>
            <a:r>
              <a:rPr/>
              <a:t>How many groups?</a:t>
            </a:r>
          </a:p>
          <a:p>
            <a:pPr lvl="3"/>
            <a:r>
              <a:rPr/>
              <a:t>What kind of outcome measure?</a:t>
            </a:r>
          </a:p>
          <a:p>
            <a:pPr lvl="2"/>
            <a:r>
              <a:rPr/>
              <a:t>Predicting an outcome measure</a:t>
            </a:r>
          </a:p>
          <a:p>
            <a:pPr lvl="2"/>
            <a:r>
              <a:rPr/>
              <a:t>Nonparametric tests for group comparisons</a:t>
            </a:r>
          </a:p>
          <a:p>
            <a:pPr lvl="2"/>
            <a:r>
              <a:rPr/>
              <a:t>Comparison of categorical variables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Additional, exploratory analyses</a:t>
            </a:r>
          </a:p>
          <a:p>
            <a:pPr lvl="2"/>
            <a:r>
              <a:rPr/>
              <a:t>What results to follow-up on and explore?</a:t>
            </a:r>
          </a:p>
          <a:p>
            <a:pPr lvl="2"/>
            <a:r>
              <a:rPr/>
              <a:t>How to interpret these?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Expand the “outline” for your research proposal to include information on the data analysis that will be needed for your proposed study. In addition to a description of the steps that are planned for preliminary data review (e.g., check distribution of measures, check item reliability of scales), the outline should consist of a description of analyses that are planned to address each research hypothesis/question.</a:t>
            </a:r>
          </a:p>
          <a:p>
            <a:pPr lvl="0" marL="0" indent="0">
              <a:buNone/>
            </a:pPr>
            <a:r>
              <a:rPr/>
              <a:t>.footnote[MEDB 5510 - Week 13]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Expand the “outline” for your research proposal to include information on the analyses that are appropriate for your research proposal. In addition to a description of the steps that are planned for preliminary data review (e.g., check distribution of measures, check item reliability of scales), the outline should consist of a description of analyses that are planned to address each research hypothesis/question. This assignment should reflect the feedback you received on the previous assignment.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are the basic elements of a research design that help determine the appropriate statistical technique?</a:t>
            </a:r>
          </a:p>
          <a:p>
            <a:pPr lvl="1">
              <a:buAutoNum type="arabicPeriod"/>
            </a:pPr>
            <a:r>
              <a:rPr/>
              <a:t>What is the distinction between â€œsignificance levelâ€ and â€œeffect sizeâ€ and why are both desirable?</a:t>
            </a:r>
          </a:p>
          <a:p>
            <a:pPr lvl="1">
              <a:buAutoNum type="arabicPeriod"/>
            </a:pPr>
            <a:r>
              <a:rPr/>
              <a:t>What analyses will you propose for your research project?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 Classification –</a:t>
            </a:r>
          </a:p>
          <a:p>
            <a:pPr lvl="2"/>
            <a:r>
              <a:rPr/>
              <a:t>Between-Groups Designs</a:t>
            </a:r>
          </a:p>
          <a:p>
            <a:pPr lvl="3"/>
            <a:r>
              <a:rPr/>
              <a:t>Each person “… is in </a:t>
            </a:r>
            <a:r>
              <a:rPr i="1"/>
              <a:t>one and only one</a:t>
            </a:r>
            <a:r>
              <a:rPr/>
              <a:t> condition or group.”</a:t>
            </a:r>
          </a:p>
          <a:p>
            <a:pPr lvl="2"/>
            <a:r>
              <a:rPr/>
              <a:t>Within-Subjects (Repeated Measures) Designs</a:t>
            </a:r>
          </a:p>
          <a:p>
            <a:pPr lvl="3"/>
            <a:r>
              <a:rPr/>
              <a:t>Each person “… </a:t>
            </a:r>
            <a:r>
              <a:rPr i="1"/>
              <a:t>receives or experiences all of the conditions</a:t>
            </a:r>
            <a:r>
              <a:rPr/>
              <a:t> or levels of the independent variable …”</a:t>
            </a:r>
          </a:p>
          <a:p>
            <a:pPr lvl="2"/>
            <a:r>
              <a:rPr/>
              <a:t>Reason to use and not use Within-Subjects design?</a:t>
            </a:r>
          </a:p>
          <a:p>
            <a:pPr lvl="0" marL="0" indent="0">
              <a:buNone/>
            </a:pPr>
            <a:r>
              <a:rPr/>
              <a:t>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 Classification –</a:t>
            </a:r>
          </a:p>
          <a:p>
            <a:pPr lvl="2"/>
            <a:r>
              <a:rPr/>
              <a:t>Mixed Designs –</a:t>
            </a:r>
          </a:p>
          <a:p>
            <a:pPr lvl="3"/>
            <a:r>
              <a:rPr/>
              <a:t>At least 1 Between-Groups IV</a:t>
            </a:r>
          </a:p>
          <a:p>
            <a:pPr lvl="3"/>
            <a:r>
              <a:rPr/>
              <a:t>At least 1 Within-Subjects IV</a:t>
            </a:r>
          </a:p>
          <a:p>
            <a:pPr lvl="0" marL="0" indent="0">
              <a:buNone/>
            </a:pPr>
            <a:r>
              <a:rPr/>
              <a:t>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 Considerations –</a:t>
            </a:r>
          </a:p>
          <a:p>
            <a:pPr lvl="2"/>
            <a:r>
              <a:rPr/>
              <a:t>Number of IVs</a:t>
            </a:r>
          </a:p>
          <a:p>
            <a:pPr lvl="3"/>
            <a:r>
              <a:rPr/>
              <a:t>Between-groups design?</a:t>
            </a:r>
          </a:p>
          <a:p>
            <a:pPr lvl="3"/>
            <a:r>
              <a:rPr/>
              <a:t>Within-subjects design?</a:t>
            </a:r>
          </a:p>
          <a:p>
            <a:pPr lvl="3"/>
            <a:r>
              <a:rPr/>
              <a:t>Mixed design?</a:t>
            </a:r>
          </a:p>
          <a:p>
            <a:pPr lvl="2"/>
            <a:r>
              <a:rPr/>
              <a:t>Type of IVs</a:t>
            </a:r>
          </a:p>
          <a:p>
            <a:pPr lvl="3"/>
            <a:r>
              <a:rPr/>
              <a:t>Active vs Attribute?</a:t>
            </a:r>
          </a:p>
          <a:p>
            <a:pPr lvl="3"/>
            <a:r>
              <a:rPr/>
              <a:t>Between-groups vs Within-subjects?</a:t>
            </a:r>
          </a:p>
          <a:p>
            <a:pPr lvl="2"/>
            <a:r>
              <a:rPr/>
              <a:t>Change over time</a:t>
            </a:r>
          </a:p>
          <a:p>
            <a:pPr lvl="0" marL="0" indent="0">
              <a:buNone/>
            </a:pPr>
            <a:r>
              <a:rPr/>
              <a:t>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–</a:t>
            </a:r>
          </a:p>
          <a:p>
            <a:pPr lvl="2"/>
            <a:r>
              <a:rPr/>
              <a:t>One-Group Posttest-Only</a:t>
            </a:r>
          </a:p>
          <a:p>
            <a:pPr lvl="3"/>
            <a:r>
              <a:rPr/>
              <a:t>NR E: X O</a:t>
            </a:r>
          </a:p>
          <a:p>
            <a:pPr lvl="2"/>
            <a:r>
              <a:rPr/>
              <a:t>Posttest-Only Nonequivalent Groups</a:t>
            </a:r>
          </a:p>
          <a:p>
            <a:pPr lvl="3"/>
            <a:r>
              <a:rPr/>
              <a:t>NR E: X O</a:t>
            </a:r>
          </a:p>
          <a:p>
            <a:pPr lvl="3"/>
            <a:r>
              <a:rPr/>
              <a:t>NR C: ~X O</a:t>
            </a:r>
          </a:p>
          <a:p>
            <a:pPr lvl="2"/>
            <a:r>
              <a:rPr/>
              <a:t>Pretest-Posttest Nonequivalent Comparison Group Design</a:t>
            </a:r>
          </a:p>
          <a:p>
            <a:pPr lvl="3"/>
            <a:r>
              <a:rPr/>
              <a:t>NR E: O1 X O2</a:t>
            </a:r>
          </a:p>
          <a:p>
            <a:pPr lvl="3"/>
            <a:r>
              <a:rPr/>
              <a:t>NR C: O1 ~X O2</a:t>
            </a:r>
          </a:p>
          <a:p>
            <a:pPr lvl="0" marL="0" indent="0">
              <a:buNone/>
            </a:pPr>
            <a:r>
              <a:rPr/>
              <a:t>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–</a:t>
            </a:r>
          </a:p>
          <a:p>
            <a:pPr lvl="2"/>
            <a:r>
              <a:rPr/>
              <a:t>Posttest-Only Control Group</a:t>
            </a:r>
          </a:p>
          <a:p>
            <a:pPr lvl="3"/>
            <a:r>
              <a:rPr/>
              <a:t>R E: X O</a:t>
            </a:r>
          </a:p>
          <a:p>
            <a:pPr lvl="3"/>
            <a:r>
              <a:rPr/>
              <a:t>R C: X O</a:t>
            </a:r>
          </a:p>
          <a:p>
            <a:pPr lvl="2"/>
            <a:r>
              <a:rPr/>
              <a:t>Pretest-Posttest Control Group</a:t>
            </a:r>
          </a:p>
          <a:p>
            <a:pPr lvl="3"/>
            <a:r>
              <a:rPr/>
              <a:t>R E: O1 X O2</a:t>
            </a:r>
          </a:p>
          <a:p>
            <a:pPr lvl="3"/>
            <a:r>
              <a:rPr/>
              <a:t>R C: O1 ~X O2</a:t>
            </a:r>
          </a:p>
          <a:p>
            <a:pPr lvl="0" marL="0" indent="0">
              <a:buNone/>
            </a:pPr>
            <a:r>
              <a:rPr/>
              <a:t>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</dc:title>
  <dc:creator>Steve Simon</dc:creator>
  <cp:keywords/>
  <dcterms:created xsi:type="dcterms:W3CDTF">2019-01-03T22:47:46Z</dcterms:created>
  <dcterms:modified xsi:type="dcterms:W3CDTF">2019-01-03T22:47:46Z</dcterms:modified>
</cp:coreProperties>
</file>