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113" d="100"/>
          <a:sy n="113" d="100"/>
        </p:scale>
        <p:origin x="1554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39" Type="http://schemas.openxmlformats.org/officeDocument/2006/relationships/slide" Target="slides/slide38.xml" /><Relationship Id="rId41" Type="http://schemas.openxmlformats.org/officeDocument/2006/relationships/viewProps" Target="viewProps.xml" /><Relationship Id="rId40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43" Type="http://schemas.openxmlformats.org/officeDocument/2006/relationships/tableStyles" Target="tableStyles.xml" /><Relationship Id="rId42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Video</a:t>
            </a:r>
            <a:r>
              <a:rPr/>
              <a:t> </a:t>
            </a:r>
            <a:r>
              <a:rPr/>
              <a:t>14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Steve</a:t>
            </a:r>
            <a:r>
              <a:rPr/>
              <a:t> </a:t>
            </a:r>
            <a:r>
              <a:rPr/>
              <a:t>Simon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Research</a:t>
            </a:r>
            <a:r>
              <a:rPr/>
              <a:t> </a:t>
            </a:r>
            <a:r>
              <a:rPr/>
              <a:t>Proposal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Administrative Support</a:t>
            </a:r>
          </a:p>
          <a:p>
            <a:pPr lvl="2"/>
            <a:r>
              <a:rPr/>
              <a:t>Budget - #s and justification</a:t>
            </a:r>
          </a:p>
          <a:p>
            <a:pPr lvl="2"/>
            <a:r>
              <a:rPr/>
              <a:t>Resources and environment</a:t>
            </a:r>
          </a:p>
          <a:p>
            <a:pPr lvl="2"/>
            <a:r>
              <a:rPr/>
              <a:t>Personnel</a:t>
            </a:r>
          </a:p>
          <a:p>
            <a:pPr lvl="1"/>
            <a:r>
              <a:rPr/>
              <a:t>Proposal presentation style</a:t>
            </a:r>
          </a:p>
          <a:p>
            <a:pPr lvl="2"/>
            <a:r>
              <a:rPr/>
              <a:t>Format – rules and suggestions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Research</a:t>
            </a:r>
            <a:r>
              <a:rPr/>
              <a:t> </a:t>
            </a:r>
            <a:r>
              <a:rPr/>
              <a:t>Proposal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Examples – Other funding mechanisms</a:t>
            </a:r>
          </a:p>
          <a:p>
            <a:pPr lvl="2"/>
            <a:r>
              <a:rPr/>
              <a:t>National Science Foundation</a:t>
            </a:r>
          </a:p>
          <a:p>
            <a:pPr lvl="2"/>
            <a:r>
              <a:rPr/>
              <a:t>CDC</a:t>
            </a:r>
          </a:p>
          <a:p>
            <a:pPr lvl="2"/>
            <a:r>
              <a:rPr/>
              <a:t>Other government agencies</a:t>
            </a:r>
          </a:p>
          <a:p>
            <a:pPr lvl="2"/>
            <a:r>
              <a:rPr/>
              <a:t>Foundations</a:t>
            </a:r>
          </a:p>
          <a:p>
            <a:pPr lvl="2"/>
            <a:r>
              <a:rPr/>
              <a:t>Internal funding mechanisms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Writing</a:t>
            </a:r>
            <a:r>
              <a:rPr/>
              <a:t> </a:t>
            </a:r>
            <a:r>
              <a:rPr/>
              <a:t>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Proposal – “forward-looking document”</a:t>
            </a:r>
          </a:p>
          <a:p>
            <a:pPr lvl="2"/>
            <a:r>
              <a:rPr/>
              <a:t>Tense</a:t>
            </a:r>
          </a:p>
          <a:p>
            <a:pPr lvl="3"/>
            <a:r>
              <a:rPr/>
              <a:t>Statement of problem (present tense)</a:t>
            </a:r>
          </a:p>
          <a:p>
            <a:pPr lvl="3"/>
            <a:r>
              <a:rPr/>
              <a:t>Background (past tense)</a:t>
            </a:r>
          </a:p>
          <a:p>
            <a:pPr lvl="3"/>
            <a:r>
              <a:rPr/>
              <a:t>Method (future tense)</a:t>
            </a:r>
          </a:p>
          <a:p>
            <a:pPr lvl="2"/>
            <a:r>
              <a:rPr/>
              <a:t>Format – varies</a:t>
            </a:r>
          </a:p>
          <a:p>
            <a:pPr lvl="2"/>
            <a:r>
              <a:rPr/>
              <a:t>Tone</a:t>
            </a:r>
          </a:p>
          <a:p>
            <a:pPr lvl="3"/>
            <a:r>
              <a:rPr/>
              <a:t>Positive, persuasive, scholarly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Writing</a:t>
            </a:r>
            <a:r>
              <a:rPr/>
              <a:t> </a:t>
            </a:r>
            <a:r>
              <a:rPr/>
              <a:t>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Report – “exercise in organization and clarity of expression”</a:t>
            </a:r>
          </a:p>
          <a:p>
            <a:pPr lvl="2"/>
            <a:r>
              <a:rPr/>
              <a:t>Specifics</a:t>
            </a:r>
          </a:p>
          <a:p>
            <a:pPr lvl="3"/>
            <a:r>
              <a:rPr/>
              <a:t>People first</a:t>
            </a:r>
          </a:p>
          <a:p>
            <a:pPr lvl="3"/>
            <a:r>
              <a:rPr/>
              <a:t>Active vs passive voice</a:t>
            </a:r>
          </a:p>
          <a:p>
            <a:pPr lvl="3"/>
            <a:r>
              <a:rPr/>
              <a:t>Simplicity of language (assets/img/image3.png)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Reporting</a:t>
            </a:r>
            <a:r>
              <a:rPr/>
              <a:t> </a:t>
            </a:r>
            <a:r>
              <a:rPr/>
              <a:t>Clinical</a:t>
            </a:r>
            <a:r>
              <a:rPr/>
              <a:t> </a:t>
            </a:r>
            <a:r>
              <a:rPr/>
              <a:t>Research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Journal article</a:t>
            </a:r>
          </a:p>
          <a:p>
            <a:pPr lvl="2"/>
            <a:r>
              <a:rPr/>
              <a:t>Selecting journal</a:t>
            </a:r>
          </a:p>
          <a:p>
            <a:pPr lvl="2"/>
            <a:r>
              <a:rPr/>
              <a:t>Preparing the submission</a:t>
            </a:r>
          </a:p>
          <a:p>
            <a:pPr lvl="3"/>
            <a:r>
              <a:rPr/>
              <a:t>Structure and content (P &amp; W, Table 33.1)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Reporting</a:t>
            </a:r>
            <a:r>
              <a:rPr/>
              <a:t> </a:t>
            </a:r>
            <a:r>
              <a:rPr/>
              <a:t>Clinical</a:t>
            </a:r>
            <a:r>
              <a:rPr/>
              <a:t> </a:t>
            </a:r>
            <a:r>
              <a:rPr/>
              <a:t>Research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MEDB 5510 - Week 14 (assets/img/image4.jpeg)</a:t>
            </a:r>
          </a:p>
          <a:p>
            <a:pPr lvl="0" marL="0" indent="0">
              <a:buNone/>
            </a:pPr>
            <a:r>
              <a:rPr/>
              <a:t>.footnote[Portney &amp; Watkins, 2009]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Reporting</a:t>
            </a:r>
            <a:r>
              <a:rPr/>
              <a:t> </a:t>
            </a:r>
            <a:r>
              <a:rPr/>
              <a:t>Clinical</a:t>
            </a:r>
            <a:r>
              <a:rPr/>
              <a:t> </a:t>
            </a:r>
            <a:r>
              <a:rPr/>
              <a:t>Research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Journal article</a:t>
            </a:r>
          </a:p>
          <a:p>
            <a:pPr lvl="2"/>
            <a:r>
              <a:rPr/>
              <a:t>Preparing the submission</a:t>
            </a:r>
          </a:p>
          <a:p>
            <a:pPr lvl="3"/>
            <a:r>
              <a:rPr/>
              <a:t>Structure and content (Table 33.1)</a:t>
            </a:r>
          </a:p>
          <a:p>
            <a:pPr lvl="3"/>
            <a:r>
              <a:rPr/>
              <a:t>Tables and graphs</a:t>
            </a:r>
          </a:p>
          <a:p>
            <a:pPr lvl="2"/>
            <a:r>
              <a:rPr/>
              <a:t>Publishing thesis and/or dissertation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Reporting</a:t>
            </a:r>
            <a:r>
              <a:rPr/>
              <a:t> </a:t>
            </a:r>
            <a:r>
              <a:rPr/>
              <a:t>Clinical</a:t>
            </a:r>
            <a:r>
              <a:rPr/>
              <a:t> </a:t>
            </a:r>
            <a:r>
              <a:rPr/>
              <a:t>Research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(assets/img/image5.png)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Reporting</a:t>
            </a:r>
            <a:r>
              <a:rPr/>
              <a:t> </a:t>
            </a:r>
            <a:r>
              <a:rPr/>
              <a:t>Clinical</a:t>
            </a:r>
            <a:r>
              <a:rPr/>
              <a:t> </a:t>
            </a:r>
            <a:r>
              <a:rPr/>
              <a:t>Research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(assets/img/image6.png)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Reporting</a:t>
            </a:r>
            <a:r>
              <a:rPr/>
              <a:t> </a:t>
            </a:r>
            <a:r>
              <a:rPr/>
              <a:t>Clinical</a:t>
            </a:r>
            <a:r>
              <a:rPr/>
              <a:t> </a:t>
            </a:r>
            <a:r>
              <a:rPr/>
              <a:t>Research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Poster presentation</a:t>
            </a:r>
          </a:p>
          <a:p>
            <a:pPr lvl="2"/>
            <a:r>
              <a:rPr/>
              <a:t>Content and layout</a:t>
            </a:r>
          </a:p>
          <a:p>
            <a:pPr lvl="2"/>
            <a:r>
              <a:rPr/>
              <a:t>Materials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Learning</a:t>
            </a:r>
            <a:r>
              <a:rPr/>
              <a:t> </a:t>
            </a:r>
            <a:r>
              <a:rPr/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AutoNum type="arabicPeriod"/>
            </a:pPr>
            <a:r>
              <a:rPr/>
              <a:t>To demonstrate an understanding of the basic components of a research proposal</a:t>
            </a:r>
          </a:p>
          <a:p>
            <a:pPr lvl="1">
              <a:buAutoNum type="arabicPeriod"/>
            </a:pPr>
            <a:r>
              <a:rPr/>
              <a:t>To be able to outline the structure of the Methods section of a proposal</a:t>
            </a:r>
          </a:p>
          <a:p>
            <a:pPr lvl="1">
              <a:buAutoNum type="arabicPeriod"/>
            </a:pPr>
            <a:r>
              <a:rPr/>
              <a:t>To describe the expectations for the oral presentation of a research proposal</a:t>
            </a:r>
          </a:p>
          <a:p>
            <a:pPr lvl="1">
              <a:buAutoNum type="arabicPeriod"/>
            </a:pPr>
            <a:r>
              <a:rPr/>
              <a:t>To discuss requirements and expectations of research proposal project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Reporting</a:t>
            </a:r>
            <a:r>
              <a:rPr/>
              <a:t> </a:t>
            </a:r>
            <a:r>
              <a:rPr/>
              <a:t>Clinical</a:t>
            </a:r>
            <a:r>
              <a:rPr/>
              <a:t> </a:t>
            </a:r>
            <a:r>
              <a:rPr/>
              <a:t>Research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Portney &amp; Watkins, 2009 (assets/img/image7.jpeg)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Reporting</a:t>
            </a:r>
            <a:r>
              <a:rPr/>
              <a:t> </a:t>
            </a:r>
            <a:r>
              <a:rPr/>
              <a:t>Clinical</a:t>
            </a:r>
            <a:r>
              <a:rPr/>
              <a:t> </a:t>
            </a:r>
            <a:r>
              <a:rPr/>
              <a:t>Research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Oral presentation</a:t>
            </a:r>
          </a:p>
          <a:p>
            <a:pPr lvl="2"/>
            <a:r>
              <a:rPr/>
              <a:t>Planning and preparation</a:t>
            </a:r>
          </a:p>
          <a:p>
            <a:pPr lvl="2"/>
            <a:r>
              <a:rPr/>
              <a:t>Visual presentation</a:t>
            </a:r>
          </a:p>
          <a:p>
            <a:pPr lvl="3"/>
            <a:r>
              <a:rPr/>
              <a:t>Types of slides</a:t>
            </a:r>
          </a:p>
          <a:p>
            <a:pPr lvl="3"/>
            <a:r>
              <a:rPr/>
              <a:t>Limiting words</a:t>
            </a:r>
          </a:p>
          <a:p>
            <a:pPr lvl="3"/>
            <a:r>
              <a:rPr/>
              <a:t>Contents of slides</a:t>
            </a:r>
          </a:p>
          <a:p>
            <a:pPr lvl="3"/>
            <a:r>
              <a:rPr/>
              <a:t>Graphics</a:t>
            </a:r>
          </a:p>
          <a:p>
            <a:pPr lvl="3"/>
            <a:r>
              <a:rPr/>
              <a:t>Backgrounds and colors</a:t>
            </a:r>
          </a:p>
          <a:p>
            <a:pPr lvl="2"/>
            <a:r>
              <a:rPr/>
              <a:t>Rehearsal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Reporting</a:t>
            </a:r>
            <a:r>
              <a:rPr/>
              <a:t> </a:t>
            </a:r>
            <a:r>
              <a:rPr/>
              <a:t>Clinical</a:t>
            </a:r>
            <a:r>
              <a:rPr/>
              <a:t> </a:t>
            </a:r>
            <a:r>
              <a:rPr/>
              <a:t>Research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Portney &amp; Watkins, 2009 (assets/img/image8.jpeg)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Final</a:t>
            </a:r>
            <a:r>
              <a:rPr/>
              <a:t> </a:t>
            </a:r>
            <a:r>
              <a:rPr/>
              <a:t>Projects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Paper (up to 200 pts)</a:t>
            </a:r>
          </a:p>
          <a:p>
            <a:pPr lvl="1"/>
            <a:r>
              <a:rPr/>
              <a:t>Class Presentation (up to 40 pts)</a:t>
            </a:r>
          </a:p>
          <a:p>
            <a:pPr lvl="1"/>
            <a:r>
              <a:rPr/>
              <a:t>Poster (up to 10 pts)</a:t>
            </a:r>
          </a:p>
          <a:p>
            <a:pPr lvl="1"/>
            <a:r>
              <a:rPr/>
              <a:t>Due dates</a:t>
            </a:r>
          </a:p>
          <a:p>
            <a:pPr lvl="2"/>
            <a:r>
              <a:rPr/>
              <a:t>Presentation &amp; Poster – last day of class</a:t>
            </a:r>
          </a:p>
          <a:p>
            <a:pPr lvl="3"/>
            <a:r>
              <a:rPr/>
              <a:t>Section 0002 – Thursday, May 3, 2018</a:t>
            </a:r>
          </a:p>
          <a:p>
            <a:pPr lvl="2"/>
            <a:r>
              <a:rPr/>
              <a:t>Paper – Finals week</a:t>
            </a:r>
          </a:p>
          <a:p>
            <a:pPr lvl="3"/>
            <a:r>
              <a:rPr/>
              <a:t>Section 0002 – Tuesday , May 10, 2018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Final</a:t>
            </a:r>
            <a:r>
              <a:rPr/>
              <a:t> </a:t>
            </a:r>
            <a:r>
              <a:rPr/>
              <a:t>Projects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Format – Refer to the grading rubric and information in the Syllabus for web sites with relevant information</a:t>
            </a:r>
          </a:p>
          <a:p>
            <a:pPr lvl="1"/>
            <a:r>
              <a:rPr/>
              <a:t>Presentation –</a:t>
            </a:r>
          </a:p>
          <a:p>
            <a:pPr lvl="2"/>
            <a:r>
              <a:rPr/>
              <a:t>Research conference style – Presentation then discussion</a:t>
            </a:r>
          </a:p>
          <a:p>
            <a:pPr lvl="2"/>
            <a:r>
              <a:rPr/>
              <a:t>Time: 10-min presentation</a:t>
            </a:r>
          </a:p>
          <a:p>
            <a:pPr lvl="2"/>
            <a:r>
              <a:rPr/>
              <a:t>Structure: Objectives, Background, Methods, Planned analyses, Implications</a:t>
            </a:r>
          </a:p>
          <a:p>
            <a:pPr lvl="2"/>
            <a:r>
              <a:rPr/>
              <a:t>Prepare “slides” for visual support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Final</a:t>
            </a:r>
            <a:r>
              <a:rPr/>
              <a:t> </a:t>
            </a:r>
            <a:r>
              <a:rPr/>
              <a:t>Projects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Poster –</a:t>
            </a:r>
          </a:p>
          <a:p>
            <a:pPr lvl="2"/>
            <a:r>
              <a:rPr/>
              <a:t>Overlap between poster material and presentation visual material</a:t>
            </a:r>
          </a:p>
          <a:p>
            <a:pPr lvl="2"/>
            <a:r>
              <a:rPr/>
              <a:t>Submit poster material as a PowerPoint file (.ppt or .pptx)</a:t>
            </a:r>
          </a:p>
          <a:p>
            <a:pPr lvl="2"/>
            <a:r>
              <a:rPr/>
              <a:t>Due on the day of presentations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Final</a:t>
            </a:r>
            <a:r>
              <a:rPr/>
              <a:t> </a:t>
            </a:r>
            <a:r>
              <a:rPr/>
              <a:t>Projects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Written Research Proposal</a:t>
            </a:r>
          </a:p>
          <a:p>
            <a:pPr lvl="2"/>
            <a:r>
              <a:rPr/>
              <a:t>Turn in through Turnitin link on the course Blackboard site by 5pm on the due date</a:t>
            </a:r>
          </a:p>
          <a:p>
            <a:pPr lvl="2"/>
            <a:r>
              <a:rPr/>
              <a:t>Structure – Refer to the grading rubric; truncated version of the five-chapter thesis format</a:t>
            </a:r>
          </a:p>
          <a:p>
            <a:pPr lvl="3"/>
            <a:r>
              <a:rPr/>
              <a:t>Introduction to the problem (Chapter 1)</a:t>
            </a:r>
          </a:p>
          <a:p>
            <a:pPr lvl="3"/>
            <a:r>
              <a:rPr/>
              <a:t>Review of the literature (Chapter 2)</a:t>
            </a:r>
          </a:p>
          <a:p>
            <a:pPr lvl="3"/>
            <a:r>
              <a:rPr/>
              <a:t>Description of methodology (Chapter 3)</a:t>
            </a:r>
          </a:p>
          <a:p>
            <a:pPr lvl="3"/>
            <a:r>
              <a:rPr/>
              <a:t>Proposed implications of the study</a:t>
            </a:r>
          </a:p>
          <a:p>
            <a:pPr lvl="3"/>
            <a:r>
              <a:rPr/>
              <a:t>References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Final</a:t>
            </a:r>
            <a:r>
              <a:rPr/>
              <a:t> </a:t>
            </a:r>
            <a:r>
              <a:rPr/>
              <a:t>Projects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Written Research Proposal</a:t>
            </a:r>
          </a:p>
          <a:p>
            <a:pPr lvl="2"/>
            <a:r>
              <a:rPr/>
              <a:t>Title –</a:t>
            </a:r>
          </a:p>
          <a:p>
            <a:pPr lvl="3"/>
            <a:r>
              <a:rPr/>
              <a:t>First chance to get reader’s attention</a:t>
            </a:r>
          </a:p>
          <a:p>
            <a:pPr lvl="3"/>
            <a:r>
              <a:rPr/>
              <a:t>Brief, but descriptive</a:t>
            </a:r>
          </a:p>
          <a:p>
            <a:pPr lvl="2"/>
            <a:r>
              <a:rPr/>
              <a:t>Abstract –</a:t>
            </a:r>
          </a:p>
          <a:p>
            <a:pPr lvl="3"/>
            <a:r>
              <a:rPr/>
              <a:t>Next chance to get reader’s attention</a:t>
            </a:r>
          </a:p>
          <a:p>
            <a:pPr lvl="3"/>
            <a:r>
              <a:rPr/>
              <a:t>Publication - May be the only part of the article read by most</a:t>
            </a:r>
          </a:p>
          <a:p>
            <a:pPr lvl="3"/>
            <a:r>
              <a:rPr/>
              <a:t>Proposal – needs to present a summary of the proposed study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Final</a:t>
            </a:r>
            <a:r>
              <a:rPr/>
              <a:t> </a:t>
            </a:r>
            <a:r>
              <a:rPr/>
              <a:t>Projects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Written Research Proposal</a:t>
            </a:r>
          </a:p>
          <a:p>
            <a:pPr lvl="2"/>
            <a:r>
              <a:rPr/>
              <a:t>Introduction – (approx. 1-2 pages)</a:t>
            </a:r>
          </a:p>
          <a:p>
            <a:pPr lvl="3"/>
            <a:r>
              <a:rPr/>
              <a:t>Introduce the topic / Frame the problem – convince reader that there is a significant issue/concern that needs to be addressed. “Critical need” “So what?”</a:t>
            </a:r>
          </a:p>
          <a:p>
            <a:pPr lvl="3"/>
            <a:r>
              <a:rPr/>
              <a:t>How your proposed project will address the “critical need”</a:t>
            </a:r>
          </a:p>
          <a:p>
            <a:pPr lvl="3"/>
            <a:r>
              <a:rPr/>
              <a:t>Aims / goals / objectives of proposed study</a:t>
            </a:r>
          </a:p>
          <a:p>
            <a:pPr lvl="3"/>
            <a:r>
              <a:rPr/>
              <a:t>Expectations / Impact of findings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Final</a:t>
            </a:r>
            <a:r>
              <a:rPr/>
              <a:t> </a:t>
            </a:r>
            <a:r>
              <a:rPr/>
              <a:t>Projects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Written Research Proposal</a:t>
            </a:r>
          </a:p>
          <a:p>
            <a:pPr lvl="2"/>
            <a:r>
              <a:rPr/>
              <a:t>Review of the Literature –</a:t>
            </a:r>
          </a:p>
          <a:p>
            <a:pPr lvl="3"/>
            <a:r>
              <a:rPr/>
              <a:t>Organized to support what you want to do</a:t>
            </a:r>
          </a:p>
          <a:p>
            <a:pPr lvl="3"/>
            <a:r>
              <a:rPr/>
              <a:t>NOT an annotated bibliography</a:t>
            </a:r>
          </a:p>
          <a:p>
            <a:pPr lvl="3"/>
            <a:r>
              <a:rPr/>
              <a:t>Represents your understanding of the relevant literature</a:t>
            </a:r>
          </a:p>
          <a:p>
            <a:pPr lvl="3"/>
            <a:r>
              <a:rPr/>
              <a:t>Provides background to justify your proposed study</a:t>
            </a:r>
          </a:p>
          <a:p>
            <a:pPr lvl="3"/>
            <a:r>
              <a:rPr/>
              <a:t>Final section -</a:t>
            </a:r>
          </a:p>
          <a:p>
            <a:pPr lvl="4"/>
            <a:r>
              <a:rPr/>
              <a:t>Gaps in the literature – what needs to be done</a:t>
            </a:r>
          </a:p>
          <a:p>
            <a:pPr lvl="4"/>
            <a:r>
              <a:rPr/>
              <a:t>How your proposed study will address those gaps</a:t>
            </a:r>
          </a:p>
          <a:p>
            <a:pPr lvl="4"/>
            <a:r>
              <a:rPr/>
              <a:t>Describe your research hypotheses / questions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Required</a:t>
            </a:r>
            <a:r>
              <a:rPr/>
              <a:t> </a:t>
            </a:r>
            <a:r>
              <a:rPr/>
              <a:t>reading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AutoNum type="arabicPeriod"/>
            </a:pPr>
            <a:r>
              <a:rPr/>
              <a:t>Canvas â€“ L.G. Portney &amp; M.P. Watkins. Chapter 32 â€œWriting a research proposal.â€ Foundations of Clinical Research: Applications to Practice, 3rd ed. Upper Saddle River, New Jersey: Pearson Prentice Hall.</a:t>
            </a:r>
          </a:p>
          <a:p>
            <a:pPr lvl="1">
              <a:buAutoNum type="arabicPeriod"/>
            </a:pPr>
            <a:r>
              <a:rPr/>
              <a:t>Chapter 26</a:t>
            </a:r>
          </a:p>
          <a:p>
            <a:pPr lvl="1">
              <a:buAutoNum type="arabicPeriod"/>
            </a:pPr>
            <a:r>
              <a:rPr/>
              <a:t>Grading rubrics for the oral presentation and written research proposal.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Final</a:t>
            </a:r>
            <a:r>
              <a:rPr/>
              <a:t> </a:t>
            </a:r>
            <a:r>
              <a:rPr/>
              <a:t>Projects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Written Research Proposal</a:t>
            </a:r>
          </a:p>
          <a:p>
            <a:pPr lvl="2"/>
            <a:r>
              <a:rPr/>
              <a:t>Review of the Literature –</a:t>
            </a:r>
          </a:p>
          <a:p>
            <a:pPr lvl="3"/>
            <a:r>
              <a:rPr/>
              <a:t>What a literature review is NOT –</a:t>
            </a:r>
          </a:p>
          <a:p>
            <a:pPr lvl="4"/>
            <a:r>
              <a:rPr/>
              <a:t>Annotated bibliography</a:t>
            </a:r>
          </a:p>
          <a:p>
            <a:pPr lvl="3"/>
            <a:r>
              <a:rPr/>
              <a:t>Must represent your own words and thoughts –</a:t>
            </a:r>
          </a:p>
          <a:p>
            <a:pPr lvl="4"/>
            <a:r>
              <a:rPr/>
              <a:t>Reminder of what constitutes plagiarism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Final</a:t>
            </a:r>
            <a:r>
              <a:rPr/>
              <a:t> </a:t>
            </a:r>
            <a:r>
              <a:rPr/>
              <a:t>Projects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Written Research Proposal</a:t>
            </a:r>
          </a:p>
          <a:p>
            <a:pPr lvl="2"/>
            <a:r>
              <a:rPr/>
              <a:t>Methods</a:t>
            </a:r>
          </a:p>
          <a:p>
            <a:pPr lvl="3"/>
            <a:r>
              <a:rPr/>
              <a:t>Study design –</a:t>
            </a:r>
          </a:p>
          <a:p>
            <a:pPr lvl="4"/>
            <a:r>
              <a:rPr/>
              <a:t>Description of the overall study design - how you are going to do your study</a:t>
            </a:r>
          </a:p>
          <a:p>
            <a:pPr lvl="3"/>
            <a:r>
              <a:rPr/>
              <a:t>Sample –</a:t>
            </a:r>
          </a:p>
          <a:p>
            <a:pPr lvl="4"/>
            <a:r>
              <a:rPr/>
              <a:t>Description of who is being studied</a:t>
            </a:r>
          </a:p>
          <a:p>
            <a:pPr lvl="4"/>
            <a:r>
              <a:rPr/>
              <a:t>Where did they come from?</a:t>
            </a:r>
          </a:p>
          <a:p>
            <a:pPr lvl="4"/>
            <a:r>
              <a:rPr/>
              <a:t>Sampling method</a:t>
            </a:r>
          </a:p>
          <a:p>
            <a:pPr lvl="4"/>
            <a:r>
              <a:rPr/>
              <a:t>Inclusion and exclusion criteria</a:t>
            </a:r>
          </a:p>
          <a:p>
            <a:pPr lvl="4"/>
            <a:r>
              <a:rPr/>
              <a:t>Power analysis information could be included here</a:t>
            </a:r>
          </a:p>
        </p:txBody>
      </p:sp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Final</a:t>
            </a:r>
            <a:r>
              <a:rPr/>
              <a:t> </a:t>
            </a:r>
            <a:r>
              <a:rPr/>
              <a:t>Projects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Written Research Proposal</a:t>
            </a:r>
          </a:p>
          <a:p>
            <a:pPr lvl="2"/>
            <a:r>
              <a:rPr/>
              <a:t>Methods</a:t>
            </a:r>
          </a:p>
          <a:p>
            <a:pPr lvl="3"/>
            <a:r>
              <a:rPr/>
              <a:t>Measures –</a:t>
            </a:r>
          </a:p>
          <a:p>
            <a:pPr lvl="4"/>
            <a:r>
              <a:rPr/>
              <a:t>Describe all the measures that will be obtained/used in the study</a:t>
            </a:r>
          </a:p>
          <a:p>
            <a:pPr lvl="4"/>
            <a:r>
              <a:rPr/>
              <a:t>If using established scales/measures, provide reference and general description of values that will be obtained</a:t>
            </a:r>
          </a:p>
          <a:p>
            <a:pPr lvl="4"/>
            <a:r>
              <a:rPr/>
              <a:t>If using measures developed for the study, provide more detail</a:t>
            </a:r>
          </a:p>
          <a:p>
            <a:pPr lvl="5"/>
            <a:r>
              <a:rPr/>
              <a:t>Will there be pilot testing of the measure?</a:t>
            </a:r>
          </a:p>
          <a:p>
            <a:pPr lvl="4"/>
            <a:r>
              <a:rPr/>
              <a:t>Organize information about measures –</a:t>
            </a:r>
          </a:p>
          <a:p>
            <a:pPr lvl="5"/>
            <a:r>
              <a:rPr/>
              <a:t>Outcome measures</a:t>
            </a:r>
          </a:p>
          <a:p>
            <a:pPr lvl="5"/>
            <a:r>
              <a:rPr/>
              <a:t>Independent variables</a:t>
            </a:r>
          </a:p>
          <a:p>
            <a:pPr lvl="5"/>
            <a:r>
              <a:rPr/>
              <a:t>Other measures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Final</a:t>
            </a:r>
            <a:r>
              <a:rPr/>
              <a:t> </a:t>
            </a:r>
            <a:r>
              <a:rPr/>
              <a:t>Projects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Written Research Proposal</a:t>
            </a:r>
          </a:p>
          <a:p>
            <a:pPr lvl="2"/>
            <a:r>
              <a:rPr/>
              <a:t>Methods</a:t>
            </a:r>
          </a:p>
          <a:p>
            <a:pPr lvl="3"/>
            <a:r>
              <a:rPr/>
              <a:t>Procedures –</a:t>
            </a:r>
          </a:p>
          <a:p>
            <a:pPr lvl="4"/>
            <a:r>
              <a:rPr/>
              <a:t>Description of how the study will be conducted</a:t>
            </a:r>
          </a:p>
          <a:p>
            <a:pPr lvl="4"/>
            <a:r>
              <a:rPr/>
              <a:t>How participants recruited and enrolled</a:t>
            </a:r>
          </a:p>
          <a:p>
            <a:pPr lvl="4"/>
            <a:r>
              <a:rPr/>
              <a:t>Consenting process</a:t>
            </a:r>
          </a:p>
          <a:p>
            <a:pPr lvl="4"/>
            <a:r>
              <a:rPr/>
              <a:t>Random assignment described if appropriate</a:t>
            </a:r>
          </a:p>
          <a:p>
            <a:pPr lvl="4"/>
            <a:r>
              <a:rPr/>
              <a:t>Timing information</a:t>
            </a:r>
          </a:p>
          <a:p>
            <a:pPr lvl="5"/>
            <a:r>
              <a:rPr/>
              <a:t>Length of intervention</a:t>
            </a:r>
          </a:p>
          <a:p>
            <a:pPr lvl="5"/>
            <a:r>
              <a:rPr/>
              <a:t>Timing of measurements</a:t>
            </a:r>
          </a:p>
          <a:p>
            <a:pPr lvl="5"/>
            <a:r>
              <a:rPr/>
              <a:t>Length of follow-up</a:t>
            </a:r>
          </a:p>
          <a:p>
            <a:pPr lvl="4"/>
            <a:r>
              <a:rPr/>
              <a:t>Description of groups / interventions</a:t>
            </a:r>
          </a:p>
          <a:p>
            <a:pPr lvl="4"/>
            <a:r>
              <a:rPr/>
              <a:t>Compensation / payment if appropriate</a:t>
            </a:r>
          </a:p>
        </p:txBody>
      </p:sp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Final</a:t>
            </a:r>
            <a:r>
              <a:rPr/>
              <a:t> </a:t>
            </a:r>
            <a:r>
              <a:rPr/>
              <a:t>Projects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Written Research Proposal</a:t>
            </a:r>
          </a:p>
          <a:p>
            <a:pPr lvl="2"/>
            <a:r>
              <a:rPr/>
              <a:t>Methods</a:t>
            </a:r>
          </a:p>
          <a:p>
            <a:pPr lvl="3"/>
            <a:r>
              <a:rPr/>
              <a:t>Statistical analysis</a:t>
            </a:r>
          </a:p>
          <a:p>
            <a:pPr lvl="4"/>
            <a:r>
              <a:rPr/>
              <a:t>Data management and quality checks</a:t>
            </a:r>
          </a:p>
          <a:p>
            <a:pPr lvl="4"/>
            <a:r>
              <a:rPr/>
              <a:t>Descriptive analysis</a:t>
            </a:r>
          </a:p>
          <a:p>
            <a:pPr lvl="4"/>
            <a:r>
              <a:rPr/>
              <a:t>Analyses to test hypotheses / questions</a:t>
            </a:r>
          </a:p>
          <a:p>
            <a:pPr lvl="4"/>
            <a:r>
              <a:rPr/>
              <a:t>Description of analyses should clearly relate to each hypothesis / question</a:t>
            </a:r>
          </a:p>
          <a:p>
            <a:pPr lvl="2"/>
            <a:r>
              <a:rPr/>
              <a:t>Implications of your study</a:t>
            </a:r>
          </a:p>
          <a:p>
            <a:pPr lvl="3"/>
            <a:r>
              <a:rPr/>
              <a:t>What will be the impact of your study?</a:t>
            </a:r>
          </a:p>
          <a:p>
            <a:pPr lvl="3"/>
            <a:r>
              <a:rPr/>
              <a:t>What could be the next step after this study?</a:t>
            </a:r>
          </a:p>
        </p:txBody>
      </p:sp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Assignment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Work on your final projects –</a:t>
            </a:r>
          </a:p>
          <a:p>
            <a:pPr lvl="2"/>
            <a:r>
              <a:rPr/>
              <a:t>Oral presentation</a:t>
            </a:r>
          </a:p>
          <a:p>
            <a:pPr lvl="2"/>
            <a:r>
              <a:rPr/>
              <a:t>Poster material</a:t>
            </a:r>
          </a:p>
          <a:p>
            <a:pPr lvl="2"/>
            <a:r>
              <a:rPr/>
              <a:t>Written proposal</a:t>
            </a:r>
          </a:p>
        </p:txBody>
      </p:sp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Assignment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AutoNum type="arabicPeriod"/>
            </a:pPr>
            <a:r>
              <a:rPr/>
              <a:t>Prepare poster material and oral presentation</a:t>
            </a:r>
          </a:p>
          <a:p>
            <a:pPr lvl="1">
              <a:buAutoNum type="arabicPeriod"/>
            </a:pPr>
            <a:r>
              <a:rPr/>
              <a:t>Prepare for next weekâ€™s session</a:t>
            </a:r>
          </a:p>
        </p:txBody>
      </p:sp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Discussion</a:t>
            </a:r>
            <a:r>
              <a:rPr/>
              <a:t> </a:t>
            </a:r>
            <a:r>
              <a:rPr/>
              <a:t>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AutoNum type="arabicPeriod"/>
            </a:pPr>
            <a:r>
              <a:rPr/>
              <a:t>What sections of a research proposal will be required in the final project?</a:t>
            </a:r>
          </a:p>
          <a:p>
            <a:pPr lvl="1">
              <a:buAutoNum type="arabicPeriod"/>
            </a:pPr>
            <a:r>
              <a:rPr/>
              <a:t>What is expected for the final presentation?</a:t>
            </a:r>
          </a:p>
          <a:p>
            <a:pPr lvl="1">
              <a:buAutoNum type="arabicPeriod"/>
            </a:pPr>
            <a:r>
              <a:rPr/>
              <a:t>What is expected for the poster material that is required with the final presentation?</a:t>
            </a:r>
          </a:p>
        </p:txBody>
      </p:sp>
    </p:spTree>
  </p:cSld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Additional</a:t>
            </a:r>
            <a:r>
              <a:rPr/>
              <a:t> </a:t>
            </a:r>
            <a:r>
              <a:rPr/>
              <a:t>slides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Optional</a:t>
            </a:r>
            <a:r>
              <a:rPr/>
              <a:t> </a:t>
            </a:r>
            <a:r>
              <a:rPr/>
              <a:t>reading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Cummings, S.R. &amp; Hulley, S.B. (2007). Chapter 19, â€œWriting and funding a research proposal.â€ In S.B. Hulley, S.R. Cummings, W.S. Browner, D. Grady, &amp; T.B. Newman (eds), Designing Clinical Research, 3rd edition. Philadelphia: Lippincott Williams &amp; Wilkins.</a:t>
            </a:r>
          </a:p>
          <a:p>
            <a:pPr lvl="0" marL="0" indent="0">
              <a:buNone/>
            </a:pPr>
            <a:r>
              <a:rPr/>
              <a:t>L.G. Portney &amp; M.P. Watkins. Chapter 33 â€œReporting the results of clinical research.â€ Foundations of Clinical Research: Applications to Practice, 3rd ed. Upper Saddle River, New Jersey: Pearson Prentice Hall.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Research</a:t>
            </a:r>
            <a:r>
              <a:rPr/>
              <a:t> </a:t>
            </a:r>
            <a:r>
              <a:rPr/>
              <a:t>Proposal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Portney &amp; Watkins, 2009 (assets/img/image1.jpeg)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Research</a:t>
            </a:r>
            <a:r>
              <a:rPr/>
              <a:t> </a:t>
            </a:r>
            <a:r>
              <a:rPr/>
              <a:t>Proposal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Components</a:t>
            </a:r>
          </a:p>
          <a:p>
            <a:pPr lvl="2"/>
            <a:r>
              <a:rPr/>
              <a:t>Title</a:t>
            </a:r>
          </a:p>
          <a:p>
            <a:pPr lvl="2"/>
            <a:r>
              <a:rPr/>
              <a:t>Abstract</a:t>
            </a:r>
          </a:p>
          <a:p>
            <a:pPr lvl="2"/>
            <a:r>
              <a:rPr/>
              <a:t>Body of proposal</a:t>
            </a:r>
          </a:p>
          <a:p>
            <a:pPr lvl="3"/>
            <a:r>
              <a:rPr/>
              <a:t>Statement of the problem</a:t>
            </a:r>
          </a:p>
          <a:p>
            <a:pPr lvl="2"/>
            <a:r>
              <a:rPr/>
              <a:t>Purpose, Hypotheses, and Specific Aims</a:t>
            </a:r>
          </a:p>
          <a:p>
            <a:pPr lvl="2"/>
            <a:r>
              <a:rPr/>
              <a:t>Background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Research</a:t>
            </a:r>
            <a:r>
              <a:rPr/>
              <a:t> </a:t>
            </a:r>
            <a:r>
              <a:rPr/>
              <a:t>Proposal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Components</a:t>
            </a:r>
          </a:p>
          <a:p>
            <a:pPr lvl="2"/>
            <a:r>
              <a:rPr/>
              <a:t>Methods</a:t>
            </a:r>
          </a:p>
          <a:p>
            <a:pPr lvl="3"/>
            <a:r>
              <a:rPr/>
              <a:t>Subjects</a:t>
            </a:r>
          </a:p>
          <a:p>
            <a:pPr lvl="3"/>
            <a:r>
              <a:rPr/>
              <a:t>Materials</a:t>
            </a:r>
          </a:p>
          <a:p>
            <a:pPr lvl="3"/>
            <a:r>
              <a:rPr/>
              <a:t>Procedures</a:t>
            </a:r>
          </a:p>
          <a:p>
            <a:pPr lvl="3"/>
            <a:r>
              <a:rPr/>
              <a:t>Data Analysis</a:t>
            </a:r>
          </a:p>
          <a:p>
            <a:pPr lvl="3"/>
            <a:r>
              <a:rPr/>
              <a:t>References</a:t>
            </a:r>
          </a:p>
          <a:p>
            <a:pPr lvl="2"/>
            <a:r>
              <a:rPr/>
              <a:t>Informed consent plans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Research</a:t>
            </a:r>
            <a:r>
              <a:rPr/>
              <a:t> </a:t>
            </a:r>
            <a:r>
              <a:rPr/>
              <a:t>Proposal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Portney &amp; Watkins, 2009 (assets/img/image2.jpeg)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Research</a:t>
            </a:r>
            <a:r>
              <a:rPr/>
              <a:t> </a:t>
            </a:r>
            <a:r>
              <a:rPr/>
              <a:t>Proposal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Examples of proposal material</a:t>
            </a:r>
          </a:p>
          <a:p>
            <a:pPr lvl="2"/>
            <a:r>
              <a:rPr/>
              <a:t>Timeline</a:t>
            </a:r>
          </a:p>
          <a:p>
            <a:pPr lvl="2"/>
            <a:r>
              <a:rPr/>
              <a:t>Protocol Schedule</a:t>
            </a:r>
          </a:p>
          <a:p>
            <a:pPr lvl="2"/>
            <a:r>
              <a:rPr/>
              <a:t>Measures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17</Words>
  <Application>Microsoft Office PowerPoint</Application>
  <PresentationFormat>On-screen Show (4:3)</PresentationFormat>
  <Paragraphs>9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Title slide</vt:lpstr>
      <vt:lpstr>Content slide</vt:lpstr>
      <vt:lpstr>Two content</vt:lpstr>
      <vt:lpstr>Section Header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Video 14</dc:title>
  <dc:creator>Steve Simon</dc:creator>
  <cp:keywords/>
  <dcterms:created xsi:type="dcterms:W3CDTF">2019-01-03T22:53:43Z</dcterms:created>
  <dcterms:modified xsi:type="dcterms:W3CDTF">2019-01-03T22:53:43Z</dcterms:modified>
</cp:coreProperties>
</file>