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(Table 16.1 handout / Table 26.1 textbook)</a:t>
            </a:r>
          </a:p>
          <a:p>
            <a:pPr lvl="2"/>
            <a:r>
              <a:rPr/>
              <a:t>Highest level of evidence</a:t>
            </a:r>
          </a:p>
          <a:p>
            <a:pPr lvl="3"/>
            <a:r>
              <a:rPr/>
              <a:t>Intervention vs Prognosis vs Diagnosis</a:t>
            </a:r>
          </a:p>
          <a:p>
            <a:pPr lvl="2"/>
            <a:r>
              <a:rPr/>
              <a:t>Subcategories</a:t>
            </a:r>
          </a:p>
          <a:p>
            <a:pPr lvl="3"/>
            <a:r>
              <a:rPr/>
              <a:t>Systematic reviews vs individual studies</a:t>
            </a:r>
          </a:p>
          <a:p>
            <a:pPr lvl="2"/>
            <a:r>
              <a:rPr/>
              <a:t>Categories can be identified as – (minus)</a:t>
            </a:r>
          </a:p>
          <a:p>
            <a:pPr lvl="3"/>
            <a:r>
              <a:rPr/>
              <a:t>Weaker evidence</a:t>
            </a:r>
          </a:p>
          <a:p>
            <a:pPr lvl="4"/>
            <a:r>
              <a:rPr/>
              <a:t>Wider confidence intervals</a:t>
            </a:r>
          </a:p>
          <a:p>
            <a:pPr lvl="4"/>
            <a:r>
              <a:rPr/>
              <a:t>Inconsistent findings</a:t>
            </a:r>
          </a:p>
          <a:p>
            <a:pPr lvl="3"/>
            <a:r>
              <a:rPr/>
              <a:t>Overall grade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.footnote[7]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– Based on:</a:t>
            </a:r>
          </a:p>
          <a:p>
            <a:pPr lvl="2"/>
            <a:r>
              <a:rPr/>
              <a:t>Quantitative vs Qualitative Evidence</a:t>
            </a:r>
          </a:p>
          <a:p>
            <a:pPr lvl="2"/>
            <a:r>
              <a:rPr/>
              <a:t>Internal Validity vs External Validity</a:t>
            </a:r>
          </a:p>
          <a:p>
            <a:pPr lvl="2"/>
            <a:r>
              <a:rPr/>
              <a:t>Multiple Studies vs Single Study</a:t>
            </a:r>
          </a:p>
          <a:p>
            <a:pPr lvl="2"/>
            <a:r>
              <a:rPr/>
              <a:t>Large Sample Size vs Small Sample Size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.footnote[8]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– Problems:</a:t>
            </a:r>
          </a:p>
          <a:p>
            <a:pPr lvl="2"/>
            <a:r>
              <a:rPr/>
              <a:t>Focus on design rather than results</a:t>
            </a:r>
          </a:p>
          <a:p>
            <a:pPr lvl="3"/>
            <a:r>
              <a:rPr/>
              <a:t>Significance of results</a:t>
            </a:r>
          </a:p>
          <a:p>
            <a:pPr lvl="3"/>
            <a:r>
              <a:rPr/>
              <a:t>Direction of differences / relationship</a:t>
            </a:r>
          </a:p>
          <a:p>
            <a:pPr lvl="3"/>
            <a:r>
              <a:rPr/>
              <a:t>Effect size</a:t>
            </a:r>
          </a:p>
          <a:p>
            <a:pPr lvl="3"/>
            <a:r>
              <a:rPr/>
              <a:t>Practical importance</a:t>
            </a:r>
          </a:p>
          <a:p>
            <a:pPr lvl="2"/>
            <a:r>
              <a:rPr/>
              <a:t>Special populations</a:t>
            </a:r>
          </a:p>
          <a:p>
            <a:pPr lvl="2"/>
            <a:r>
              <a:rPr/>
              <a:t>Special applications – education / community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.footnote[9]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Types of participants</a:t>
            </a:r>
          </a:p>
          <a:p>
            <a:pPr lvl="1"/>
            <a:r>
              <a:rPr/>
              <a:t>Types of interventions</a:t>
            </a:r>
          </a:p>
          <a:p>
            <a:pPr lvl="2"/>
            <a:r>
              <a:rPr/>
              <a:t>and comparison treatment</a:t>
            </a:r>
          </a:p>
          <a:p>
            <a:pPr lvl="2"/>
            <a:r>
              <a:rPr/>
              <a:t>Define “ intervention ” in a way that allows a reasonable selection of studies to include</a:t>
            </a:r>
          </a:p>
          <a:p>
            <a:pPr lvl="1"/>
            <a:r>
              <a:rPr/>
              <a:t>Types of outcome measures</a:t>
            </a:r>
          </a:p>
          <a:p>
            <a:pPr lvl="2"/>
            <a:r>
              <a:rPr/>
              <a:t>Usually have a specific outcome measure all studies have in common; other outcomes may vary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.footnote[10]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strategy</a:t>
            </a:r>
          </a:p>
          <a:p>
            <a:pPr lvl="2"/>
            <a:r>
              <a:rPr/>
              <a:t>Goal – get a comprehensive list of relevant reports/publications</a:t>
            </a:r>
          </a:p>
          <a:p>
            <a:pPr lvl="2"/>
            <a:r>
              <a:rPr/>
              <a:t>Where to look?</a:t>
            </a:r>
          </a:p>
          <a:p>
            <a:pPr lvl="2"/>
            <a:r>
              <a:rPr/>
              <a:t>What search terms to use?</a:t>
            </a:r>
          </a:p>
          <a:p>
            <a:pPr lvl="2"/>
            <a:r>
              <a:rPr/>
              <a:t>Limitations? (e.g., language)</a:t>
            </a:r>
          </a:p>
          <a:p>
            <a:pPr lvl="2"/>
            <a:r>
              <a:rPr/>
              <a:t>Report specifics of search process</a:t>
            </a:r>
          </a:p>
          <a:p>
            <a:pPr lvl="2"/>
            <a:r>
              <a:rPr/>
              <a:t>Build on previous reviews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.footnote[11]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strategy</a:t>
            </a:r>
          </a:p>
          <a:p>
            <a:pPr lvl="2"/>
            <a:r>
              <a:rPr/>
              <a:t>“ Grey literature ” – how this can impact findings of reviews</a:t>
            </a:r>
          </a:p>
          <a:p>
            <a:pPr lvl="2"/>
            <a:r>
              <a:rPr/>
              <a:t>Conducting the search –</a:t>
            </a:r>
          </a:p>
          <a:p>
            <a:pPr lvl="3"/>
            <a:r>
              <a:rPr/>
              <a:t>Include all relevant</a:t>
            </a:r>
          </a:p>
          <a:p>
            <a:pPr lvl="3"/>
            <a:r>
              <a:rPr/>
              <a:t>Exclude all irrelevant</a:t>
            </a:r>
          </a:p>
          <a:p>
            <a:pPr lvl="4"/>
            <a:r>
              <a:rPr/>
              <a:t>Document what was excluded and why</a:t>
            </a:r>
          </a:p>
          <a:p>
            <a:pPr lvl="2"/>
            <a:r>
              <a:rPr/>
              <a:t>Publication bias – value in looking for unpublished sources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.footnote[12]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Process – usually involves 2 independent reviewers</a:t>
            </a:r>
          </a:p>
          <a:p>
            <a:pPr lvl="3"/>
            <a:r>
              <a:rPr/>
              <a:t>Assess content;</a:t>
            </a:r>
          </a:p>
          <a:p>
            <a:pPr lvl="3"/>
            <a:r>
              <a:rPr/>
              <a:t>Rate quality and applicability</a:t>
            </a:r>
          </a:p>
          <a:p>
            <a:pPr lvl="2"/>
            <a:r>
              <a:rPr/>
              <a:t>Data extraction form (Fig 16.2)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.footnote[13]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Types of study bias related to internal validity</a:t>
            </a:r>
          </a:p>
          <a:p>
            <a:pPr lvl="3"/>
            <a:r>
              <a:rPr/>
              <a:t>Selection bias – how comparison groups are formed</a:t>
            </a:r>
          </a:p>
          <a:p>
            <a:pPr lvl="4"/>
            <a:r>
              <a:rPr/>
              <a:t>Random assignment</a:t>
            </a:r>
          </a:p>
          <a:p>
            <a:pPr lvl="3"/>
            <a:r>
              <a:rPr/>
              <a:t>Performance bias – differences in the provision of care to experimental and control groups</a:t>
            </a:r>
          </a:p>
          <a:p>
            <a:pPr lvl="4"/>
            <a:r>
              <a:rPr/>
              <a:t>Blinding procedures</a:t>
            </a:r>
          </a:p>
          <a:p>
            <a:pPr lvl="3"/>
            <a:r>
              <a:rPr/>
              <a:t>Attrition bias – differential loss of participants between groups</a:t>
            </a:r>
          </a:p>
          <a:p>
            <a:pPr lvl="4"/>
            <a:r>
              <a:rPr/>
              <a:t>Intention to treat analysis</a:t>
            </a:r>
          </a:p>
          <a:p>
            <a:pPr lvl="3"/>
            <a:r>
              <a:rPr/>
              <a:t>Detection bias – outcome assessment differs across groups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.footnote[14]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May use evaluation of study validity as part of the selection criteria of which studies to include</a:t>
            </a:r>
          </a:p>
          <a:p>
            <a:pPr lvl="2"/>
            <a:r>
              <a:rPr/>
              <a:t>Rating scales – describe criteria and methods used</a:t>
            </a:r>
          </a:p>
          <a:p>
            <a:pPr lvl="3"/>
            <a:r>
              <a:rPr/>
              <a:t>Jadad Scale (Table 16.2) –randomization, blinding, and attrition</a:t>
            </a:r>
          </a:p>
          <a:p>
            <a:pPr lvl="3"/>
            <a:r>
              <a:rPr/>
              <a:t>PEDro Scale (Table 16.3) – randomization, blinding, attrition, design, and statistics</a:t>
            </a:r>
          </a:p>
          <a:p>
            <a:pPr lvl="3"/>
            <a:r>
              <a:rPr/>
              <a:t>QUADAS Scale (Table 16.4) – used for studies of diagnostic test accuracy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.footnote[15]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Presentation of methodologic quality (Table 16.5)</a:t>
            </a:r>
          </a:p>
          <a:p>
            <a:pPr lvl="3"/>
            <a:r>
              <a:rPr/>
              <a:t>Show scores for each criterion and total</a:t>
            </a:r>
          </a:p>
          <a:p>
            <a:pPr lvl="2"/>
            <a:r>
              <a:rPr/>
              <a:t>Data synthesis – determine if and how studies can be synthesized</a:t>
            </a:r>
          </a:p>
          <a:p>
            <a:pPr lvl="3"/>
            <a:r>
              <a:rPr/>
              <a:t>Degree of heterogeneity/homogeneity?</a:t>
            </a:r>
          </a:p>
          <a:p>
            <a:pPr lvl="3"/>
            <a:r>
              <a:rPr/>
              <a:t>How consistent are findings? (ex. Table 16.6)</a:t>
            </a:r>
          </a:p>
          <a:p>
            <a:pPr lvl="4"/>
            <a:r>
              <a:rPr/>
              <a:t>What can affect findings? Sample size, choice of measures, sample characteristics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.footnote[16]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process of conducting a systematic review of the literature</a:t>
            </a:r>
          </a:p>
          <a:p>
            <a:pPr lvl="1">
              <a:buAutoNum type="arabicPeriod"/>
            </a:pPr>
            <a:r>
              <a:rPr/>
              <a:t>To discuss how to critically evaluate a research report</a:t>
            </a:r>
          </a:p>
          <a:p>
            <a:pPr lvl="1">
              <a:buAutoNum type="arabicPeriod"/>
            </a:pPr>
            <a:r>
              <a:rPr/>
              <a:t>To discuss how critical evaluation of research contributes to evidence-based practice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Discussion &amp; conclusions</a:t>
            </a:r>
          </a:p>
          <a:p>
            <a:pPr lvl="3"/>
            <a:r>
              <a:rPr/>
              <a:t>Integrate the findings</a:t>
            </a:r>
          </a:p>
          <a:p>
            <a:pPr lvl="3"/>
            <a:r>
              <a:rPr/>
              <a:t>State the level of knowledge</a:t>
            </a:r>
          </a:p>
          <a:p>
            <a:pPr lvl="3"/>
            <a:r>
              <a:rPr/>
              <a:t>Recommend future studies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.footnote[17]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Extension of systematic review</a:t>
            </a:r>
          </a:p>
          <a:p>
            <a:pPr lvl="3"/>
            <a:r>
              <a:rPr/>
              <a:t>Incorporates statistical combination of study findings</a:t>
            </a:r>
          </a:p>
          <a:p>
            <a:pPr lvl="3"/>
            <a:r>
              <a:rPr/>
              <a:t>Can be done for reviews of</a:t>
            </a:r>
          </a:p>
          <a:p>
            <a:pPr lvl="4"/>
            <a:r>
              <a:rPr/>
              <a:t>Clinical trials</a:t>
            </a:r>
          </a:p>
          <a:p>
            <a:pPr lvl="4"/>
            <a:r>
              <a:rPr/>
              <a:t>Evaluation of diagnostic tests</a:t>
            </a:r>
          </a:p>
          <a:p>
            <a:pPr lvl="4"/>
            <a:r>
              <a:rPr/>
              <a:t>Epidemiologic studies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.footnote[18]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Necessary criteria for meta-analysis vs systematic review –</a:t>
            </a:r>
          </a:p>
          <a:p>
            <a:pPr lvl="3"/>
            <a:r>
              <a:rPr/>
              <a:t>Studies meet homogeneity criteria</a:t>
            </a:r>
          </a:p>
          <a:p>
            <a:pPr lvl="2"/>
            <a:r>
              <a:rPr/>
              <a:t>Major advantages for meta-analysis</a:t>
            </a:r>
          </a:p>
          <a:p>
            <a:pPr lvl="3"/>
            <a:r>
              <a:rPr/>
              <a:t>Increase power</a:t>
            </a:r>
          </a:p>
          <a:p>
            <a:pPr lvl="3"/>
            <a:r>
              <a:rPr/>
              <a:t>Improve estimates of effect size</a:t>
            </a:r>
          </a:p>
          <a:p>
            <a:pPr lvl="3"/>
            <a:r>
              <a:rPr/>
              <a:t>Resolve uncertainty when conflicting results occur</a:t>
            </a:r>
          </a:p>
          <a:p>
            <a:pPr lvl="3"/>
            <a:r>
              <a:rPr/>
              <a:t>Improve generalizability of findings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.footnote[19]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Necessary criteria for meta-analysis vs systematic review –</a:t>
            </a:r>
          </a:p>
          <a:p>
            <a:pPr lvl="3"/>
            <a:r>
              <a:rPr/>
              <a:t>Evaluate heterogeneity of the treatment effect across the studies in the review</a:t>
            </a:r>
          </a:p>
          <a:p>
            <a:pPr lvl="3"/>
            <a:r>
              <a:rPr/>
              <a:t>Heterogeneity due to –</a:t>
            </a:r>
          </a:p>
          <a:p>
            <a:pPr lvl="4"/>
            <a:r>
              <a:rPr/>
              <a:t>Random effect due to chance differences</a:t>
            </a:r>
          </a:p>
          <a:p>
            <a:pPr lvl="4"/>
            <a:r>
              <a:rPr/>
              <a:t>Study samples drawn from truly different populations</a:t>
            </a:r>
          </a:p>
          <a:p>
            <a:pPr lvl="3"/>
            <a:r>
              <a:rPr/>
              <a:t>Heterogeneity statistic – most often chi-square</a:t>
            </a:r>
          </a:p>
          <a:p>
            <a:pPr lvl="4"/>
            <a:r>
              <a:rPr/>
              <a:t>Nonsignificant – there is a common treatment effect across the studies; observed differences represent chance differences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.footnote[20]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Effect size – estimate of the magnitude of difference between groups or the effect of the intervention</a:t>
            </a:r>
          </a:p>
          <a:p>
            <a:pPr lvl="3"/>
            <a:r>
              <a:rPr/>
              <a:t>Continuous measure – means or correlations</a:t>
            </a:r>
          </a:p>
          <a:p>
            <a:pPr lvl="3"/>
            <a:r>
              <a:rPr/>
              <a:t>Dichotomous measure – relative risk or odds ratios</a:t>
            </a:r>
          </a:p>
          <a:p>
            <a:pPr lvl="2"/>
            <a:r>
              <a:rPr/>
              <a:t>Combine estimates from individual studies to reflect overall effect size of the independent variable (e.g., intervention)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.footnote[21]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Effect size index</a:t>
            </a:r>
          </a:p>
          <a:p>
            <a:pPr lvl="3"/>
            <a:r>
              <a:rPr/>
              <a:t>Created for the data in each study so studies can be compared and combined</a:t>
            </a:r>
          </a:p>
          <a:p>
            <a:pPr lvl="3"/>
            <a:r>
              <a:rPr/>
              <a:t>Based on</a:t>
            </a:r>
          </a:p>
          <a:p>
            <a:pPr lvl="4"/>
            <a:r>
              <a:rPr/>
              <a:t>Means (quantitative variables)</a:t>
            </a:r>
          </a:p>
          <a:p>
            <a:pPr lvl="4"/>
            <a:r>
              <a:rPr/>
              <a:t>Proportions / frequencies (categorical data)</a:t>
            </a:r>
          </a:p>
          <a:p>
            <a:pPr lvl="4"/>
            <a:r>
              <a:rPr/>
              <a:t>Correlation values (measures of association)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.footnote[22]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Weighting effect size</a:t>
            </a:r>
          </a:p>
          <a:p>
            <a:pPr lvl="3"/>
            <a:r>
              <a:rPr/>
              <a:t>Combine effect size for each study to form common effect size estimate</a:t>
            </a:r>
          </a:p>
          <a:p>
            <a:pPr lvl="3"/>
            <a:r>
              <a:rPr/>
              <a:t>Calculation adjustments – used to weight the contributions of each study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.footnote[23]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Reporting meta-analysis results</a:t>
            </a:r>
          </a:p>
          <a:p>
            <a:pPr lvl="3"/>
            <a:r>
              <a:rPr/>
              <a:t>Forest plot (Table 16.7)</a:t>
            </a:r>
          </a:p>
          <a:p>
            <a:pPr lvl="3"/>
            <a:r>
              <a:rPr/>
              <a:t>Sensitivity analysis – would the conclusion be different if the method of analysis was changed; if key assumptions or decisions differed?</a:t>
            </a:r>
          </a:p>
          <a:p>
            <a:pPr lvl="4"/>
            <a:r>
              <a:rPr/>
              <a:t>Systematic review key assumptions – include criteria for inclusion &amp; exclusion of studies</a:t>
            </a:r>
          </a:p>
          <a:p>
            <a:pPr lvl="4"/>
            <a:r>
              <a:rPr/>
              <a:t>Meta-analysis key assumptions – reanalyze using different statistical approaches</a:t>
            </a:r>
          </a:p>
          <a:p>
            <a:pPr lvl="4"/>
            <a:r>
              <a:rPr/>
              <a:t>If findings remain consistent – strengthens conclusions</a:t>
            </a:r>
          </a:p>
          <a:p>
            <a:pPr lvl="4"/>
            <a:r>
              <a:rPr/>
              <a:t>If findings change – interpret with caution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.footnote[24]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Appraisal of systematic reviews and meta-analyses</a:t>
            </a:r>
          </a:p>
          <a:p>
            <a:pPr lvl="2"/>
            <a:r>
              <a:rPr/>
              <a:t>Need to critically appraise</a:t>
            </a:r>
          </a:p>
          <a:p>
            <a:pPr lvl="3"/>
            <a:r>
              <a:rPr/>
              <a:t>Are they valid in their presentation of findings?</a:t>
            </a:r>
          </a:p>
          <a:p>
            <a:pPr lvl="2"/>
            <a:r>
              <a:rPr/>
              <a:t>Checklist for critical appraisal (Table 16.8)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What are the results?</a:t>
            </a:r>
          </a:p>
          <a:p>
            <a:pPr lvl="3"/>
            <a:r>
              <a:rPr/>
              <a:t>Will the results help me in caring for my patients?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.footnote[25]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.footnote[26]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23, 24, 25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Evaluation of the quality of the design and analysis of a study</a:t>
            </a:r>
          </a:p>
          <a:p>
            <a:pPr lvl="1"/>
            <a:r>
              <a:rPr/>
              <a:t>GM&amp;L framework –</a:t>
            </a:r>
          </a:p>
          <a:p>
            <a:pPr lvl="2"/>
            <a:r>
              <a:rPr/>
              <a:t>designed to be used with both experimental and non-experimental research</a:t>
            </a:r>
          </a:p>
          <a:p>
            <a:pPr lvl="1"/>
            <a:r>
              <a:rPr/>
              <a:t>Assess research validity</a:t>
            </a:r>
          </a:p>
          <a:p>
            <a:pPr lvl="2"/>
            <a:r>
              <a:rPr/>
              <a:t>Series of continua</a:t>
            </a:r>
          </a:p>
          <a:p>
            <a:pPr lvl="1"/>
            <a:r>
              <a:rPr/>
              <a:t>Emphasis on methods and results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.footnote[27]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framework –</a:t>
            </a:r>
          </a:p>
          <a:p>
            <a:pPr lvl="2"/>
            <a:r>
              <a:rPr/>
              <a:t>19 questions</a:t>
            </a:r>
          </a:p>
          <a:p>
            <a:pPr lvl="2"/>
            <a:r>
              <a:rPr/>
              <a:t>8 rating scales</a:t>
            </a:r>
          </a:p>
          <a:p>
            <a:pPr lvl="1"/>
            <a:r>
              <a:rPr/>
              <a:t>19 questions &lt;U+F0E8&gt; 3 main groups</a:t>
            </a:r>
          </a:p>
          <a:p>
            <a:pPr lvl="2"/>
            <a:r>
              <a:rPr/>
              <a:t>Key aspects of the design and methods (1 – 8)</a:t>
            </a:r>
          </a:p>
          <a:p>
            <a:pPr lvl="2"/>
            <a:r>
              <a:rPr/>
              <a:t>Evaluative ratings (9 – 16)</a:t>
            </a:r>
          </a:p>
          <a:p>
            <a:pPr lvl="2"/>
            <a:r>
              <a:rPr/>
              <a:t>General evaluation questions (17 – 19)</a:t>
            </a:r>
          </a:p>
          <a:p>
            <a:pPr lvl="1"/>
            <a:r>
              <a:rPr/>
              <a:t>“… merit or worth of the study as a whole…”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.footnote[28]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 ework document</a:t>
            </a:r>
          </a:p>
          <a:p>
            <a:pPr lvl="2"/>
            <a:r>
              <a:rPr/>
              <a:t>Design and methods</a:t>
            </a:r>
          </a:p>
          <a:p>
            <a:pPr lvl="3"/>
            <a:r>
              <a:rPr/>
              <a:t>Variables and measurement levels</a:t>
            </a:r>
          </a:p>
          <a:p>
            <a:pPr lvl="3"/>
            <a:r>
              <a:rPr/>
              <a:t>RH/RQ, Approach, &amp; Design</a:t>
            </a:r>
          </a:p>
          <a:p>
            <a:pPr lvl="3"/>
            <a:r>
              <a:rPr/>
              <a:t>Measurement reliability &amp; validity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.footnote[29]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 ework document</a:t>
            </a:r>
          </a:p>
          <a:p>
            <a:pPr lvl="2"/>
            <a:r>
              <a:rPr/>
              <a:t>4 dimensions of research validity</a:t>
            </a:r>
          </a:p>
          <a:p>
            <a:pPr lvl="3"/>
            <a:r>
              <a:rPr/>
              <a:t>Overall measurement reliability and statistics</a:t>
            </a:r>
          </a:p>
          <a:p>
            <a:pPr lvl="3"/>
            <a:r>
              <a:rPr/>
              <a:t>Internal validity</a:t>
            </a:r>
          </a:p>
          <a:p>
            <a:pPr lvl="3"/>
            <a:r>
              <a:rPr/>
              <a:t>Overall measurement validity and constructs</a:t>
            </a:r>
          </a:p>
          <a:p>
            <a:pPr lvl="3"/>
            <a:r>
              <a:rPr/>
              <a:t>External validity</a:t>
            </a:r>
          </a:p>
          <a:p>
            <a:pPr lvl="2"/>
            <a:r>
              <a:rPr/>
              <a:t>General evaluation issues</a:t>
            </a:r>
          </a:p>
          <a:p>
            <a:pPr lvl="3"/>
            <a:r>
              <a:rPr/>
              <a:t>Peer review</a:t>
            </a:r>
          </a:p>
          <a:p>
            <a:pPr lvl="3"/>
            <a:r>
              <a:rPr/>
              <a:t>Theoretical importance / practical relevance</a:t>
            </a:r>
          </a:p>
          <a:p>
            <a:pPr lvl="3"/>
            <a:r>
              <a:rPr/>
              <a:t>Interpretation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.footnote[30]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Purpose – evaluate the replication of clinical research studies with highest citation impact</a:t>
            </a:r>
          </a:p>
          <a:p>
            <a:pPr lvl="1"/>
            <a:r>
              <a:rPr/>
              <a:t>Method</a:t>
            </a:r>
          </a:p>
          <a:p>
            <a:pPr lvl="1"/>
            <a:r>
              <a:rPr/>
              <a:t>Classification of original studies</a:t>
            </a:r>
          </a:p>
          <a:p>
            <a:pPr lvl="2"/>
            <a:r>
              <a:rPr/>
              <a:t>Negative</a:t>
            </a:r>
          </a:p>
          <a:p>
            <a:pPr lvl="2"/>
            <a:r>
              <a:rPr/>
              <a:t>Unchallenged</a:t>
            </a:r>
          </a:p>
          <a:p>
            <a:pPr lvl="2"/>
            <a:r>
              <a:rPr/>
              <a:t>Contradicted</a:t>
            </a:r>
          </a:p>
          <a:p>
            <a:pPr lvl="2"/>
            <a:r>
              <a:rPr/>
              <a:t>Initially stronger effects</a:t>
            </a:r>
          </a:p>
          <a:p>
            <a:pPr lvl="2"/>
            <a:r>
              <a:rPr/>
              <a:t>Replicated effects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.footnote[31]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N = 49</a:t>
            </a:r>
          </a:p>
          <a:p>
            <a:pPr lvl="3"/>
            <a:r>
              <a:rPr/>
              <a:t>Negative – n = 4</a:t>
            </a:r>
          </a:p>
          <a:p>
            <a:pPr lvl="2"/>
            <a:r>
              <a:rPr/>
              <a:t>Efficacy claims – n = 45</a:t>
            </a:r>
          </a:p>
          <a:p>
            <a:pPr lvl="3"/>
            <a:r>
              <a:rPr/>
              <a:t>39 – RCT</a:t>
            </a:r>
          </a:p>
          <a:p>
            <a:pPr lvl="3"/>
            <a:r>
              <a:rPr/>
              <a:t>4 – Prospective cohorts</a:t>
            </a:r>
          </a:p>
          <a:p>
            <a:pPr lvl="3"/>
            <a:r>
              <a:rPr/>
              <a:t>2 – Case series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.footnote[32]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Efficacy claims – n = 45</a:t>
            </a:r>
          </a:p>
          <a:p>
            <a:pPr lvl="3"/>
            <a:r>
              <a:rPr/>
              <a:t>20/45 (44%) – replicated</a:t>
            </a:r>
          </a:p>
          <a:p>
            <a:pPr lvl="3"/>
            <a:r>
              <a:rPr/>
              <a:t>11/45 (24%) – unchallenged</a:t>
            </a:r>
          </a:p>
          <a:p>
            <a:pPr lvl="3"/>
            <a:r>
              <a:rPr/>
              <a:t>7/45 (16%) – contradicted</a:t>
            </a:r>
          </a:p>
          <a:p>
            <a:pPr lvl="3"/>
            <a:r>
              <a:rPr/>
              <a:t>7/45 (16%) – initially stronger effects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.footnote[33]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Nonrandomized studies – n = 6</a:t>
            </a:r>
          </a:p>
          <a:p>
            <a:pPr lvl="3"/>
            <a:r>
              <a:rPr/>
              <a:t>5/6 (83%) – contradicted or initially stronger</a:t>
            </a:r>
          </a:p>
          <a:p>
            <a:pPr lvl="2"/>
            <a:r>
              <a:rPr/>
              <a:t>Randomized studies – n = 39</a:t>
            </a:r>
          </a:p>
          <a:p>
            <a:pPr lvl="3"/>
            <a:r>
              <a:rPr/>
              <a:t>9/39 (23%) – contradicted or initially stronger</a:t>
            </a:r>
          </a:p>
          <a:p>
            <a:pPr lvl="3"/>
            <a:r>
              <a:rPr/>
              <a:t>Study characteristics – 9 vs 30</a:t>
            </a:r>
          </a:p>
          <a:p>
            <a:pPr lvl="4"/>
            <a:r>
              <a:rPr/>
              <a:t>Sample size – p = .009 (smaller)</a:t>
            </a:r>
          </a:p>
          <a:p>
            <a:pPr lvl="4"/>
            <a:r>
              <a:rPr/>
              <a:t>Publication date – p = .06 (older)</a:t>
            </a:r>
          </a:p>
          <a:p>
            <a:pPr lvl="4"/>
            <a:r>
              <a:rPr/>
              <a:t>Citations per year – p = .07 (fewer citations per year)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.footnote[34]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on poster material and presentation</a:t>
            </a:r>
          </a:p>
          <a:p>
            <a:pPr lvl="1"/>
            <a:r>
              <a:rPr/>
              <a:t>Oral Presentation &amp; Poster – Last week of classes</a:t>
            </a:r>
          </a:p>
          <a:p>
            <a:pPr lvl="2"/>
            <a:r>
              <a:rPr/>
              <a:t>Section 0002 – Thursday, May 3, 2018</a:t>
            </a:r>
          </a:p>
          <a:p>
            <a:pPr lvl="1"/>
            <a:r>
              <a:rPr/>
              <a:t>Final written proposal – Finals week</a:t>
            </a:r>
          </a:p>
          <a:p>
            <a:pPr lvl="2"/>
            <a:r>
              <a:rPr/>
              <a:t>Section 0002 - Tuesday, May 8, 2018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preparation of poster material and oral presentation.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Ioannidis. â€œContradicted and initially stronger effects in highly cited clinical researchâ€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are the concepts of internal and external validity used in reviewing research reports?</a:t>
            </a:r>
          </a:p>
          <a:p>
            <a:pPr lvl="1">
              <a:buAutoNum type="arabicPeriod"/>
            </a:pPr>
            <a:r>
              <a:rPr/>
              <a:t>How can you evaluate the theoretical basis for an intervention that has been tested?</a:t>
            </a:r>
          </a:p>
          <a:p>
            <a:pPr lvl="1">
              <a:buAutoNum type="arabicPeriod"/>
            </a:pPr>
            <a:r>
              <a:rPr/>
              <a:t>What level of evidence is sufficient for setting guidelines?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Journal quality</a:t>
            </a:r>
          </a:p>
          <a:p>
            <a:pPr lvl="1"/>
            <a:r>
              <a:rPr/>
              <a:t>Evaluating components</a:t>
            </a:r>
          </a:p>
          <a:p>
            <a:pPr lvl="2"/>
            <a:r>
              <a:rPr/>
              <a:t>What is the study about</a:t>
            </a:r>
          </a:p>
          <a:p>
            <a:pPr lvl="2"/>
            <a:r>
              <a:rPr/>
              <a:t>Are the results of the study valid?</a:t>
            </a:r>
          </a:p>
          <a:p>
            <a:pPr lvl="2"/>
            <a:r>
              <a:rPr/>
              <a:t>Are the results meaningful?</a:t>
            </a:r>
          </a:p>
          <a:p>
            <a:pPr lvl="2"/>
            <a:r>
              <a:rPr/>
              <a:t>What does it all mean and how does it contribute to what you want to do?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.footnote[2]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MEDB 5510 - Week 15</a:t>
            </a:r>
          </a:p>
          <a:p>
            <a:pPr lvl="1"/>
            <a:r>
              <a:rPr/>
              <a:t>Portney &amp; Watkins, 2009 (assets/img/image1.png)</a:t>
            </a:r>
          </a:p>
          <a:p>
            <a:pPr lvl="0" marL="0" indent="0">
              <a:buNone/>
            </a:pPr>
            <a:r>
              <a:rPr/>
              <a:t>.footnote[3]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Reviews</a:t>
            </a:r>
          </a:p>
          <a:p>
            <a:pPr lvl="2"/>
            <a:r>
              <a:rPr/>
              <a:t>What are they?</a:t>
            </a:r>
          </a:p>
          <a:p>
            <a:pPr lvl="2"/>
            <a:r>
              <a:rPr/>
              <a:t>What purpose do they serve?</a:t>
            </a:r>
          </a:p>
          <a:p>
            <a:pPr lvl="2"/>
            <a:r>
              <a:rPr/>
              <a:t>What does the “ systematic ” refer to?</a:t>
            </a:r>
          </a:p>
          <a:p>
            <a:pPr lvl="2"/>
            <a:r>
              <a:rPr/>
              <a:t>How does a systematic review differ from a traditional review?</a:t>
            </a:r>
          </a:p>
          <a:p>
            <a:pPr lvl="2"/>
            <a:r>
              <a:rPr/>
              <a:t>What does “ meta analysis ” refer to?</a:t>
            </a:r>
          </a:p>
          <a:p>
            <a:pPr lvl="2"/>
            <a:r>
              <a:rPr/>
              <a:t>How does it relate to “ systematic review ” ?</a:t>
            </a:r>
          </a:p>
          <a:p>
            <a:pPr lvl="2"/>
            <a:r>
              <a:rPr/>
              <a:t>P&amp;W, Fig 16.1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.footnote[4]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to go about doing a systematic review</a:t>
            </a:r>
          </a:p>
          <a:p>
            <a:pPr lvl="2"/>
            <a:r>
              <a:rPr/>
              <a:t>Planning process – Asking the question</a:t>
            </a:r>
          </a:p>
          <a:p>
            <a:pPr lvl="3"/>
            <a:r>
              <a:rPr/>
              <a:t>Start with well-defined question/purpose statement</a:t>
            </a:r>
          </a:p>
          <a:p>
            <a:pPr lvl="3"/>
            <a:r>
              <a:rPr/>
              <a:t>If review of intervention, specify: treatment, outcome measures, and population characteristics</a:t>
            </a:r>
          </a:p>
          <a:p>
            <a:pPr lvl="3"/>
            <a:r>
              <a:rPr/>
              <a:t>If review of prognosis, specify: prognostic factors and outcomes of interest</a:t>
            </a:r>
          </a:p>
          <a:p>
            <a:pPr lvl="3"/>
            <a:r>
              <a:rPr/>
              <a:t>Can also be done for qualitative studies/outcomes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.footnote[5]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to go about doing a systematic review</a:t>
            </a:r>
          </a:p>
          <a:p>
            <a:pPr lvl="2"/>
            <a:r>
              <a:rPr/>
              <a:t>Selection criteria</a:t>
            </a:r>
          </a:p>
          <a:p>
            <a:pPr lvl="3"/>
            <a:r>
              <a:rPr/>
              <a:t>What makes up the “ subjects ” in a systematic review?</a:t>
            </a:r>
          </a:p>
          <a:p>
            <a:pPr lvl="3"/>
            <a:r>
              <a:rPr/>
              <a:t>Specify inclusion and exclusion criteria</a:t>
            </a:r>
          </a:p>
          <a:p>
            <a:pPr lvl="4"/>
            <a:r>
              <a:rPr/>
              <a:t>Criteria could be based on various things (e.g., types of studies, participant characteristics, interventions, outcomes)</a:t>
            </a:r>
          </a:p>
          <a:p>
            <a:pPr lvl="3"/>
            <a:r>
              <a:rPr/>
              <a:t>Types of studies – what kind of studies to include - published only; RCT only?</a:t>
            </a:r>
          </a:p>
          <a:p>
            <a:pPr lvl="4"/>
            <a:r>
              <a:rPr/>
              <a:t>What is the level of published evidence?</a:t>
            </a:r>
          </a:p>
          <a:p>
            <a:pPr lvl="5"/>
            <a:r>
              <a:rPr/>
              <a:t>Cochrane Collaboration – RCT</a:t>
            </a:r>
          </a:p>
          <a:p>
            <a:pPr lvl="5"/>
            <a:r>
              <a:rPr/>
              <a:t>AHRQ – nonrandomized studies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.footnote[6]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15 - Evaluating research</dc:title>
  <dc:creator>Steve Simon</dc:creator>
  <cp:keywords/>
  <dcterms:created xsi:type="dcterms:W3CDTF">2019-01-03T23:14:53Z</dcterms:created>
  <dcterms:modified xsi:type="dcterms:W3CDTF">2019-01-03T23:14:53Z</dcterms:modified>
</cp:coreProperties>
</file>