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notesMaster" Target="notesMasters/notesMaster1.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.footnote[Portney</a:t>
            </a:r>
            <a:r>
              <a:rPr/>
              <a:t> </a:t>
            </a:r>
            <a:r>
              <a:rPr/>
              <a:t>&amp;</a:t>
            </a:r>
            <a:r>
              <a:rPr/>
              <a:t> </a:t>
            </a:r>
            <a:r>
              <a:rPr/>
              <a:t>Watkins,</a:t>
            </a:r>
            <a:r>
              <a:rPr/>
              <a:t> </a:t>
            </a:r>
            <a:r>
              <a:rPr/>
              <a:t>2009]</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a:t>
            </a:r>
            <a:r>
              <a:rPr/>
              <a:t> </a:t>
            </a:r>
            <a:r>
              <a:rPr/>
              <a:t>&amp;</a:t>
            </a:r>
            <a:r>
              <a:rPr/>
              <a:t> </a:t>
            </a:r>
            <a:r>
              <a:rPr/>
              <a:t>Wright</a:t>
            </a:r>
            <a:r>
              <a:rPr/>
              <a:t> </a:t>
            </a:r>
            <a:r>
              <a:rPr/>
              <a:t>.</a:t>
            </a:r>
            <a:r>
              <a:rPr/>
              <a:t> </a:t>
            </a:r>
            <a:r>
              <a:rPr/>
              <a:t>2000.</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[Portney</a:t>
            </a:r>
            <a:r>
              <a:rPr/>
              <a:t> </a:t>
            </a:r>
            <a:r>
              <a:rPr/>
              <a:t>&amp;</a:t>
            </a:r>
            <a:r>
              <a:rPr/>
              <a:t> </a:t>
            </a:r>
            <a:r>
              <a:rPr/>
              <a:t>Watkins,</a:t>
            </a:r>
            <a:r>
              <a:rPr/>
              <a:t> </a:t>
            </a:r>
            <a:r>
              <a:rPr/>
              <a:t>2009]</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.footnote[Sim</a:t>
            </a:r>
            <a:r>
              <a:rPr/>
              <a:t> </a:t>
            </a:r>
            <a:r>
              <a:rPr/>
              <a:t>&amp;</a:t>
            </a:r>
            <a:r>
              <a:rPr/>
              <a:t> </a:t>
            </a:r>
            <a:r>
              <a:rPr/>
              <a:t>Wright.</a:t>
            </a:r>
            <a:r>
              <a:rPr/>
              <a:t> </a:t>
            </a:r>
            <a:r>
              <a:rPr/>
              <a:t>2000.]</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4.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5.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6.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9</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How much confidence can we have that the measure we obtain reflects the true score?</a:t>
            </a:r>
          </a:p>
          <a:p>
            <a:pPr lvl="2"/>
            <a:r>
              <a:rPr/>
              <a:t>Reliability of the measure</a:t>
            </a:r>
          </a:p>
          <a:p>
            <a:pPr lvl="2"/>
            <a:r>
              <a:rPr/>
              <a:t>How variable is the measure</a:t>
            </a:r>
          </a:p>
          <a:p>
            <a:pPr lvl="1"/>
            <a:r>
              <a:rPr/>
              <a:t>Standard error of measurement –</a:t>
            </a:r>
          </a:p>
          <a:p>
            <a:pPr lvl="2"/>
            <a:r>
              <a:rPr/>
              <a:t>Allows you to “… establish a range of scores (i.e., confidence interval) within which should lie … true score.”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Standard error of measurement –</a:t>
            </a:r>
          </a:p>
          <a:p>
            <a:pPr lvl="2"/>
            <a:r>
              <a:rPr/>
              <a:t>SEM = SD * SqRt (1 – r)</a:t>
            </a:r>
          </a:p>
          <a:p>
            <a:pPr lvl="3"/>
            <a:r>
              <a:rPr/>
              <a:t>SEM – Standard error of measurement</a:t>
            </a:r>
          </a:p>
          <a:p>
            <a:pPr lvl="3"/>
            <a:r>
              <a:rPr/>
              <a:t>SD – standard deviation</a:t>
            </a:r>
          </a:p>
          <a:p>
            <a:pPr lvl="3"/>
            <a:r>
              <a:rPr/>
              <a:t>r – correlation coefficient</a:t>
            </a:r>
          </a:p>
          <a:p>
            <a:pPr lvl="4"/>
            <a:r>
              <a:rPr/>
              <a:t>r – indication of the relationship between 2 measures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 order to know the range of true scores that are indicated by the observed score –</a:t>
            </a:r>
          </a:p>
          <a:p>
            <a:pPr lvl="2"/>
            <a:r>
              <a:rPr/>
              <a:t>Need the SEM to compute a confidence interval around the observed score</a:t>
            </a:r>
          </a:p>
          <a:p>
            <a:pPr lvl="2"/>
            <a:r>
              <a:rPr/>
              <a:t>Confidence interval –</a:t>
            </a:r>
          </a:p>
          <a:p>
            <a:pPr lvl="3"/>
            <a:r>
              <a:rPr/>
              <a:t>U sually 95% CI (2 standard deviations)</a:t>
            </a:r>
          </a:p>
          <a:p>
            <a:pPr lvl="3"/>
            <a:r>
              <a:rPr/>
              <a:t>To have 95% confidence that the range will include the true score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Example – Intelligence test #1</a:t>
            </a:r>
          </a:p>
          <a:p>
            <a:pPr lvl="2"/>
            <a:r>
              <a:rPr/>
              <a:t>SD = 15; r = .92</a:t>
            </a:r>
          </a:p>
          <a:p>
            <a:pPr lvl="2"/>
            <a:r>
              <a:rPr/>
              <a:t>SEM = 4.24</a:t>
            </a:r>
          </a:p>
          <a:p>
            <a:pPr lvl="2"/>
            <a:r>
              <a:rPr/>
              <a:t>Observed score = 110</a:t>
            </a:r>
          </a:p>
          <a:p>
            <a:pPr lvl="2"/>
            <a:r>
              <a:rPr/>
              <a:t>95% CI &lt;U+F0E8&gt; SEM * 1.96 (z score for 2 SD)</a:t>
            </a:r>
          </a:p>
          <a:p>
            <a:pPr lvl="2"/>
            <a:r>
              <a:rPr/>
              <a:t>95% CI &lt;U+F0E8&gt; Observed +/- SEM * 1.96</a:t>
            </a:r>
          </a:p>
          <a:p>
            <a:pPr lvl="2"/>
            <a:r>
              <a:rPr/>
              <a:t>95% CI &lt;U+F0E8&gt; 101.68 – 118.32</a:t>
            </a:r>
          </a:p>
          <a:p>
            <a:pPr lvl="2"/>
            <a:r>
              <a:rPr/>
              <a:t>Range of scores that includes the true score given 95% CI</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Example – Intelligence test #2</a:t>
            </a:r>
          </a:p>
          <a:p>
            <a:pPr lvl="2"/>
            <a:r>
              <a:rPr/>
              <a:t>SD = 15; r = .65 (less reliable measure)</a:t>
            </a:r>
          </a:p>
          <a:p>
            <a:pPr lvl="2"/>
            <a:r>
              <a:rPr/>
              <a:t>SEM = 8.87</a:t>
            </a:r>
          </a:p>
          <a:p>
            <a:pPr lvl="2"/>
            <a:r>
              <a:rPr/>
              <a:t>Observed score = 110</a:t>
            </a:r>
          </a:p>
          <a:p>
            <a:pPr lvl="2"/>
            <a:r>
              <a:rPr/>
              <a:t>95% CI &lt;U+F0E8&gt; SEM * 1.96 (z score for 2 SD)</a:t>
            </a:r>
          </a:p>
          <a:p>
            <a:pPr lvl="2"/>
            <a:r>
              <a:rPr/>
              <a:t>95% CI &lt;U+F0E8&gt; Observed +/- SEM * 1.96</a:t>
            </a:r>
          </a:p>
          <a:p>
            <a:pPr lvl="2"/>
            <a:r>
              <a:rPr/>
              <a:t>95% CI &lt;U+F0E8&gt; 92.61 – 127.61</a:t>
            </a:r>
          </a:p>
          <a:p>
            <a:pPr lvl="2"/>
            <a:r>
              <a:rPr/>
              <a:t>Range of scores that includes the true score given 95% CI</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Correlation coefficient</a:t>
            </a:r>
          </a:p>
          <a:p>
            <a:pPr lvl="2"/>
            <a:r>
              <a:rPr/>
              <a:t>For measurement reliability, general rules –</a:t>
            </a:r>
          </a:p>
          <a:p>
            <a:pPr lvl="3"/>
            <a:r>
              <a:rPr/>
              <a:t>“reliable” .7 &lt;U+F0E8&gt; 1.0</a:t>
            </a:r>
          </a:p>
          <a:p>
            <a:pPr lvl="2"/>
            <a:r>
              <a:rPr/>
              <a:t>More strict criteria</a:t>
            </a:r>
          </a:p>
          <a:p>
            <a:pPr lvl="3" marL="1270000" indent="0"/>
            <a:r>
              <a:rPr sz="2000"/>
              <a:t>= .90 for measures used to make decisions about individuals</a:t>
            </a:r>
          </a:p>
          <a:p>
            <a:pPr lvl="3"/>
            <a:r>
              <a:rPr/>
              <a:t>.80 acceptable for research</a:t>
            </a:r>
          </a:p>
          <a:p>
            <a:pPr lvl="3"/>
            <a:r>
              <a:rPr/>
              <a:t>.70 - .80 somewhat lower than desirable</a:t>
            </a:r>
          </a:p>
          <a:p>
            <a:pPr lvl="2"/>
            <a:r>
              <a:rPr/>
              <a:t>In practice</a:t>
            </a:r>
          </a:p>
          <a:p>
            <a:pPr lvl="3"/>
            <a:r>
              <a:rPr/>
              <a:t>Measures used with reliability of .60 and higher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Measurement reliability</a:t>
            </a:r>
          </a:p>
          <a:p>
            <a:pPr lvl="2"/>
            <a:r>
              <a:rPr/>
              <a:t>Generally established when a measure is developed</a:t>
            </a:r>
          </a:p>
          <a:p>
            <a:pPr lvl="1"/>
            <a:r>
              <a:rPr/>
              <a:t>For your study</a:t>
            </a:r>
          </a:p>
          <a:p>
            <a:pPr lvl="2"/>
            <a:r>
              <a:rPr/>
              <a:t>Check past reliability of measure</a:t>
            </a:r>
          </a:p>
          <a:p>
            <a:pPr lvl="2"/>
            <a:r>
              <a:rPr/>
              <a:t>If test-retest, is time period comparable?</a:t>
            </a:r>
          </a:p>
          <a:p>
            <a:pPr lvl="2"/>
            <a:r>
              <a:rPr/>
              <a:t>Is sample comparable?</a:t>
            </a:r>
          </a:p>
          <a:p>
            <a:pPr lvl="2"/>
            <a:r>
              <a:rPr/>
              <a:t>Report both established reliability AND reliability coefficient found in your study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 – retest reliability</a:t>
            </a:r>
          </a:p>
          <a:p>
            <a:pPr lvl="2"/>
            <a:r>
              <a:rPr/>
              <a:t>Coefficient of stability ( Cronbach )</a:t>
            </a:r>
          </a:p>
          <a:p>
            <a:pPr lvl="2"/>
            <a:r>
              <a:rPr/>
              <a:t>Test score will be stable if measured at different time points</a:t>
            </a:r>
          </a:p>
          <a:p>
            <a:pPr lvl="3"/>
            <a:r>
              <a:rPr/>
              <a:t>Timing of testing interval is critical</a:t>
            </a:r>
          </a:p>
          <a:p>
            <a:pPr lvl="2"/>
            <a:r>
              <a:rPr/>
              <a:t>Test-retest reliability – previously established</a:t>
            </a:r>
          </a:p>
          <a:p>
            <a:pPr lvl="2"/>
            <a:r>
              <a:rPr/>
              <a:t>Concern if reliability is &lt; .70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importance of measurement reliability</a:t>
            </a:r>
          </a:p>
          <a:p>
            <a:pPr lvl="1">
              <a:buAutoNum type="arabicPeriod"/>
            </a:pPr>
            <a:r>
              <a:rPr/>
              <a:t>To describe methods of assessing measurement reliability</a:t>
            </a:r>
          </a:p>
          <a:p>
            <a:pPr lvl="1">
              <a:buAutoNum type="arabicPeriod"/>
            </a:pPr>
            <a:r>
              <a:rPr/>
              <a:t>To discuss the importance of measurement validity</a:t>
            </a:r>
          </a:p>
          <a:p>
            <a:pPr lvl="1">
              <a:buAutoNum type="arabicPeriod"/>
            </a:pPr>
            <a:r>
              <a:rPr/>
              <a:t>To describe methods of assessing measurement validity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Parallel forms reliability</a:t>
            </a:r>
          </a:p>
          <a:p>
            <a:pPr lvl="2"/>
            <a:r>
              <a:rPr/>
              <a:t>Addresses concerns about “testing” or “carryover” effects</a:t>
            </a:r>
          </a:p>
          <a:p>
            <a:pPr lvl="2"/>
            <a:r>
              <a:rPr/>
              <a:t>Second or parallel form</a:t>
            </a:r>
          </a:p>
          <a:p>
            <a:pPr lvl="3"/>
            <a:r>
              <a:rPr/>
              <a:t>Reordering the items</a:t>
            </a:r>
          </a:p>
          <a:p>
            <a:pPr lvl="3"/>
            <a:r>
              <a:rPr/>
              <a:t>New items</a:t>
            </a:r>
          </a:p>
          <a:p>
            <a:pPr lvl="2"/>
            <a:r>
              <a:rPr/>
              <a:t>Reliability coefficient of at least .80 is desirable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Internal consistency – Split-Half method</a:t>
            </a:r>
          </a:p>
          <a:p>
            <a:pPr lvl="2"/>
            <a:r>
              <a:rPr/>
              <a:t>Correlate 2 halves of the same test/survey</a:t>
            </a:r>
          </a:p>
          <a:p>
            <a:pPr lvl="3"/>
            <a:r>
              <a:rPr/>
              <a:t>1 st half vs 2 nd half</a:t>
            </a:r>
          </a:p>
          <a:p>
            <a:pPr lvl="3"/>
            <a:r>
              <a:rPr/>
              <a:t>Odd items vs even items</a:t>
            </a:r>
          </a:p>
          <a:p>
            <a:pPr lvl="3"/>
            <a:r>
              <a:rPr/>
              <a:t>Random sample of half the items vs the other half</a:t>
            </a:r>
          </a:p>
          <a:p>
            <a:pPr lvl="2"/>
            <a:r>
              <a:rPr/>
              <a:t>Issue – reducing ###of items</a:t>
            </a:r>
          </a:p>
          <a:p>
            <a:pPr lvl="3"/>
            <a:r>
              <a:rPr/>
              <a:t>Reduces strength of relationship</a:t>
            </a:r>
          </a:p>
          <a:p>
            <a:pPr lvl="3"/>
            <a:r>
              <a:rPr/>
              <a:t>Underestimate reliability</a:t>
            </a:r>
          </a:p>
          <a:p>
            <a:pPr lvl="3"/>
            <a:r>
              <a:rPr/>
              <a:t>Adjust using the Spearman-Brown formula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Internal consistency – Kuder -Richardson 20</a:t>
            </a:r>
          </a:p>
          <a:p>
            <a:pPr lvl="2"/>
            <a:r>
              <a:rPr/>
              <a:t>Measures inter-item reliability</a:t>
            </a:r>
          </a:p>
          <a:p>
            <a:pPr lvl="2"/>
            <a:r>
              <a:rPr/>
              <a:t>Assuming instrument measures a single trait/construct</a:t>
            </a:r>
          </a:p>
          <a:p>
            <a:pPr lvl="2"/>
            <a:r>
              <a:rPr/>
              <a:t>Dichotomous item score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Internal consistency – Cronbach’s Alpha</a:t>
            </a:r>
          </a:p>
          <a:p>
            <a:pPr lvl="2"/>
            <a:r>
              <a:rPr/>
              <a:t>Measures inter-item reliability</a:t>
            </a:r>
          </a:p>
          <a:p>
            <a:pPr lvl="2"/>
            <a:r>
              <a:rPr/>
              <a:t>Assuming instrument measures a single trait/construct</a:t>
            </a:r>
          </a:p>
          <a:p>
            <a:pPr lvl="2"/>
            <a:r>
              <a:rPr/>
              <a:t>Interval response scale</a:t>
            </a:r>
          </a:p>
          <a:p>
            <a:pPr lvl="2"/>
            <a:r>
              <a:rPr/>
              <a:t>Alpha values .70 and higher - acceptable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Interrater Reliability – Percentage Agreement</a:t>
            </a:r>
          </a:p>
          <a:p>
            <a:pPr lvl="2"/>
            <a:r>
              <a:rPr/>
              <a:t>Two or more raters</a:t>
            </a:r>
          </a:p>
          <a:p>
            <a:pPr lvl="2"/>
            <a:r>
              <a:rPr/>
              <a:t>Agreement on what will be rated</a:t>
            </a:r>
          </a:p>
          <a:p>
            <a:pPr lvl="2"/>
            <a:r>
              <a:rPr/>
              <a:t>Each person rates independently</a:t>
            </a:r>
          </a:p>
          <a:p>
            <a:pPr lvl="2"/>
            <a:r>
              <a:rPr/>
              <a:t>Compute ratio of agreement</a:t>
            </a:r>
          </a:p>
          <a:p>
            <a:pPr lvl="2"/>
            <a:r>
              <a:rPr/>
              <a:t>Issue –</a:t>
            </a:r>
          </a:p>
          <a:p>
            <a:pPr lvl="3"/>
            <a:r>
              <a:rPr/>
              <a:t>Agreement on ###of events</a:t>
            </a:r>
          </a:p>
          <a:p>
            <a:pPr lvl="3"/>
            <a:r>
              <a:rPr/>
              <a:t>Agreement on when events occurred?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Interrater Reliability – Intraclass Correlation Coefficients (ICCs)</a:t>
            </a:r>
          </a:p>
          <a:p>
            <a:pPr lvl="2"/>
            <a:r>
              <a:rPr/>
              <a:t>Calculate reliability coefficient for more than 2 raters</a:t>
            </a:r>
          </a:p>
          <a:p>
            <a:pPr lvl="2"/>
            <a:r>
              <a:rPr/>
              <a:t>Must have interval response scale</a:t>
            </a:r>
          </a:p>
          <a:p>
            <a:pPr lvl="2"/>
            <a:r>
              <a:rPr/>
              <a:t>Computation – ANOVA with repeated measures</a:t>
            </a:r>
          </a:p>
          <a:p>
            <a:pPr lvl="3"/>
            <a:r>
              <a:rPr/>
              <a:t>How related are the rating by different raters?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Interrater Reliability – Kappa</a:t>
            </a:r>
          </a:p>
          <a:p>
            <a:pPr lvl="2"/>
            <a:r>
              <a:rPr/>
              <a:t>Calculate reliability coefficient for 2 or more raters</a:t>
            </a:r>
          </a:p>
          <a:p>
            <a:pPr lvl="2"/>
            <a:r>
              <a:rPr/>
              <a:t>Nominal data</a:t>
            </a:r>
          </a:p>
          <a:p>
            <a:pPr lvl="2"/>
            <a:r>
              <a:rPr/>
              <a:t>Compute agreement between 2 raters, taking into account “ marginals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11, 12</a:t>
            </a:r>
          </a:p>
          <a:p>
            <a:pPr lvl="1">
              <a:buAutoNum type="arabicPeriod"/>
            </a:pPr>
            <a:r>
              <a:rPr/>
              <a:t>Green et al. â€œDevelopment and evaluation of the Kansas City Cardiomyopathy Questionnaire: A new health status measure for heart failureâ€</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pic>
        <p:nvPicPr>
          <p:cNvPr descr="../images/image-09-01.png" id="0" name="Picture 1"/>
          <p:cNvPicPr>
            <a:picLocks noGrp="1" noChangeAspect="1"/>
          </p:cNvPicPr>
          <p:nvPr/>
        </p:nvPicPr>
        <p:blipFill>
          <a:blip r:embed="rId2"/>
          <a:stretch>
            <a:fillRect/>
          </a:stretch>
        </p:blipFill>
        <p:spPr bwMode="auto">
          <a:xfrm>
            <a:off x="457200" y="1968500"/>
            <a:ext cx="8229600" cy="37846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Theories</a:t>
            </a:r>
          </a:p>
          <a:p>
            <a:pPr lvl="2"/>
            <a:r>
              <a:rPr/>
              <a:t>Classical test theory</a:t>
            </a:r>
          </a:p>
          <a:p>
            <a:pPr lvl="3"/>
            <a:r>
              <a:rPr/>
              <a:t>Observed = True score + random error</a:t>
            </a:r>
          </a:p>
          <a:p>
            <a:pPr lvl="2"/>
            <a:r>
              <a:rPr/>
              <a:t>Generalizability theory</a:t>
            </a:r>
          </a:p>
          <a:p>
            <a:pPr lvl="3"/>
            <a:r>
              <a:rPr/>
              <a:t>Different components of error</a:t>
            </a:r>
          </a:p>
          <a:p>
            <a:pPr lvl="4"/>
            <a:r>
              <a:rPr/>
              <a:t>Random error</a:t>
            </a:r>
          </a:p>
          <a:p>
            <a:pPr lvl="4"/>
            <a:r>
              <a:rPr/>
              <a:t>Test-retest error</a:t>
            </a:r>
          </a:p>
          <a:p>
            <a:pPr lvl="4"/>
            <a:r>
              <a:rPr/>
              <a:t>Rater error</a:t>
            </a:r>
          </a:p>
          <a:p>
            <a:pPr lvl="4"/>
            <a:r>
              <a:rPr/>
              <a:t>Other identifiable sources of error</a:t>
            </a:r>
          </a:p>
          <a:p>
            <a:pPr lvl="2"/>
            <a:r>
              <a:rPr/>
              <a:t>Item response theory</a:t>
            </a:r>
          </a:p>
          <a:p>
            <a:pPr lvl="3"/>
            <a:r>
              <a:rPr/>
              <a:t>Separate test characteristics from participant characteristics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 establishing evidence for the use of a particular measure or instrument in a particular setting with a particular population for a specific purpose.”</a:t>
            </a:r>
          </a:p>
          <a:p>
            <a:pPr lvl="1"/>
            <a:r>
              <a:rPr/>
              <a:t>Providing evidence for validity</a:t>
            </a:r>
          </a:p>
          <a:p>
            <a:pPr lvl="2"/>
            <a:r>
              <a:rPr/>
              <a:t>NOT “test is valid” or “test is invalid”</a:t>
            </a:r>
          </a:p>
          <a:p>
            <a:pPr lvl="1"/>
            <a:r>
              <a:rPr/>
              <a:t>MUST have reliable measure before you can have validity</a:t>
            </a:r>
          </a:p>
          <a:p>
            <a:pPr lvl="2"/>
            <a:r>
              <a:rPr/>
              <a:t>May have reliability without validity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Evidence of validity reported when measure is developed</a:t>
            </a:r>
          </a:p>
          <a:p>
            <a:pPr lvl="2"/>
            <a:r>
              <a:rPr/>
              <a:t>Not routinely reported in research reports when measure is used</a:t>
            </a:r>
          </a:p>
          <a:p>
            <a:pPr lvl="1"/>
            <a:r>
              <a:rPr/>
              <a:t>Types of evidence for validity –</a:t>
            </a:r>
          </a:p>
          <a:p>
            <a:pPr lvl="2"/>
            <a:r>
              <a:rPr/>
              <a:t>Content</a:t>
            </a:r>
          </a:p>
          <a:p>
            <a:pPr lvl="2"/>
            <a:r>
              <a:rPr/>
              <a:t>Response processes</a:t>
            </a:r>
          </a:p>
          <a:p>
            <a:pPr lvl="2"/>
            <a:r>
              <a:rPr/>
              <a:t>Internal structure</a:t>
            </a:r>
          </a:p>
          <a:p>
            <a:pPr lvl="2"/>
            <a:r>
              <a:rPr/>
              <a:t>Relations to other variables</a:t>
            </a:r>
          </a:p>
          <a:p>
            <a:pPr lvl="2"/>
            <a:r>
              <a:rPr/>
              <a:t>Consequences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Content evidence –</a:t>
            </a:r>
          </a:p>
          <a:p>
            <a:pPr lvl="2"/>
            <a:r>
              <a:rPr/>
              <a:t>“… whether the content that makes up the instrument is representative of the concept that one is attempting to measure.”</a:t>
            </a:r>
          </a:p>
          <a:p>
            <a:pPr lvl="2"/>
            <a:r>
              <a:rPr/>
              <a:t>Include major aspects of the concept</a:t>
            </a:r>
          </a:p>
          <a:p>
            <a:pPr lvl="2"/>
            <a:r>
              <a:rPr/>
              <a:t>Does not include irrelevant material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Content evidence –</a:t>
            </a:r>
          </a:p>
          <a:p>
            <a:pPr lvl="2"/>
            <a:r>
              <a:rPr/>
              <a:t>Definition of the concept</a:t>
            </a:r>
          </a:p>
          <a:p>
            <a:pPr lvl="2"/>
            <a:r>
              <a:rPr/>
              <a:t>Literature search to determine how concept has been measured previously</a:t>
            </a:r>
          </a:p>
          <a:p>
            <a:pPr lvl="2"/>
            <a:r>
              <a:rPr/>
              <a:t>Generate items to represent concept</a:t>
            </a:r>
          </a:p>
          <a:p>
            <a:pPr lvl="2"/>
            <a:r>
              <a:rPr/>
              <a:t>Use experts to reduce items to a final set to represent the concept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Response processes evidence –</a:t>
            </a:r>
          </a:p>
          <a:p>
            <a:pPr lvl="2"/>
            <a:r>
              <a:rPr/>
              <a:t>“… the extent to which the types of participant responses match the intended construct.”</a:t>
            </a:r>
          </a:p>
          <a:p>
            <a:pPr lvl="3"/>
            <a:r>
              <a:rPr/>
              <a:t>NOT socially desirable responses</a:t>
            </a:r>
          </a:p>
          <a:p>
            <a:pPr lvl="3"/>
            <a:r>
              <a:rPr/>
              <a:t>NOT “test-taking” skills</a:t>
            </a:r>
          </a:p>
          <a:p>
            <a:pPr lvl="2"/>
            <a:r>
              <a:rPr/>
              <a:t>Observe respondents as they complete measure</a:t>
            </a:r>
          </a:p>
          <a:p>
            <a:pPr lvl="2"/>
            <a:r>
              <a:rPr/>
              <a:t>Question respondents about reasons for responses</a:t>
            </a:r>
          </a:p>
          <a:p>
            <a:pPr lvl="2"/>
            <a:r>
              <a:rPr/>
              <a:t>Also, observation of raters / judges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Relations to other variables evidence –</a:t>
            </a:r>
          </a:p>
          <a:p>
            <a:pPr lvl="2"/>
            <a:r>
              <a:rPr/>
              <a:t>Are there relations with other measures that would be predicted from the theoretical framework of the measure?</a:t>
            </a:r>
          </a:p>
          <a:p>
            <a:pPr lvl="2"/>
            <a:r>
              <a:rPr/>
              <a:t>Test-criterion</a:t>
            </a:r>
          </a:p>
          <a:p>
            <a:pPr lvl="3"/>
            <a:r>
              <a:rPr/>
              <a:t>Predictive-criterion</a:t>
            </a:r>
          </a:p>
          <a:p>
            <a:pPr lvl="3"/>
            <a:r>
              <a:rPr/>
              <a:t>Concurrent-criterion</a:t>
            </a:r>
          </a:p>
          <a:p>
            <a:pPr lvl="2"/>
            <a:r>
              <a:rPr/>
              <a:t>Convergent</a:t>
            </a:r>
          </a:p>
          <a:p>
            <a:pPr lvl="2"/>
            <a:r>
              <a:rPr/>
              <a:t>Discriminant</a:t>
            </a:r>
          </a:p>
          <a:p>
            <a:pPr lvl="2"/>
            <a:r>
              <a:rPr/>
              <a:t>Validity generalization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Resources</a:t>
            </a:r>
          </a:p>
        </p:txBody>
      </p:sp>
      <p:sp>
        <p:nvSpPr>
          <p:cNvPr id="3" name="Content Placeholder 2"/>
          <p:cNvSpPr>
            <a:spLocks noGrp="1"/>
          </p:cNvSpPr>
          <p:nvPr>
            <p:ph idx="1"/>
          </p:nvPr>
        </p:nvSpPr>
        <p:spPr/>
        <p:txBody>
          <a:bodyPr/>
          <a:lstStyle/>
          <a:p>
            <a:pPr lvl="0" marL="0" indent="0">
              <a:buNone/>
            </a:pPr>
            <a:r>
              <a:rPr/>
              <a:t>Radloff. â€œThe CES-D Scale: A self-report depression scale for research in the general populationâ€</a:t>
            </a:r>
          </a:p>
          <a:p>
            <a:pPr lvl="0" marL="0" indent="0">
              <a:buNone/>
            </a:pPr>
            <a:r>
              <a:rPr/>
              <a:t>L.G. Portney &amp; M.P. Watkins. Chapter 5 â€œReliability of measurements;â€ Chapter 6 â€œValidity of measurements.â€ Foundations of Clinical Research: Applications to Practice, 3rd ed. Upper Saddle River, New Jersey: Pearson Prentice Hall.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Motivation/Readiness/Confidence to Adhere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09-02.png" id="0" name="Picture 1"/>
          <p:cNvPicPr>
            <a:picLocks noGrp="1" noChangeAspect="1"/>
          </p:cNvPicPr>
          <p:nvPr/>
        </p:nvPicPr>
        <p:blipFill>
          <a:blip r:embed="rId2"/>
          <a:stretch>
            <a:fillRect/>
          </a:stretch>
        </p:blipFill>
        <p:spPr bwMode="auto">
          <a:xfrm>
            <a:off x="1016000" y="1600200"/>
            <a:ext cx="71120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Consequences evidence –</a:t>
            </a:r>
          </a:p>
          <a:p>
            <a:pPr lvl="2"/>
            <a:r>
              <a:rPr/>
              <a:t>“… includes both positive and negative anticipated and unanticipated consequences of measurement.”</a:t>
            </a:r>
          </a:p>
          <a:p>
            <a:pPr lvl="2"/>
            <a:r>
              <a:rPr/>
              <a:t>How do the use of measures affect respondents?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Evaluation of measurement validity</a:t>
            </a:r>
          </a:p>
          <a:p>
            <a:pPr lvl="2"/>
            <a:r>
              <a:rPr/>
              <a:t>For content, response process, internal structure, and consequence –</a:t>
            </a:r>
          </a:p>
          <a:p>
            <a:pPr lvl="3"/>
            <a:r>
              <a:rPr/>
              <a:t>Subjective, depends on logical judgment by researcher</a:t>
            </a:r>
          </a:p>
          <a:p>
            <a:pPr lvl="2"/>
            <a:r>
              <a:rPr/>
              <a:t>Relations with other variables –</a:t>
            </a:r>
          </a:p>
          <a:p>
            <a:pPr lvl="3"/>
            <a:r>
              <a:rPr/>
              <a:t>Often correlations</a:t>
            </a:r>
          </a:p>
          <a:p>
            <a:pPr lvl="3"/>
            <a:r>
              <a:rPr/>
              <a:t>Judgment; no established cut-offs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Evaluation of measurement validity</a:t>
            </a:r>
          </a:p>
          <a:p>
            <a:pPr lvl="2"/>
            <a:r>
              <a:rPr/>
              <a:t>Cohen’s guidelines – strength of relationship</a:t>
            </a:r>
          </a:p>
          <a:p>
            <a:pPr lvl="2"/>
            <a:r>
              <a:rPr/>
              <a:t>Correlation coefficient – most common</a:t>
            </a:r>
          </a:p>
          <a:p>
            <a:pPr lvl="2"/>
            <a:r>
              <a:rPr/>
              <a:t>Applied behavioral sciences</a:t>
            </a:r>
          </a:p>
          <a:p>
            <a:pPr lvl="3"/>
            <a:r>
              <a:rPr/>
              <a:t>r &gt;= .5 &lt;U+F0E8&gt; large effect / strong support</a:t>
            </a:r>
          </a:p>
          <a:p>
            <a:pPr lvl="3"/>
            <a:r>
              <a:rPr/>
              <a:t>r &gt; .3 &lt;U+F0E8&gt; acceptable level of support</a:t>
            </a:r>
          </a:p>
          <a:p>
            <a:pPr lvl="3"/>
            <a:r>
              <a:rPr/>
              <a:t>r &gt; .1 &lt;U+F0E8&gt; weak support (if statistically significant)</a:t>
            </a:r>
          </a:p>
          <a:p>
            <a:pPr lvl="2"/>
            <a:r>
              <a:rPr/>
              <a:t>Table 12.2</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pic>
        <p:nvPicPr>
          <p:cNvPr descr="../images/image-08-03.png" id="0" name="Picture 1"/>
          <p:cNvPicPr>
            <a:picLocks noGrp="1" noChangeAspect="1"/>
          </p:cNvPicPr>
          <p:nvPr/>
        </p:nvPicPr>
        <p:blipFill>
          <a:blip r:embed="rId2"/>
          <a:stretch>
            <a:fillRect/>
          </a:stretch>
        </p:blipFill>
        <p:spPr bwMode="auto">
          <a:xfrm>
            <a:off x="749300" y="1600200"/>
            <a:ext cx="76454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Validity of diagnostic tests</a:t>
            </a:r>
          </a:p>
          <a:p>
            <a:pPr lvl="1"/>
            <a:r>
              <a:rPr/>
              <a:t>Sensitivity</a:t>
            </a:r>
          </a:p>
          <a:p>
            <a:pPr lvl="2"/>
            <a:r>
              <a:rPr/>
              <a:t>A test ’ s ability to obtain a positive result when the target condition is really present</a:t>
            </a:r>
          </a:p>
          <a:p>
            <a:pPr lvl="3"/>
            <a:r>
              <a:rPr/>
              <a:t>True positive rate</a:t>
            </a:r>
          </a:p>
          <a:p>
            <a:pPr lvl="1"/>
            <a:r>
              <a:rPr/>
              <a:t>Specificity</a:t>
            </a:r>
          </a:p>
          <a:p>
            <a:pPr lvl="2"/>
            <a:r>
              <a:rPr/>
              <a:t>A test ’ s ability to obtain a negative result when the target condition is really absent</a:t>
            </a:r>
          </a:p>
          <a:p>
            <a:pPr lvl="3"/>
            <a:r>
              <a:rPr/>
              <a:t>True negative rate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pic>
        <p:nvPicPr>
          <p:cNvPr descr="../images/image-08-04.png" id="0" name="Picture 1"/>
          <p:cNvPicPr>
            <a:picLocks noGrp="1" noChangeAspect="1"/>
          </p:cNvPicPr>
          <p:nvPr/>
        </p:nvPicPr>
        <p:blipFill>
          <a:blip r:embed="rId3"/>
          <a:stretch>
            <a:fillRect/>
          </a:stretch>
        </p:blipFill>
        <p:spPr bwMode="auto">
          <a:xfrm>
            <a:off x="1676400" y="1600200"/>
            <a:ext cx="579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pic>
        <p:nvPicPr>
          <p:cNvPr descr="../images/image-08-05.png" id="0" name="Picture 1"/>
          <p:cNvPicPr>
            <a:picLocks noGrp="1" noChangeAspect="1"/>
          </p:cNvPicPr>
          <p:nvPr/>
        </p:nvPicPr>
        <p:blipFill>
          <a:blip r:embed="rId3"/>
          <a:stretch>
            <a:fillRect/>
          </a:stretch>
        </p:blipFill>
        <p:spPr bwMode="auto">
          <a:xfrm>
            <a:off x="1333500" y="1600200"/>
            <a:ext cx="64770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Validity vs Reliability</a:t>
            </a:r>
          </a:p>
          <a:p>
            <a:pPr lvl="2"/>
            <a:r>
              <a:rPr/>
              <a:t>The chicken and the egg!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“Study quality also depends on the </a:t>
            </a:r>
            <a:r>
              <a:rPr i="1"/>
              <a:t>consistency</a:t>
            </a:r>
            <a:r>
              <a:rPr/>
              <a:t> (measurement reliability) and </a:t>
            </a:r>
            <a:r>
              <a:rPr i="1"/>
              <a:t>accuracy</a:t>
            </a:r>
            <a:r>
              <a:rPr/>
              <a:t> (measurement validity) of the specific instruments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6.png" id="0" name="Picture 1"/>
          <p:cNvPicPr>
            <a:picLocks noGrp="1" noChangeAspect="1"/>
          </p:cNvPicPr>
          <p:nvPr/>
        </p:nvPicPr>
        <p:blipFill>
          <a:blip r:embed="rId3"/>
          <a:stretch>
            <a:fillRect/>
          </a:stretch>
        </p:blipFill>
        <p:spPr bwMode="auto">
          <a:xfrm>
            <a:off x="1511300" y="1600200"/>
            <a:ext cx="61087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Validity vs Reliability</a:t>
            </a:r>
          </a:p>
          <a:p>
            <a:pPr lvl="2"/>
            <a:r>
              <a:rPr/>
              <a:t>“ … a high degree of validity presupposes a high degree of reliability… ”</a:t>
            </a:r>
          </a:p>
          <a:p>
            <a:pPr lvl="2"/>
            <a:r>
              <a:rPr/>
              <a:t>“ … reliability does </a:t>
            </a:r>
            <a:r>
              <a:rPr i="1"/>
              <a:t>not</a:t>
            </a:r>
            <a:r>
              <a:rPr/>
              <a:t> presuppose. ”</a:t>
            </a:r>
          </a:p>
          <a:p>
            <a:pPr lvl="2"/>
            <a:r>
              <a:rPr/>
              <a:t>To establish reliability – only need to know where points are in relation to each other</a:t>
            </a:r>
          </a:p>
          <a:p>
            <a:pPr lvl="2"/>
            <a:r>
              <a:rPr/>
              <a:t>To establish validity – need to know where the “ target ” is in order to evaluate how close points are to this “ target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Validity vs Reliability (Table 9.1)</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7.png" id="0" name="Picture 1"/>
          <p:cNvPicPr>
            <a:picLocks noGrp="1" noChangeAspect="1"/>
          </p:cNvPicPr>
          <p:nvPr/>
        </p:nvPicPr>
        <p:blipFill>
          <a:blip r:embed="rId3"/>
          <a:stretch>
            <a:fillRect/>
          </a:stretch>
        </p:blipFill>
        <p:spPr bwMode="auto">
          <a:xfrm>
            <a:off x="939800" y="1600200"/>
            <a:ext cx="72771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#7</a:t>
            </a:r>
          </a:p>
        </p:txBody>
      </p:sp>
      <p:sp>
        <p:nvSpPr>
          <p:cNvPr id="3" name="Content Placeholder 2"/>
          <p:cNvSpPr>
            <a:spLocks noGrp="1"/>
          </p:cNvSpPr>
          <p:nvPr>
            <p:ph idx="1"/>
          </p:nvPr>
        </p:nvSpPr>
        <p:spPr/>
        <p:txBody>
          <a:bodyPr/>
          <a:lstStyle/>
          <a:p>
            <a:pPr lvl="1"/>
            <a:r>
              <a:rPr/>
              <a:t>Generate a list of variables that you plan to include in your research proposal. Include in the list both dependent and independent variables. In the list include:</a:t>
            </a:r>
          </a:p>
          <a:p>
            <a:pPr lvl="2"/>
            <a:r>
              <a:rPr/>
              <a:t>Variables you will need to describe your sample,</a:t>
            </a:r>
          </a:p>
          <a:p>
            <a:pPr lvl="2"/>
            <a:r>
              <a:rPr/>
              <a:t>Variables you will need to control for in your analysis, and</a:t>
            </a:r>
          </a:p>
          <a:p>
            <a:pPr lvl="2"/>
            <a:r>
              <a:rPr/>
              <a:t>Variables you will need in order to test your RQ/RH.</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Generate a list of measures that you plan to include in your research proposal. This should be a general list of measures and not necessarily a detailed list of the specific type of measure to be used. For instance, you might list the outcome measure â€œhealthâ€ and not specify the exact measure of health status that you will use. This assignment will be a first draft of the “measures” description included in the Methods section of your research proposal.</a:t>
            </a:r>
          </a:p>
          <a:p>
            <a:pPr lvl="1">
              <a:buAutoNum type="arabicPeriod"/>
            </a:pPr>
            <a:r>
              <a:rPr/>
              <a:t>Prepare for next weekâ€™s session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procedures will you put into place in order to ensure reliability and validity?</a:t>
            </a:r>
          </a:p>
          <a:p>
            <a:pPr lvl="1">
              <a:buAutoNum type="arabicPeriod"/>
            </a:pPr>
            <a:r>
              <a:rPr/>
              <a:t>How will reliability and validity be tested with the data that are collected?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What is measurement reliability?</a:t>
            </a:r>
          </a:p>
          <a:p>
            <a:pPr lvl="2"/>
            <a:r>
              <a:rPr/>
              <a:t>“… consistency of a series of measurements. ( Cronbach )</a:t>
            </a:r>
          </a:p>
          <a:p>
            <a:pPr lvl="2"/>
            <a:r>
              <a:rPr/>
              <a:t>“… a property of scores and is not immutable across all conceivable uses of a given measure.” (Thompson)</a:t>
            </a:r>
          </a:p>
          <a:p>
            <a:pPr lvl="1"/>
            <a:r>
              <a:rPr/>
              <a:t>Importance – without reliable measures, can’t have confidence in study results.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Example – Want to determine change in some relevant measure after treatment/intervention.</a:t>
            </a:r>
          </a:p>
          <a:p>
            <a:pPr lvl="2"/>
            <a:r>
              <a:rPr/>
              <a:t>Baseline measure</a:t>
            </a:r>
          </a:p>
          <a:p>
            <a:pPr lvl="2"/>
            <a:r>
              <a:rPr/>
              <a:t>Treatment</a:t>
            </a:r>
          </a:p>
          <a:p>
            <a:pPr lvl="2"/>
            <a:r>
              <a:rPr/>
              <a:t>Follow-up measure</a:t>
            </a:r>
          </a:p>
          <a:p>
            <a:pPr lvl="1"/>
            <a:r>
              <a:rPr/>
              <a:t>C hange from baseline to follow-up –</a:t>
            </a:r>
          </a:p>
          <a:p>
            <a:pPr lvl="2"/>
            <a:r>
              <a:rPr/>
              <a:t>Due to effect of treatment?</a:t>
            </a:r>
          </a:p>
          <a:p>
            <a:pPr lvl="2"/>
            <a:r>
              <a:rPr/>
              <a:t>Due to random variation in the measure?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Observe score</a:t>
            </a:r>
          </a:p>
          <a:p>
            <a:pPr lvl="2"/>
            <a:r>
              <a:rPr/>
              <a:t>Lab value</a:t>
            </a:r>
          </a:p>
          <a:p>
            <a:pPr lvl="2"/>
            <a:r>
              <a:rPr/>
              <a:t>Test result</a:t>
            </a:r>
          </a:p>
          <a:p>
            <a:pPr lvl="2"/>
            <a:r>
              <a:rPr/>
              <a:t>Self-report measure</a:t>
            </a:r>
          </a:p>
          <a:p>
            <a:pPr lvl="1"/>
            <a:r>
              <a:rPr/>
              <a:t>Classical test theory</a:t>
            </a:r>
          </a:p>
          <a:p>
            <a:pPr lvl="2"/>
            <a:r>
              <a:rPr/>
              <a:t>Observed score = True score + Error</a:t>
            </a:r>
          </a:p>
          <a:p>
            <a:pPr lvl="1"/>
            <a:r>
              <a:rPr/>
              <a:t>Change in value – due to change in true score or error?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Goal – Use measure that</a:t>
            </a:r>
          </a:p>
          <a:p>
            <a:pPr lvl="2"/>
            <a:r>
              <a:rPr/>
              <a:t>B est reflects the true score</a:t>
            </a:r>
          </a:p>
          <a:p>
            <a:pPr lvl="2"/>
            <a:r>
              <a:rPr/>
              <a:t>As little “error” as possible</a:t>
            </a:r>
          </a:p>
          <a:p>
            <a:pPr lvl="2"/>
            <a:r>
              <a:rPr/>
              <a:t>As “reliable” as possible</a:t>
            </a:r>
          </a:p>
          <a:p>
            <a:pPr lvl="1"/>
            <a:r>
              <a:rPr/>
              <a:t>Measurement reliability –</a:t>
            </a:r>
          </a:p>
          <a:p>
            <a:pPr lvl="2"/>
            <a:r>
              <a:rPr/>
              <a:t>Coefficient</a:t>
            </a:r>
          </a:p>
          <a:p>
            <a:pPr lvl="2"/>
            <a:r>
              <a:rPr/>
              <a:t>Ratio – True score / Observed score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9 - Validity and reliability</dc:title>
  <dc:creator>Steve Simon</dc:creator>
  <cp:keywords/>
  <dcterms:created xsi:type="dcterms:W3CDTF">2019-01-05T14:52:32Z</dcterms:created>
  <dcterms:modified xsi:type="dcterms:W3CDTF">2019-01-05T14:52:32Z</dcterms:modified>
</cp:coreProperties>
</file>