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notesMaster" Target="notesMasters/notesMaster1.xml" /><Relationship Id="rId113" Type="http://schemas.openxmlformats.org/officeDocument/2006/relationships/viewProps" Target="viewProps.xml" /><Relationship Id="rId1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5" Type="http://schemas.openxmlformats.org/officeDocument/2006/relationships/tableStyles" Target="tableStyles.xml" /><Relationship Id="rId1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?>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?>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?>
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?>
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?>
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?>
<Relationships xmlns="http://schemas.openxmlformats.org/package/2006/relationships"><Relationship Id="rId2" Type="http://schemas.openxmlformats.org/officeDocument/2006/relationships/slide" Target="../slides/slide70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?>
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?>
<Relationships xmlns="http://schemas.openxmlformats.org/package/2006/relationships"><Relationship Id="rId2" Type="http://schemas.openxmlformats.org/officeDocument/2006/relationships/slide" Target="../slides/slide72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?>
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?>
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63.xml.rels><?xml version="1.0" encoding="UTF-8"?>
<Relationships xmlns="http://schemas.openxmlformats.org/package/2006/relationships"><Relationship Id="rId2" Type="http://schemas.openxmlformats.org/officeDocument/2006/relationships/slide" Target="../slides/slide80.xml" /><Relationship Id="rId1" Type="http://schemas.openxmlformats.org/officeDocument/2006/relationships/notesMaster" Target="../notesMasters/notesMaster1.xml" /></Relationships>
</file>

<file path=ppt/notesSlides/_rels/notesSlide64.xml.rels><?xml version="1.0" encoding="UTF-8"?>
<Relationships xmlns="http://schemas.openxmlformats.org/package/2006/relationships"><Relationship Id="rId2" Type="http://schemas.openxmlformats.org/officeDocument/2006/relationships/slide" Target="../slides/slide81.xml" /><Relationship Id="rId1" Type="http://schemas.openxmlformats.org/officeDocument/2006/relationships/notesMaster" Target="../notesMasters/notesMaster1.xml" /></Relationships>
</file>

<file path=ppt/notesSlides/_rels/notesSlide65.xml.rels><?xml version="1.0" encoding="UTF-8"?>
<Relationships xmlns="http://schemas.openxmlformats.org/package/2006/relationships"><Relationship Id="rId2" Type="http://schemas.openxmlformats.org/officeDocument/2006/relationships/slide" Target="../slides/slide82.xml" /><Relationship Id="rId1" Type="http://schemas.openxmlformats.org/officeDocument/2006/relationships/notesMaster" Target="../notesMasters/notesMaster1.xml" /></Relationships>
</file>

<file path=ppt/notesSlides/_rels/notesSlide66.xml.rels><?xml version="1.0" encoding="UTF-8"?>
<Relationships xmlns="http://schemas.openxmlformats.org/package/2006/relationships"><Relationship Id="rId2" Type="http://schemas.openxmlformats.org/officeDocument/2006/relationships/slide" Target="../slides/slide85.xml" /><Relationship Id="rId1" Type="http://schemas.openxmlformats.org/officeDocument/2006/relationships/notesMaster" Target="../notesMasters/notesMaster1.xml" /></Relationships>
</file>

<file path=ppt/notesSlides/_rels/notesSlide67.xml.rels><?xml version="1.0" encoding="UTF-8"?>
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68.xml.rels><?xml version="1.0" encoding="UTF-8"?>
<Relationships xmlns="http://schemas.openxmlformats.org/package/2006/relationships"><Relationship Id="rId2" Type="http://schemas.openxmlformats.org/officeDocument/2006/relationships/slide" Target="../slides/slide88.xml" /><Relationship Id="rId1" Type="http://schemas.openxmlformats.org/officeDocument/2006/relationships/notesMaster" Target="../notesMasters/notesMaster1.xml" /></Relationships>
</file>

<file path=ppt/notesSlides/_rels/notesSlide69.xml.rels><?xml version="1.0" encoding="UTF-8"?>
<Relationships xmlns="http://schemas.openxmlformats.org/package/2006/relationships"><Relationship Id="rId2" Type="http://schemas.openxmlformats.org/officeDocument/2006/relationships/slide" Target="../slides/slide9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0.xml.rels><?xml version="1.0" encoding="UTF-8"?>
<Relationships xmlns="http://schemas.openxmlformats.org/package/2006/relationships"><Relationship Id="rId2" Type="http://schemas.openxmlformats.org/officeDocument/2006/relationships/slide" Target="../slides/slide96.xml" /><Relationship Id="rId1" Type="http://schemas.openxmlformats.org/officeDocument/2006/relationships/notesMaster" Target="../notesMasters/notesMaster1.xml" /></Relationships>
</file>

<file path=ppt/notesSlides/_rels/notesSlide71.xml.rels><?xml version="1.0" encoding="UTF-8"?>
<Relationships xmlns="http://schemas.openxmlformats.org/package/2006/relationships"><Relationship Id="rId2" Type="http://schemas.openxmlformats.org/officeDocument/2006/relationships/slide" Target="../slides/slide97.xml" /><Relationship Id="rId1" Type="http://schemas.openxmlformats.org/officeDocument/2006/relationships/notesMaster" Target="../notesMasters/notesMaster1.xml" /></Relationships>
</file>

<file path=ppt/notesSlides/_rels/notesSlide72.xml.rels><?xml version="1.0" encoding="UTF-8"?>
<Relationships xmlns="http://schemas.openxmlformats.org/package/2006/relationships"><Relationship Id="rId2" Type="http://schemas.openxmlformats.org/officeDocument/2006/relationships/slide" Target="../slides/slide10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pop</a:t>
            </a:r>
            <a:r>
              <a:rPr/>
              <a:t> </a:t>
            </a:r>
            <a:r>
              <a:rPr/>
              <a:t>quiz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careless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worded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0.45.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p-value?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Strong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Strong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Typically,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quantifies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endothelial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preformance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coronary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reactive</a:t>
            </a:r>
            <a:r>
              <a:rPr/>
              <a:t> </a:t>
            </a:r>
            <a:r>
              <a:rPr/>
              <a:t>hyperemia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(RHI)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cognition.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0.55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rejected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an</a:t>
            </a:r>
            <a:r>
              <a:rPr/>
              <a:t> </a:t>
            </a:r>
            <a:r>
              <a:rPr/>
              <a:t>increased</a:t>
            </a:r>
            <a:r>
              <a:rPr/>
              <a:t> </a:t>
            </a:r>
            <a:r>
              <a:rPr/>
              <a:t>RHI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cognition.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Saleem</a:t>
            </a:r>
            <a:r>
              <a:rPr/>
              <a:t> </a:t>
            </a:r>
            <a:r>
              <a:rPr/>
              <a:t>M,</a:t>
            </a:r>
            <a:r>
              <a:rPr/>
              <a:t> </a:t>
            </a:r>
            <a:r>
              <a:rPr/>
              <a:t>Herrmann</a:t>
            </a:r>
            <a:r>
              <a:rPr/>
              <a:t> </a:t>
            </a:r>
            <a:r>
              <a:rPr/>
              <a:t>N,</a:t>
            </a:r>
            <a:r>
              <a:rPr/>
              <a:t> </a:t>
            </a:r>
            <a:r>
              <a:rPr/>
              <a:t>Dinoff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 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Endothelial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Performance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Coronary</a:t>
            </a:r>
            <a:r>
              <a:rPr/>
              <a:t> </a:t>
            </a:r>
            <a:r>
              <a:rPr/>
              <a:t>Artery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Cardiac</a:t>
            </a:r>
            <a:r>
              <a:rPr/>
              <a:t> </a:t>
            </a:r>
            <a:r>
              <a:rPr/>
              <a:t>Rehabilitation.</a:t>
            </a:r>
            <a:r>
              <a:rPr/>
              <a:t> </a:t>
            </a:r>
            <a:r>
              <a:rPr/>
              <a:t>Psychosom</a:t>
            </a:r>
            <a:r>
              <a:rPr/>
              <a:t> </a:t>
            </a:r>
            <a:r>
              <a:rPr/>
              <a:t>Med.</a:t>
            </a:r>
            <a:r>
              <a:rPr/>
              <a:t> </a:t>
            </a:r>
            <a:r>
              <a:rPr/>
              <a:t>2019;81(2):184–191.</a:t>
            </a:r>
            <a:r>
              <a:rPr/>
              <a:t> </a:t>
            </a:r>
            <a:r>
              <a:rPr/>
              <a:t>doi:10.1097/PSY.0000000000000651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situations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wrong</a:t>
            </a:r>
            <a:r>
              <a:rPr/>
              <a:t>”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irrelevant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robotic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hitting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controls.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scientifically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motor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8.40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4.85</a:t>
            </a:r>
            <a:r>
              <a:rPr/>
              <a:t> </a:t>
            </a:r>
            <a:r>
              <a:rPr/>
              <a:t>respectively.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3.65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sufficiently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game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motor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demonstrate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involved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drug,</a:t>
            </a:r>
            <a:r>
              <a:rPr/>
              <a:t> </a:t>
            </a:r>
            <a:r>
              <a:rPr/>
              <a:t>levodopa,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relieve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symptoms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dynamic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kinematic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performed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virtual</a:t>
            </a:r>
            <a:r>
              <a:rPr/>
              <a:t> </a:t>
            </a:r>
            <a:r>
              <a:rPr/>
              <a:t>reality</a:t>
            </a:r>
            <a:r>
              <a:rPr/>
              <a:t> </a:t>
            </a:r>
            <a:r>
              <a:rPr/>
              <a:t>game.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situation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placebo,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orientation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golf.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labelled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impossible/irrelevant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impossible/irrelevant.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relief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placebo,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irrelevant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mu1-mu2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reporting,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positive,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large?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t-distribution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accused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fraud.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pointing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wrong</a:t>
            </a:r>
            <a:r>
              <a:rPr/>
              <a:t>”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finding,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anticipated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pursuing.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two-sided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large.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shrink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switching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observed,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along.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cuts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second-hand</a:t>
            </a:r>
            <a:r>
              <a:rPr/>
              <a:t> </a:t>
            </a:r>
            <a:r>
              <a:rPr/>
              <a:t>smoke.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alternatives.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cigarette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cardiovascular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smoking.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toxic,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dilution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coming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cigarette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coming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cigarette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protective.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Since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protective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not</a:t>
            </a:r>
            <a:r>
              <a:rPr/>
              <a:t> </a:t>
            </a:r>
            <a:r>
              <a:rPr/>
              <a:t>harmful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harmful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beneficial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lumped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dare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protective.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Actually,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companies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complain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violated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court</a:t>
            </a:r>
            <a:r>
              <a:rPr/>
              <a:t> </a:t>
            </a:r>
            <a:r>
              <a:rPr/>
              <a:t>battle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North</a:t>
            </a:r>
            <a:r>
              <a:rPr/>
              <a:t> </a:t>
            </a:r>
            <a:r>
              <a:rPr/>
              <a:t>Carolina,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appeal.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aside,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involved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one-sided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(remote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health).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Board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two-sided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(remote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health).</a:t>
            </a:r>
            <a:r>
              <a:rPr/>
              <a:t> </a:t>
            </a:r>
            <a:r>
              <a:rPr/>
              <a:t>Thankfully,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English.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safer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trend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association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nilvadipine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adverse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adverse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pi’s.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Effectiveness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Alzheimer’s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Subscale-12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Dementia</a:t>
            </a:r>
            <a:r>
              <a:rPr/>
              <a:t> </a:t>
            </a:r>
            <a:r>
              <a:rPr/>
              <a:t>Rating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boxes.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mu’s.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associations,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beta’s.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(typically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H0)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(typically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Ha,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H1).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tradition,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procedure,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honest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ineffective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onto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paramters.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low,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accepting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phrase</a:t>
            </a:r>
            <a:r>
              <a:rPr/>
              <a:t> </a:t>
            </a:r>
            <a:r>
              <a:rPr/>
              <a:t>“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</a:t>
            </a:r>
            <a:r>
              <a:rPr/>
              <a:t> </a:t>
            </a:r>
            <a:r>
              <a:rPr/>
              <a:t>phrase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strikes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semantic</a:t>
            </a:r>
            <a:r>
              <a:rPr/>
              <a:t> </a:t>
            </a:r>
            <a:r>
              <a:rPr/>
              <a:t>overkill.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bears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Beta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quantity.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beta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tolerated.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Power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1-beta.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across.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2</a:t>
            </a:r>
            <a:r>
              <a:rPr/>
              <a:t> </a:t>
            </a:r>
            <a:r>
              <a:rPr/>
              <a:t>times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English,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popularity,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controversial.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journal,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Psychology,</a:t>
            </a:r>
            <a:r>
              <a:rPr/>
              <a:t> </a:t>
            </a:r>
            <a:r>
              <a:rPr/>
              <a:t>banned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journal.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Fricker</a:t>
            </a:r>
            <a:r>
              <a:rPr/>
              <a:t> </a:t>
            </a:r>
            <a:r>
              <a:rPr/>
              <a:t>(2019)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Statistician,</a:t>
            </a:r>
            <a:r>
              <a:rPr/>
              <a:t> </a:t>
            </a:r>
            <a:r>
              <a:rPr/>
              <a:t>73(S1):</a:t>
            </a:r>
            <a:r>
              <a:rPr/>
              <a:t> </a:t>
            </a:r>
            <a:r>
              <a:rPr/>
              <a:t>374-384.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interpretations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practical.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inconsistency.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assumption.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accepting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assumption.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argued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interpretation.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worded.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0.82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3.94.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ambiguous,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weren’t</a:t>
            </a:r>
            <a:r>
              <a:rPr/>
              <a:t> </a:t>
            </a:r>
            <a:r>
              <a:rPr/>
              <a:t>writhing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agony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reorder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number,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agree.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lives,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seen,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darn</a:t>
            </a:r>
            <a:r>
              <a:rPr/>
              <a:t> </a:t>
            </a:r>
            <a:r>
              <a:rPr/>
              <a:t>happy.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happiness,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happiness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happiness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poor,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somehow,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anyway.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quickly.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shame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reproduced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illustrates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translates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quandry.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noise.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goes.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persuasive,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samples.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pops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huge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stuff.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predictions.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readings.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down.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woman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shouts: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acne!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replies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Scientists!</a:t>
            </a:r>
            <a:r>
              <a:rPr/>
              <a:t> </a:t>
            </a:r>
            <a:r>
              <a:rPr/>
              <a:t>Investigate!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scientist,</a:t>
            </a:r>
            <a:r>
              <a:rPr/>
              <a:t> </a:t>
            </a:r>
            <a:r>
              <a:rPr/>
              <a:t>holind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clipboard</a:t>
            </a:r>
            <a:r>
              <a:rPr/>
              <a:t> </a:t>
            </a:r>
            <a:r>
              <a:rPr/>
              <a:t>announces: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woman</a:t>
            </a:r>
            <a:r>
              <a:rPr/>
              <a:t> </a:t>
            </a:r>
            <a:r>
              <a:rPr/>
              <a:t>says: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panels,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clipboard</a:t>
            </a:r>
            <a:r>
              <a:rPr/>
              <a:t> </a:t>
            </a:r>
            <a:r>
              <a:rPr/>
              <a:t>reports: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purple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brown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teal,</a:t>
            </a:r>
            <a:r>
              <a:rPr/>
              <a:t> </a:t>
            </a:r>
            <a:r>
              <a:rPr/>
              <a:t>salmon,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&lt;</a:t>
            </a:r>
            <a:r>
              <a:rPr/>
              <a:t> </a:t>
            </a:r>
            <a:r>
              <a:rPr/>
              <a:t>0.05).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off-screen</a:t>
            </a:r>
            <a:r>
              <a:rPr/>
              <a:t> </a:t>
            </a:r>
            <a:r>
              <a:rPr/>
              <a:t>voice</a:t>
            </a:r>
            <a:r>
              <a:rPr/>
              <a:t> </a:t>
            </a:r>
            <a:r>
              <a:rPr/>
              <a:t>goes:</a:t>
            </a:r>
            <a:r>
              <a:rPr/>
              <a:t> </a:t>
            </a:r>
            <a:r>
              <a:rPr/>
              <a:t>Whoa!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panels</a:t>
            </a:r>
            <a:r>
              <a:rPr/>
              <a:t> </a:t>
            </a:r>
            <a:r>
              <a:rPr/>
              <a:t>show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mauve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beige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lilac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peach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orange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headline: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Acne!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coincidence!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transcript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explanation,</a:t>
            </a:r>
            <a:r>
              <a:rPr/>
              <a:t> </a:t>
            </a:r>
            <a:r>
              <a:rPr/>
              <a:t>https://www.explainxkcd.com/wiki/index.php/882:_Significant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(Rejecting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desirable,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t-test,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variances,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non-parametric</a:t>
            </a:r>
            <a:r>
              <a:rPr/>
              <a:t> </a:t>
            </a:r>
            <a:r>
              <a:rPr/>
              <a:t>tests,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Wilcoxon-Mann-Whitney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p-value.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relapse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rehospitalization</a:t>
            </a:r>
            <a:r>
              <a:rPr/>
              <a:t> </a:t>
            </a:r>
            <a:r>
              <a:rPr/>
              <a:t>rate.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victory.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relief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hours.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hour,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acting.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hours,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lasting.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removed.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along.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devil</a:t>
            </a:r>
            <a:r>
              <a:rPr/>
              <a:t> </a:t>
            </a:r>
            <a:r>
              <a:rPr/>
              <a:t>tempting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defenses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honest.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satisfy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playing</a:t>
            </a:r>
            <a:r>
              <a:rPr/>
              <a:t> </a:t>
            </a:r>
            <a:r>
              <a:rPr/>
              <a:t>fairly.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Bonferroni</a:t>
            </a:r>
            <a:r>
              <a:rPr/>
              <a:t> </a:t>
            </a:r>
            <a:r>
              <a:rPr/>
              <a:t>correction.</a:t>
            </a:r>
            <a:r>
              <a:rPr/>
              <a:t> </a:t>
            </a:r>
            <a:r>
              <a:rPr/>
              <a:t>Bonferroni</a:t>
            </a:r>
            <a:r>
              <a:rPr/>
              <a:t> </a:t>
            </a:r>
            <a:r>
              <a:rPr/>
              <a:t>divides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0.0133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primary.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achieve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great.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secondary.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achieve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meausure</a:t>
            </a:r>
            <a:r>
              <a:rPr/>
              <a:t> </a:t>
            </a:r>
            <a:r>
              <a:rPr/>
              <a:t>only,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provisional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requiring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replication.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protocol,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registry,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journals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publications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collected.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p-hacking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happened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promote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agenda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truth.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understandable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company,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hurts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hurts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disinterested</a:t>
            </a:r>
            <a:r>
              <a:rPr/>
              <a:t> </a:t>
            </a:r>
            <a:r>
              <a:rPr/>
              <a:t>posture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knowledge.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hedging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bets.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qualifiers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reports,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assumptions,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probable.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saying:</a:t>
            </a:r>
            <a:r>
              <a:rPr/>
              <a:t> </a:t>
            </a:r>
            <a:r>
              <a:rPr/>
              <a:t>“</a:t>
            </a:r>
            <a:r>
              <a:rPr/>
              <a:t>Statistics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certain.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qualify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imperfect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subjects)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population).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unbiased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relying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uncertainty.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uncertainty.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precision;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precision;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uninformative</a:t>
            </a:r>
            <a:r>
              <a:rPr/>
              <a:t> </a:t>
            </a:r>
            <a:r>
              <a:rPr/>
              <a:t>range.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truck</a:t>
            </a:r>
            <a:r>
              <a:rPr/>
              <a:t> </a:t>
            </a:r>
            <a:r>
              <a:rPr/>
              <a:t>through.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indicators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homoeopathic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oral</a:t>
            </a:r>
            <a:r>
              <a:rPr/>
              <a:t> </a:t>
            </a:r>
            <a:r>
              <a:rPr/>
              <a:t>surgery</a:t>
            </a:r>
            <a:r>
              <a:rPr/>
              <a:t> </a:t>
            </a:r>
            <a:r>
              <a:rPr/>
              <a:t>(Lokken</a:t>
            </a:r>
            <a:r>
              <a:rPr/>
              <a:t> </a:t>
            </a:r>
            <a:r>
              <a:rPr/>
              <a:t>1995).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operation,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homoeopathy</a:t>
            </a:r>
            <a:r>
              <a:rPr/>
              <a:t> </a:t>
            </a:r>
            <a:r>
              <a:rPr/>
              <a:t>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mm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ranged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-5.5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7.5</a:t>
            </a:r>
            <a:r>
              <a:rPr/>
              <a:t> </a:t>
            </a:r>
            <a:r>
              <a:rPr/>
              <a:t>mm.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oral</a:t>
            </a:r>
            <a:r>
              <a:rPr/>
              <a:t> </a:t>
            </a:r>
            <a:r>
              <a:rPr/>
              <a:t>surgery,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homoeopathy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decrement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ruled</a:t>
            </a:r>
            <a:r>
              <a:rPr/>
              <a:t> </a:t>
            </a:r>
            <a:r>
              <a:rPr/>
              <a:t>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truck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-5.5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7.5</a:t>
            </a:r>
            <a:r>
              <a:rPr/>
              <a:t> </a:t>
            </a:r>
            <a:r>
              <a:rPr/>
              <a:t>mm,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mouth,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huge.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inadequate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report,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effect?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improvement.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decline.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link.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clever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figured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myself.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commmon</a:t>
            </a:r>
            <a:r>
              <a:rPr/>
              <a:t> </a:t>
            </a:r>
            <a:r>
              <a:rPr/>
              <a:t>features.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job,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diseases,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partly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indifference.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diet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pounds.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50%.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judgment,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judgment.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treatments,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costs,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statistician,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speculate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contained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convincing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interpretations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time?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ambiguity.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Statisics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prematurely,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demand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decision.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posed</a:t>
            </a:r>
            <a:r>
              <a:rPr/>
              <a:t> </a:t>
            </a:r>
            <a:r>
              <a:rPr/>
              <a:t>earlier.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0.82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3.94.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(equal</a:t>
            </a:r>
            <a:r>
              <a:rPr/>
              <a:t> </a:t>
            </a:r>
            <a:r>
              <a:rPr/>
              <a:t>risks)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plausible.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tripling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plausible.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grief!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result.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Doesn’t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you?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should.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ran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tripling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wretched.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hundred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poke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bitter</a:t>
            </a:r>
            <a:r>
              <a:rPr/>
              <a:t> </a:t>
            </a:r>
            <a:r>
              <a:rPr/>
              <a:t>pills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placebos.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sacrificing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bodies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0.82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3.94.</a:t>
            </a:r>
            <a:r>
              <a:rPr/>
              <a:t> </a:t>
            </a:r>
            <a:r>
              <a:rPr/>
              <a:t>Hang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shame!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declared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significance.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significance.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imagine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region,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importance,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kissing</a:t>
            </a:r>
            <a:r>
              <a:rPr/>
              <a:t> </a:t>
            </a:r>
            <a:r>
              <a:rPr/>
              <a:t>distance.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achieves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proof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importance.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barely.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word.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researching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drug?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therapies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drugs,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doctors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pills.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efficacious.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cures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people.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cheaper.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consideration,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either.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hidden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coverage,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society</a:t>
            </a:r>
            <a:r>
              <a:rPr/>
              <a:t> </a:t>
            </a:r>
            <a:r>
              <a:rPr/>
              <a:t>pays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economics.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compliance.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pill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dosing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dosing,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mild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cost,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compliance,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willing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deficit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deficit,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deficit.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Non-inferiority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drug,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respect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therapy.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demonstrate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endpoint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test,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intolerable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tolerable</a:t>
            </a:r>
            <a:r>
              <a:rPr/>
              <a:t> </a:t>
            </a:r>
            <a:r>
              <a:rPr/>
              <a:t>loss.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vaccine,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colds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vaccinated.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experiencing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experiencing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say,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Then,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ratio.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cheaper,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cures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cure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savings.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suffering,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increased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pneumonia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dollars,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hundred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dose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vaccine,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4%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vastly</a:t>
            </a:r>
            <a:r>
              <a:rPr/>
              <a:t> </a:t>
            </a:r>
            <a:r>
              <a:rPr/>
              <a:t>oversimplifying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talking,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complexities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dicey.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honest,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simpilistic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air,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justification.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trade-offs</a:t>
            </a:r>
            <a:r>
              <a:rPr/>
              <a:t> </a:t>
            </a:r>
            <a:r>
              <a:rPr/>
              <a:t>properly.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rejecting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determined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50.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hundreds,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thousands.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breastfeeding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breastfeeding</a:t>
            </a:r>
            <a:r>
              <a:rPr/>
              <a:t> </a:t>
            </a:r>
            <a:r>
              <a:rPr/>
              <a:t>jaundice.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said,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babies.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2%,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readmitted.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events.</a:t>
            </a:r>
            <a:r>
              <a:rPr/>
              <a:t> </a:t>
            </a:r>
            <a:r>
              <a:rPr/>
              <a:t>Thats</a:t>
            </a:r>
            <a:r>
              <a:rPr/>
              <a:t> </a:t>
            </a:r>
            <a:r>
              <a:rPr/>
              <a:t>2,500.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him,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5,000</a:t>
            </a:r>
            <a:r>
              <a:rPr/>
              <a:t> </a:t>
            </a:r>
            <a:r>
              <a:rPr/>
              <a:t>infants.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happy.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thrown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jail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violating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formula,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heck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100.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readmitted.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hat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infants?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x%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16/x-squared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squared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64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0.1</a:t>
            </a:r>
            <a:r>
              <a:rPr/>
              <a:t> </a:t>
            </a:r>
            <a:r>
              <a:rPr/>
              <a:t>squared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1600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tedious,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manageable.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specificity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recruit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prevalence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10%.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sensitivity,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diseased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crucial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0.1.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90%,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0.871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0.928.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70%</a:t>
            </a:r>
            <a:r>
              <a:rPr/>
              <a:t> </a:t>
            </a:r>
            <a:r>
              <a:rPr/>
              <a:t>sensitivity.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0.655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0.745.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justificaiton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(using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mu,</a:t>
            </a:r>
            <a:r>
              <a:rPr/>
              <a:t> </a:t>
            </a:r>
            <a:r>
              <a:rPr/>
              <a:t>pi,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beta),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(assuming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foresight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adequate.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cartoon.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cartoons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Scott</a:t>
            </a:r>
            <a:r>
              <a:rPr/>
              <a:t> </a:t>
            </a:r>
            <a:r>
              <a:rPr/>
              <a:t>Munro,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xkcd</a:t>
            </a:r>
            <a:r>
              <a:rPr/>
              <a:t> </a:t>
            </a:r>
            <a:r>
              <a:rPr/>
              <a:t>comic</a:t>
            </a:r>
            <a:r>
              <a:rPr/>
              <a:t> </a:t>
            </a:r>
            <a:r>
              <a:rPr/>
              <a:t>series.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labels.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0.001,</a:t>
            </a:r>
            <a:r>
              <a:rPr/>
              <a:t> </a:t>
            </a:r>
            <a:r>
              <a:rPr/>
              <a:t>0.01,</a:t>
            </a:r>
            <a:r>
              <a:rPr/>
              <a:t> </a:t>
            </a:r>
            <a:r>
              <a:rPr/>
              <a:t>0.02,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0.03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Highly</a:t>
            </a:r>
            <a:r>
              <a:rPr/>
              <a:t> </a:t>
            </a:r>
            <a:r>
              <a:rPr/>
              <a:t>Significant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0.049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Significant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0.050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Oh</a:t>
            </a:r>
            <a:r>
              <a:rPr/>
              <a:t> </a:t>
            </a:r>
            <a:r>
              <a:rPr/>
              <a:t>crap.</a:t>
            </a:r>
            <a:r>
              <a:rPr/>
              <a:t> </a:t>
            </a:r>
            <a:r>
              <a:rPr/>
              <a:t>Redo</a:t>
            </a:r>
            <a:r>
              <a:rPr/>
              <a:t> </a:t>
            </a:r>
            <a:r>
              <a:rPr/>
              <a:t>calculations.</a:t>
            </a:r>
            <a:r>
              <a:rPr/>
              <a:t>”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knows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0.051,</a:t>
            </a:r>
            <a:r>
              <a:rPr/>
              <a:t> </a:t>
            </a:r>
            <a:r>
              <a:rPr/>
              <a:t>0.06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significance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0.04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0.049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hedging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wrong</a:t>
            </a:r>
            <a:r>
              <a:rPr/>
              <a:t>”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0.07,</a:t>
            </a:r>
            <a:r>
              <a:rPr/>
              <a:t> </a:t>
            </a:r>
            <a:r>
              <a:rPr/>
              <a:t>0.08,</a:t>
            </a:r>
            <a:r>
              <a:rPr/>
              <a:t> </a:t>
            </a:r>
            <a:r>
              <a:rPr/>
              <a:t>0.09,</a:t>
            </a:r>
            <a:r>
              <a:rPr/>
              <a:t> </a:t>
            </a:r>
            <a:r>
              <a:rPr/>
              <a:t>0.099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Highly</a:t>
            </a:r>
            <a:r>
              <a:rPr/>
              <a:t> </a:t>
            </a:r>
            <a:r>
              <a:rPr/>
              <a:t>suggestive,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p&lt;0.10</a:t>
            </a:r>
            <a:r>
              <a:rPr/>
              <a:t> </a:t>
            </a:r>
            <a:r>
              <a:rPr/>
              <a:t>level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personally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complaint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modification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p-hacking.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≥0.1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Hey,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analysis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hunt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p-values.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hard,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struggle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fairness,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discomfort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classical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too,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wonderful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Jim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(1995,</a:t>
            </a:r>
            <a:r>
              <a:rPr/>
              <a:t> </a:t>
            </a:r>
            <a:r>
              <a:rPr/>
              <a:t>vol. 3</a:t>
            </a:r>
            <a:r>
              <a:rPr/>
              <a:t> </a:t>
            </a:r>
            <a:r>
              <a:rPr/>
              <a:t>no.</a:t>
            </a:r>
            <a:r>
              <a:rPr/>
              <a:t> </a:t>
            </a:r>
            <a:r>
              <a:rPr/>
              <a:t>3)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www.amstat.org/publications/jse/v3n3/albert.html.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severe</a:t>
            </a:r>
            <a:r>
              <a:rPr/>
              <a:t> </a:t>
            </a:r>
            <a:r>
              <a:rPr/>
              <a:t>respiratory</a:t>
            </a:r>
            <a:r>
              <a:rPr/>
              <a:t> </a:t>
            </a:r>
            <a:r>
              <a:rPr/>
              <a:t>failure.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survived.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Jim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tackled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paradigm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Wikipedia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formula: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P(H|E)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P(E|H)</a:t>
            </a:r>
            <a:r>
              <a:rPr/>
              <a:t> </a:t>
            </a:r>
            <a:r>
              <a:rPr/>
              <a:t>P(H)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P(E)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(data).</a:t>
            </a:r>
            <a:r>
              <a:rPr/>
              <a:t> </a:t>
            </a:r>
            <a:r>
              <a:rPr/>
              <a:t>P,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hits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born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Missouri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1995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pieces.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(demography)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Missouri</a:t>
            </a:r>
            <a:r>
              <a:rPr/>
              <a:t> </a:t>
            </a:r>
            <a:r>
              <a:rPr/>
              <a:t>(geography)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1995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(time)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(care</a:t>
            </a:r>
            <a:r>
              <a:rPr/>
              <a:t> </a:t>
            </a:r>
            <a:r>
              <a:rPr/>
              <a:t>requirements)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during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(time,</a:t>
            </a:r>
            <a:r>
              <a:rPr/>
              <a:t> </a:t>
            </a:r>
            <a:r>
              <a:rPr/>
              <a:t>again)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P(H),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controversy.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belief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impressions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researcher.</a:t>
            </a:r>
            <a:r>
              <a:rPr/>
              <a:t> </a:t>
            </a:r>
            <a:r>
              <a:rPr/>
              <a:t>What!?!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supposed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opinions?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adopting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informal</a:t>
            </a:r>
            <a:r>
              <a:rPr/>
              <a:t> </a:t>
            </a:r>
            <a:r>
              <a:rPr/>
              <a:t>rules.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reasonable,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supported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fashion.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beliefs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precision.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cautious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pre-specified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biological</a:t>
            </a:r>
            <a:r>
              <a:rPr/>
              <a:t> </a:t>
            </a:r>
            <a:r>
              <a:rPr/>
              <a:t>mechanism,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credibility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Advocates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resolve</a:t>
            </a:r>
            <a:r>
              <a:rPr/>
              <a:t> </a:t>
            </a:r>
            <a:r>
              <a:rPr/>
              <a:t>controversies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conflicting</a:t>
            </a:r>
            <a:r>
              <a:rPr/>
              <a:t> </a:t>
            </a:r>
            <a:r>
              <a:rPr/>
              <a:t>beliefs.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“</a:t>
            </a:r>
            <a:r>
              <a:rPr/>
              <a:t>close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researchers,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hopes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therapy,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Similarly,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pessimistic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therapy.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agenda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hostage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extremely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pessimistic</a:t>
            </a:r>
            <a:r>
              <a:rPr/>
              <a:t> </a:t>
            </a:r>
            <a:r>
              <a:rPr/>
              <a:t>priors,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area.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Third,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subjectivity.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diffuse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non-informative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pessimistic,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spreads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hypotheses.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pi1,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survive.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survive.</a:t>
            </a:r>
            <a:r>
              <a:rPr/>
              <a:t> </a:t>
            </a:r>
            <a:r>
              <a:rPr/>
              <a:t>We’d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premature</a:t>
            </a:r>
            <a:r>
              <a:rPr/>
              <a:t> </a:t>
            </a:r>
            <a:r>
              <a:rPr/>
              <a:t>births,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guaranteed.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placing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cells,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remaining,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90,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0.56%.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probabilty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triangle.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belief,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spliting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probabilty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queasy,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company.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P(E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H),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60%,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survivors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152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observing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survivors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251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38,152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forgotten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Excel,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formula.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binomdist(28,29,0.95FALSE)*binomdist(6,10,0.65,FALSE)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hypotheses.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survivals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survivals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15%,</a:t>
            </a:r>
            <a:r>
              <a:rPr/>
              <a:t> </a:t>
            </a:r>
            <a:r>
              <a:rPr/>
              <a:t>35%,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55%.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ECMO=0.9,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therapy=0.6,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38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190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173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much).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ECMO=conventional=0.8,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catch.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(they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794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million),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rescale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P(E)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P(E)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P(E|H1)</a:t>
            </a:r>
            <a:r>
              <a:rPr/>
              <a:t> </a:t>
            </a:r>
            <a:r>
              <a:rPr/>
              <a:t>P(H1)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P(E|H2)</a:t>
            </a:r>
            <a:r>
              <a:rPr/>
              <a:t> </a:t>
            </a:r>
            <a:r>
              <a:rPr/>
              <a:t>P(H2)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easy: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121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794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sum.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calculus,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dread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Calculus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simulations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standardizing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P(H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E).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(0+0+…+1+13+84+0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98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(0+0+…+13+218+0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231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30%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(0+0+…+7+178+0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185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Albert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ratios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1.33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better</a:t>
            </a:r>
            <a:r>
              <a:rPr/>
              <a:t>”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448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500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666,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classical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allow.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rates?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6.0%.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500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completely)</a:t>
            </a:r>
            <a:r>
              <a:rPr/>
              <a:t> </a:t>
            </a:r>
            <a:r>
              <a:rPr/>
              <a:t>dissuaded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belief.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93.9%.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superior.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taste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lay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belief,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beliefs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uniform</a:t>
            </a:r>
            <a:r>
              <a:rPr/>
              <a:t> </a:t>
            </a:r>
            <a:r>
              <a:rPr/>
              <a:t>fashion.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resulting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manageable.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such,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problems,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representativeness,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redefining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narrowly.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85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Rochester,</a:t>
            </a:r>
            <a:r>
              <a:rPr/>
              <a:t> </a:t>
            </a:r>
            <a:r>
              <a:rPr/>
              <a:t>Minnesota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advertisement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participation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cessation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teenage</a:t>
            </a:r>
            <a:r>
              <a:rPr/>
              <a:t> </a:t>
            </a:r>
            <a:r>
              <a:rPr/>
              <a:t>smokers,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themselves.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teenage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controversial,</a:t>
            </a:r>
            <a:r>
              <a:rPr/>
              <a:t> </a:t>
            </a:r>
            <a:r>
              <a:rPr/>
              <a:t>categorization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deeply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categories:</a:t>
            </a:r>
            <a:r>
              <a:rPr/>
              <a:t> </a:t>
            </a:r>
            <a:r>
              <a:rPr/>
              <a:t>nominal,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psychologist,</a:t>
            </a:r>
            <a:r>
              <a:rPr/>
              <a:t> </a:t>
            </a:r>
            <a:r>
              <a:rPr/>
              <a:t>S.S.</a:t>
            </a:r>
            <a:r>
              <a:rPr/>
              <a:t> </a:t>
            </a:r>
            <a:r>
              <a:rPr/>
              <a:t>Stevens,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re-order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causing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fuss,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race,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geographic</a:t>
            </a:r>
            <a:r>
              <a:rPr/>
              <a:t> </a:t>
            </a:r>
            <a:r>
              <a:rPr/>
              <a:t>region.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re-order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Military</a:t>
            </a:r>
            <a:r>
              <a:rPr/>
              <a:t> </a:t>
            </a:r>
            <a:r>
              <a:rPr/>
              <a:t>ranks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M.D. versus</a:t>
            </a:r>
            <a:r>
              <a:rPr/>
              <a:t> </a:t>
            </a:r>
            <a:r>
              <a:rPr/>
              <a:t>Ph.D.,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college,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degree,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degree,</a:t>
            </a:r>
            <a:r>
              <a:rPr/>
              <a:t> </a:t>
            </a:r>
            <a:r>
              <a:rPr/>
              <a:t>graduate/professional</a:t>
            </a:r>
            <a:r>
              <a:rPr/>
              <a:t> </a:t>
            </a:r>
            <a:r>
              <a:rPr/>
              <a:t>degree.</a:t>
            </a:r>
            <a:r>
              <a:rPr/>
              <a:t> </a:t>
            </a:r>
            <a:r>
              <a:rPr/>
              <a:t>Stages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tests.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”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weight,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income.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describing.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yes/no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(male/female,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transgender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correct/incorrect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binary.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reversing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unsual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fractional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violates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normality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Time-to-event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unusual.</a:t>
            </a:r>
            <a:r>
              <a:rPr/>
              <a:t> </a:t>
            </a:r>
            <a:r>
              <a:rPr/>
              <a:t>Time-to-event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occurred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violate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regression:</a:t>
            </a:r>
            <a:r>
              <a:rPr/>
              <a:t> </a:t>
            </a:r>
            <a:r>
              <a:rPr/>
              <a:t>normality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homogeneity.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neagtive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sums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sergeant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corporals,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private=1,</a:t>
            </a:r>
            <a:r>
              <a:rPr/>
              <a:t> </a:t>
            </a:r>
            <a:r>
              <a:rPr/>
              <a:t>corporal=2,</a:t>
            </a:r>
            <a:r>
              <a:rPr/>
              <a:t> </a:t>
            </a:r>
            <a:r>
              <a:rPr/>
              <a:t>sergeant=3.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race.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meaningful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occurring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often.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quartiles.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hardly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mentioning.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unitless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spread,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honestly,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hierarchy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summaries,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deal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63</a:t>
            </a:fld>
            <a:endParaRPr lang="en-US"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statistics.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certainly,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covariates.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anyway.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(interval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scale),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skewed,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summaries,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numerator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crosstabulations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means/standard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crosstabulations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poorly.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larger)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judgment.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residuals,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chi-squared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possible.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appearing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54%</a:t>
            </a:r>
            <a:r>
              <a:rPr/>
              <a:t> </a:t>
            </a:r>
            <a:r>
              <a:rPr/>
              <a:t>(257).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swapping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sense,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candidates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influences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white.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(white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females)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(black/white,</a:t>
            </a:r>
            <a:r>
              <a:rPr/>
              <a:t> </a:t>
            </a:r>
            <a:r>
              <a:rPr/>
              <a:t>male/female).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treatment/exposure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relates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item.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changes.</a:t>
            </a:r>
            <a:r>
              <a:rPr/>
              <a:t> </a:t>
            </a:r>
            <a:r>
              <a:rPr/>
              <a:t>Arranging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thusly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levels,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pages.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align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disaster.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round.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tenths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picture.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101%.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incorrectly.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sophisticated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100%.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doubt,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clearest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happening.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fictitious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(rich/poor)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attitude</a:t>
            </a:r>
            <a:r>
              <a:rPr/>
              <a:t> </a:t>
            </a:r>
            <a:r>
              <a:rPr/>
              <a:t>(happy/miserable).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67</a:t>
            </a:fld>
            <a:endParaRPr lang="en-US"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P[Rich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Happy].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given.</a:t>
            </a:r>
            <a:r>
              <a:rPr/>
              <a:t>”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68</a:t>
            </a:fld>
            <a:endParaRPr lang="en-US"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P[Happy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Rich].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69</a:t>
            </a:fld>
            <a:endParaRPr lang="en-US"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grand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conditions.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happy.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70</a:t>
            </a:fld>
            <a:endParaRPr lang="en-US"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71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manageable,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Sampling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attitude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differently.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72</a:t>
            </a:fld>
            <a:endParaRPr lang="en-US"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sideways</a:t>
            </a:r>
            <a:r>
              <a:rPr/>
              <a:t> </a:t>
            </a:r>
            <a:r>
              <a:rPr/>
              <a:t>scrolling.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73</a:t>
            </a:fld>
            <a:endParaRPr lang="en-US"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treatment/exposure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rows.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101%.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doubt,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74</a:t>
            </a:fld>
            <a:endParaRPr lang="en-US"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summary.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plot.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(whisker)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plot,</a:t>
            </a:r>
            <a:r>
              <a:rPr/>
              <a:t> </a:t>
            </a:r>
            <a:r>
              <a:rPr/>
              <a:t>i.e.,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interquartile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detect</a:t>
            </a:r>
            <a:r>
              <a:rPr/>
              <a:t> </a:t>
            </a:r>
            <a:r>
              <a:rPr/>
              <a:t>outliers.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outliers.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away,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away.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exceeds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large</a:t>
            </a:r>
            <a:r>
              <a:rPr/>
              <a:t>”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passes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(SAS,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Stata,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vertical.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80</a:t>
            </a:fld>
            <a:endParaRPr lang="en-US"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helps.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overprinting,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noisy.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81</a:t>
            </a:fld>
            <a:endParaRPr lang="en-US"/>
          </a:p>
        </p:txBody>
      </p:sp>
    </p:spTree>
  </p:cSld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benefit.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received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33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55.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happened?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monitor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closely.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odd</a:t>
            </a:r>
            <a:r>
              <a:rPr/>
              <a:t> </a:t>
            </a:r>
            <a:r>
              <a:rPr/>
              <a:t>patterns,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declining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jumping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normal,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correlations,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unexpected</a:t>
            </a:r>
            <a:r>
              <a:rPr/>
              <a:t> </a:t>
            </a:r>
            <a:r>
              <a:rPr/>
              <a:t>patterns,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expected.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switched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misprint.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82</a:t>
            </a:fld>
            <a:endParaRPr lang="en-US"/>
          </a:p>
        </p:txBody>
      </p:sp>
    </p:spTree>
  </p:cSld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algebra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reactions.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recoil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horror.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algebra,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algebra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formulas,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cite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b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y-intercept</a:t>
            </a:r>
            <a:r>
              <a:rPr/>
              <a:t> </a:t>
            </a:r>
            <a:r>
              <a:rPr/>
              <a:t>(we’ll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here).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Δy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Δx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English,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comes</a:t>
            </a:r>
            <a:r>
              <a:rPr/>
              <a:t> </a:t>
            </a:r>
            <a:r>
              <a:rPr/>
              <a:t>close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follows: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</a:t>
            </a:r>
            <a:r>
              <a:rPr/>
              <a:t> </a:t>
            </a:r>
            <a:r>
              <a:rPr/>
              <a:t>cautious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X=0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impossible,</a:t>
            </a:r>
            <a:r>
              <a:rPr/>
              <a:t> </a:t>
            </a:r>
            <a:r>
              <a:rPr/>
              <a:t>implausible,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extrapolation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85</a:t>
            </a:fld>
            <a:endParaRPr lang="en-US"/>
          </a:p>
        </p:txBody>
      </p:sp>
    </p:spTree>
  </p:cSld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pre-term</a:t>
            </a:r>
            <a:r>
              <a:rPr/>
              <a:t> </a:t>
            </a:r>
            <a:r>
              <a:rPr/>
              <a:t>infants.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coefficients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useful.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weeks.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21-13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40-20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0.4.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0.4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86</a:t>
            </a:fld>
            <a:endParaRPr lang="en-US"/>
          </a:p>
        </p:txBody>
      </p:sp>
    </p:spTree>
  </p:cSld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somewhat.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live/dead,</a:t>
            </a:r>
            <a:r>
              <a:rPr/>
              <a:t> </a:t>
            </a:r>
            <a:r>
              <a:rPr/>
              <a:t>treatment/control,</a:t>
            </a:r>
            <a:r>
              <a:rPr/>
              <a:t> </a:t>
            </a:r>
            <a:r>
              <a:rPr/>
              <a:t>diseased/healthy,</a:t>
            </a:r>
            <a:r>
              <a:rPr/>
              <a:t> </a:t>
            </a:r>
            <a:r>
              <a:rPr/>
              <a:t>male/female.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0.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stopped.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intercept,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20-13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1-0.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0-1</a:t>
            </a:r>
            <a:r>
              <a:rPr/>
              <a:t> </a:t>
            </a:r>
            <a:r>
              <a:rPr/>
              <a:t>coding,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88</a:t>
            </a:fld>
            <a:endParaRPr lang="en-US"/>
          </a:p>
        </p:txBody>
      </p:sp>
    </p:spTree>
  </p:cSld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affects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ignores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covariates.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incorporates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covariaties.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panning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confounders.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t-test.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prefer,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unifying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diverse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covariance,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designs,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t-tests.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procedure.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test,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mathematically</a:t>
            </a:r>
            <a:r>
              <a:rPr/>
              <a:t> </a:t>
            </a:r>
            <a:r>
              <a:rPr/>
              <a:t>equivalent.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.001,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estimates,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below.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(FEED_TYP=1)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shorter.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confirms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previously.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mothers?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.009,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adjusting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decrease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adjusting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revealed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covariate,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accounts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week,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acounts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adjusts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fed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27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downward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27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confirms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adjusting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twins.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90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(H0)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traditionally</a:t>
            </a:r>
            <a:r>
              <a:rPr/>
              <a:t> </a:t>
            </a:r>
            <a:r>
              <a:rPr/>
              <a:t>reserved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decrement.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association: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(as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increases),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(as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decreases).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Hypotheses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certainty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Remeber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later.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generality.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inductive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overarching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framework.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nurses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distance).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emerged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generational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norms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expectations.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devolved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shouting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nurses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generational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wisely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boomer</a:t>
            </a:r>
            <a:r>
              <a:rPr/>
              <a:t> </a:t>
            </a:r>
            <a:r>
              <a:rPr/>
              <a:t>generation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section?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interviews,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interviews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recorded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transcibed,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protections.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importantly,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efforts,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mid-course</a:t>
            </a:r>
            <a:r>
              <a:rPr/>
              <a:t> </a:t>
            </a:r>
            <a:r>
              <a:rPr/>
              <a:t>adaptations.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96</a:t>
            </a:fld>
            <a:endParaRPr lang="en-US"/>
          </a:p>
        </p:txBody>
      </p:sp>
    </p:spTree>
  </p:cSld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Software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Cross-referencing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checks.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categorization.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Categories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faithful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understanding.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uncomfortable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Phrasing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researcher.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provisional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iterative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understanding.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Establishing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pre-existing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evolve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(both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resolve</a:t>
            </a:r>
            <a:r>
              <a:rPr/>
              <a:t> </a:t>
            </a:r>
            <a:r>
              <a:rPr/>
              <a:t>discrepancy).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audit.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gaining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insight,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identified,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defined.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qualirty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97</a:t>
            </a:fld>
            <a:endParaRPr lang="en-US"/>
          </a:p>
        </p:txBody>
      </p:sp>
    </p:spTree>
  </p:cSld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Boilerplate</a:t>
            </a:r>
            <a:r>
              <a:rPr/>
              <a:t> </a:t>
            </a:r>
            <a:r>
              <a:rPr/>
              <a:t>refers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fear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accused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plagiarism.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boilerplate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describes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summarizing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summarizing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boilerplate</a:t>
            </a:r>
            <a:r>
              <a:rPr/>
              <a:t> </a:t>
            </a:r>
            <a:r>
              <a:rPr/>
              <a:t>mentions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sided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90%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99.99%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subscripts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subscript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nulvadapine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Alzheimer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cognition,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Alzheimer’s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Subscale-12.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6.41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5.75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0.66.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accepted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nilvadipine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spanning</a:t>
            </a:r>
            <a:r>
              <a:rPr/>
              <a:t> </a:t>
            </a:r>
            <a:r>
              <a:rPr/>
              <a:t>mild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moderate</a:t>
            </a:r>
            <a:r>
              <a:rPr/>
              <a:t> </a:t>
            </a:r>
            <a:r>
              <a:rPr/>
              <a:t>Alzheimer</a:t>
            </a:r>
            <a:r>
              <a:rPr/>
              <a:t> </a:t>
            </a:r>
            <a:r>
              <a:rPr/>
              <a:t>disease.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before,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experiencing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adverse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(50/252)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16%</a:t>
            </a:r>
            <a:r>
              <a:rPr/>
              <a:t> </a:t>
            </a:r>
            <a:r>
              <a:rPr/>
              <a:t>(42/257).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accepted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Nilvadipine</a:t>
            </a:r>
            <a:r>
              <a:rPr/>
              <a:t> </a:t>
            </a:r>
            <a:r>
              <a:rPr/>
              <a:t>appeared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safe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tolerated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2.xml" />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hyperlink" Target="https://www.ncbi.nlm.nih.gov/pmc/articles/PMC1446866/" TargetMode="External" /><Relationship Id="rId4" Type="http://schemas.openxmlformats.org/officeDocument/2006/relationships/hyperlink" Target="https://www.ncbi.nlm.nih.gov/pmc/articles/PMC1446866/pdf/0911742.pdf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hyperlink" Target="http://www.bmj.com/content/310/6992/1439.full" TargetMode="Externa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.gif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3.gif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4.gif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5.gif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6.gif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7.gif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8.gif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9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10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Relationship Id="rId3" Type="http://schemas.openxmlformats.org/officeDocument/2006/relationships/image" Target="../media/image11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12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13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14.png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Relationship Id="rId3" Type="http://schemas.openxmlformats.org/officeDocument/2006/relationships/image" Target="../media/image15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image" Target="../media/image16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Relationship Id="rId3" Type="http://schemas.openxmlformats.org/officeDocument/2006/relationships/image" Target="../media/image17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Relationship Id="rId3" Type="http://schemas.openxmlformats.org/officeDocument/2006/relationships/image" Target="../media/image18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3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4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5.xml" /><Relationship Id="rId3" Type="http://schemas.openxmlformats.org/officeDocument/2006/relationships/image" Target="../media/image19.gif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6.xml" /><Relationship Id="rId3" Type="http://schemas.openxmlformats.org/officeDocument/2006/relationships/image" Target="../media/image20.gif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7.xml" /><Relationship Id="rId3" Type="http://schemas.openxmlformats.org/officeDocument/2006/relationships/image" Target="../media/image21.gif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8.xml" /><Relationship Id="rId3" Type="http://schemas.openxmlformats.org/officeDocument/2006/relationships/image" Target="../media/image22.gif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9.xml" /><Relationship Id="rId3" Type="http://schemas.openxmlformats.org/officeDocument/2006/relationships/image" Target="../media/image23.gif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0.xml" /><Relationship Id="rId3" Type="http://schemas.openxmlformats.org/officeDocument/2006/relationships/image" Target="../media/image24.gif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1.xml" /><Relationship Id="rId3" Type="http://schemas.openxmlformats.org/officeDocument/2006/relationships/image" Target="../media/image25.gif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2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gif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gif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gif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3.xml" /><Relationship Id="rId3" Type="http://schemas.openxmlformats.org/officeDocument/2006/relationships/image" Target="../media/image29.gif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4.xml" /><Relationship Id="rId3" Type="http://schemas.openxmlformats.org/officeDocument/2006/relationships/image" Target="../media/image30.png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5.xml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6.xml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7.xml" /><Relationship Id="rId3" Type="http://schemas.openxmlformats.org/officeDocument/2006/relationships/image" Target="../media/image31.gif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gif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8.xml" /><Relationship Id="rId3" Type="http://schemas.openxmlformats.org/officeDocument/2006/relationships/image" Target="../media/image33.gif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gif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9.xml" /><Relationship Id="rId3" Type="http://schemas.openxmlformats.org/officeDocument/2006/relationships/image" Target="../media/image35.gif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0.xml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1.xml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populations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Population parameters (</a:t>
                </a: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Sample statistics (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is close to zero.</a:t>
                </a:r>
              </a:p>
            </p:txBody>
          </p:sp>
        </mc:Choice>
      </mc:AlternateContent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serve?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Assessment of the quality of your research</a:t>
            </a:r>
          </a:p>
          <a:p>
            <a:pPr lvl="2"/>
            <a:r>
              <a:rPr/>
              <a:t>Brag here about your rigor</a:t>
            </a:r>
          </a:p>
          <a:p>
            <a:pPr lvl="2"/>
            <a:r>
              <a:rPr/>
              <a:t>Save limitations for discussion</a:t>
            </a:r>
          </a:p>
          <a:p>
            <a:pPr lvl="1"/>
            <a:r>
              <a:rPr/>
              <a:t>Allow others to replicate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“The Methods section should include only information that was available at the time the plan or protocol for the study was being written; all information obtained during the study belongs in the Results section.”</a:t>
            </a:r>
          </a:p>
          <a:p>
            <a:pPr lvl="2"/>
            <a:r>
              <a:rPr/>
              <a:t>International Commitee of Medical Journal Editors. Uniform requirements for manuscripts submitted to biomedical journals: Writing and editing for biomedical publication. J Pharmacol Pharmacother. 2010;1(1):42–58.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Participants, Procedure, Measures/Materials, Analysis section (Frye, no date)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Subjects, Ethical considerations, Preparations, Protocol design, Measurements and calculations, Data analysis (Kallet 2004)</a:t>
            </a:r>
          </a:p>
        </p:txBody>
      </p:sp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Participants, Materials (Stimuli, Testing materials, Background questionnaire), Procedure (Tasks, Design and analyses)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materials did you use? Who were the subjects of your study? What was the design of your research? What procedure did you follow? (Kallestinova 2011)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Selection and description of participants, Technical information, Statistics. International Commitee of Medical Journal Editors 2010.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Materials (Chemical, Experimental materials, Experimental animals, Human subjects), Methods (Study design, Measurements/assessments, Statistical analyses) (Ghasemi 2019)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boilerplate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“Continuous variables were summarized as means and SDs, and categorical variables were summarized as percentages.” Saleem 2019.</a:t>
            </a:r>
          </a:p>
          <a:p>
            <a:pPr lvl="1"/>
            <a:r>
              <a:rPr/>
              <a:t>“All tests were two sided, and P values below the 5% level were regarded as significant.” Lokken 1995.</a:t>
            </a:r>
          </a:p>
        </p:txBody>
      </p:sp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Hypothesis testing</a:t>
            </a:r>
          </a:p>
          <a:p>
            <a:pPr lvl="1"/>
            <a:r>
              <a:rPr/>
              <a:t>p-values and confidence intervals</a:t>
            </a:r>
          </a:p>
          <a:p>
            <a:pPr lvl="1"/>
            <a:r>
              <a:rPr/>
              <a:t>Sample size justification</a:t>
            </a:r>
          </a:p>
          <a:p>
            <a:pPr lvl="1"/>
            <a:r>
              <a:rPr/>
              <a:t>Scales of measurement</a:t>
            </a:r>
          </a:p>
          <a:p>
            <a:pPr lvl="1"/>
            <a:r>
              <a:rPr/>
              <a:t>Descriptive statistics</a:t>
            </a:r>
          </a:p>
          <a:p>
            <a:pPr lvl="1"/>
            <a:r>
              <a:rPr/>
              <a:t>Linear, logistic, Poisson, and Cox regression</a:t>
            </a:r>
          </a:p>
          <a:p>
            <a:pPr lvl="1"/>
            <a:r>
              <a:rPr/>
              <a:t>Analysis of qualitative data</a:t>
            </a:r>
          </a:p>
          <a:p>
            <a:pPr lvl="1"/>
            <a:r>
              <a:rPr/>
              <a:t>Writing a methods section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Population parameters,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quantifies a relationship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implies no relationship</a:t>
                </a:r>
              </a:p>
              <a:p>
                <a:pPr lvl="1"/>
                <a:r>
                  <a:rPr/>
                  <a:t>Sample statistics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1</m:t>
                    </m:r>
                  </m:oMath>
                </a14:m>
                <a:r>
                  <a:rPr/>
                  <a:t> is close to zero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Poulation, sample</a:t>
            </a:r>
          </a:p>
          <a:p>
            <a:pPr lvl="2"/>
            <a:r>
              <a:rPr/>
              <a:t>Parameter, statistic</a:t>
            </a:r>
          </a:p>
          <a:p>
            <a:pPr lvl="2"/>
            <a:r>
              <a:rPr/>
              <a:t>Basic hypotheses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Directional alternatives</a:t>
            </a:r>
          </a:p>
          <a:p>
            <a:pPr lvl="2"/>
            <a:r>
              <a:rPr/>
              <a:t>Text hypotheses</a:t>
            </a:r>
          </a:p>
          <a:p>
            <a:pPr lvl="2"/>
            <a:r>
              <a:rPr/>
              <a:t>Type I and Type II errors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Directional</a:t>
            </a:r>
            <a:r>
              <a:rPr/>
              <a:t> </a:t>
            </a:r>
            <a:r>
              <a:rPr/>
              <a:t>alternatives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Used when changes in opposite direction are</a:t>
                </a:r>
              </a:p>
              <a:p>
                <a:pPr lvl="2"/>
                <a:r>
                  <a:rPr/>
                  <a:t>Impossible</a:t>
                </a:r>
              </a:p>
              <a:p>
                <a:pPr lvl="2"/>
                <a:r>
                  <a:rPr/>
                  <a:t>Irrelevant/equivalent to no change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≤</m:t>
                    </m:r>
                    <m:r>
                      <m:t>0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</m:oMath>
                </a14:m>
              </a:p>
              <a:p>
                <a:pPr lvl="1"/>
                <a:r>
                  <a:rPr/>
                  <a:t>Must be stated a priori</a:t>
                </a:r>
              </a:p>
              <a:p>
                <a:pPr lvl="2"/>
                <a:r>
                  <a:rPr/>
                  <a:t>“Wrong” direction now interesting</a:t>
                </a:r>
              </a:p>
              <a:p>
                <a:pPr lvl="2"/>
                <a:r>
                  <a:rPr/>
                  <a:t>Switch for better power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controversy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EPA meta-analysis of passive smoking</a:t>
            </a:r>
          </a:p>
          <a:p>
            <a:pPr lvl="1"/>
            <a:r>
              <a:rPr/>
              <a:t>Criticized for using a one-sided hypothesis</a:t>
            </a:r>
          </a:p>
          <a:p>
            <a:pPr lvl="2"/>
            <a:r>
              <a:rPr/>
              <a:t>Samet JM, Burke TA. Turning science into junk: the tobacco industry and passive smoking. Am J Public Health. 2001;91(11):1742–1744. Available in </a:t>
            </a:r>
            <a:r>
              <a:rPr>
                <a:hlinkClick r:id="rId3"/>
              </a:rPr>
              <a:t>html format</a:t>
            </a:r>
            <a:r>
              <a:rPr/>
              <a:t> or </a:t>
            </a:r>
            <a:r>
              <a:rPr>
                <a:hlinkClick r:id="rId4"/>
              </a:rPr>
              <a:t>PDF format</a:t>
            </a:r>
            <a:r>
              <a:rPr/>
              <a:t>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English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statisticians like Greek letters</a:t>
            </a:r>
          </a:p>
          <a:p>
            <a:pPr lvl="2"/>
            <a:r>
              <a:rPr/>
              <a:t>Translate to simple text</a:t>
            </a:r>
          </a:p>
          <a:p>
            <a:pPr lvl="1"/>
            <a:r>
              <a:rPr/>
              <a:t>For two group comparisons</a:t>
            </a:r>
          </a:p>
          <a:p>
            <a:pPr lvl="2"/>
            <a:r>
              <a:rPr/>
              <a:t>Safer, more effective</a:t>
            </a:r>
          </a:p>
          <a:p>
            <a:pPr lvl="1"/>
            <a:r>
              <a:rPr/>
              <a:t>For regression models</a:t>
            </a:r>
          </a:p>
          <a:p>
            <a:pPr lvl="2"/>
            <a:r>
              <a:rPr/>
              <a:t>Trend, association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“… the objective of this 78-week randomised, placebo-controlled study was to determine whether treatment with nilvadipine sustained-release 8 mg, once a day, was effective and safe in slowing the rate of cognitive decline in patients with mild to moderate Alzheimer disease.”</a:t>
            </a:r>
          </a:p>
          <a:p>
            <a:pPr lvl="2"/>
            <a:r>
              <a:rPr/>
              <a:t>Lawlor B, Segurado R, Kennelly S, et al. Nilvadipine in mild to moderate Alzheimer disease: A randomised controlled trial. PLoS Med. 2018; 15(9): e1002660. DOI: 10.1371/journal.pmed.1002660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“… we investigated trends in BCC incidence over a span of 20 years and the associations between incident BCC and risk factors in a total population of 140,171 participants from 2 large US-based cohort studies: women in the Nurses’ Health Study (NHS; 1986–2006) and men in the Health Professionals’ Follow-up Study (HPFS; 1988–2006).”</a:t>
            </a:r>
          </a:p>
          <a:p>
            <a:pPr lvl="2"/>
            <a:r>
              <a:rPr/>
              <a:t>Wu S, Han J, Li WQ, Li T, Qureshi AA. Basal-cell carcinoma incidence and associated risk factors in U.S. women and men. Am J Epidemiol. 2013; 178(6): 890–897. DOI: 10.1093/aje/kwt073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Type I error</a:t>
                </a:r>
              </a:p>
              <a:p>
                <a:pPr lvl="2"/>
                <a:r>
                  <a:rPr/>
                  <a:t>Rejecting the null hypothesis when the null hypothesis is true.</a:t>
                </a:r>
              </a:p>
              <a:p>
                <a:pPr lvl="2"/>
                <a:r>
                  <a:rPr/>
                  <a:t>False positive result</a:t>
                </a:r>
              </a:p>
              <a:p>
                <a:pPr lvl="2"/>
                <a:r>
                  <a:rPr/>
                  <a:t>Example: allowing an ineffective drug on the market</a:t>
                </a:r>
              </a:p>
              <a:p>
                <a:pPr lvl="1"/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= P[Type I error]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Type II error</a:t>
                </a:r>
              </a:p>
              <a:p>
                <a:pPr lvl="2"/>
                <a:r>
                  <a:rPr/>
                  <a:t>Accepting the null hypothesis when the null hypothesis is false.</a:t>
                </a:r>
              </a:p>
              <a:p>
                <a:pPr lvl="2"/>
                <a:r>
                  <a:rPr/>
                  <a:t>False negative result</a:t>
                </a:r>
              </a:p>
              <a:p>
                <a:pPr lvl="2"/>
                <a:r>
                  <a:rPr/>
                  <a:t>Example: keeping an effective drug off of the market</a:t>
                </a:r>
              </a:p>
              <a:p>
                <a:pPr lvl="1"/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= P[Type II error]</a:t>
                </a:r>
              </a:p>
              <a:p>
                <a:pPr lvl="1"/>
                <a:r>
                  <a:rPr/>
                  <a:t>Power 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−</m:t>
                    </m:r>
                    <m:r>
                      <m:t>β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p-value of 0.45. How would you interpret this p-value?</a:t>
            </a:r>
          </a:p>
          <a:p>
            <a:pPr lvl="2"/>
            <a:r>
              <a:rPr/>
              <a:t>Strong evidence for the null hypothesis.</a:t>
            </a:r>
          </a:p>
          <a:p>
            <a:pPr lvl="2"/>
            <a:r>
              <a:rPr/>
              <a:t>Strong evidence for the alternative hypothesis.</a:t>
            </a:r>
          </a:p>
          <a:p>
            <a:pPr lvl="2"/>
            <a:r>
              <a:rPr/>
              <a:t>Little or no evidence for the null hypothesis.</a:t>
            </a:r>
          </a:p>
          <a:p>
            <a:pPr lvl="2"/>
            <a:r>
              <a:rPr/>
              <a:t>Little or no evidence for the alternative hypothesis.</a:t>
            </a:r>
          </a:p>
          <a:p>
            <a:pPr lvl="2"/>
            <a:r>
              <a:rPr/>
              <a:t>More than one answer above is correct.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Directional alternatives</a:t>
            </a:r>
          </a:p>
          <a:p>
            <a:pPr lvl="2"/>
            <a:r>
              <a:rPr/>
              <a:t>Text hypotheses</a:t>
            </a:r>
          </a:p>
          <a:p>
            <a:pPr lvl="2"/>
            <a:r>
              <a:rPr/>
              <a:t>Type I and Type II errors</a:t>
            </a:r>
          </a:p>
          <a:p>
            <a:pPr lvl="1"/>
            <a:r>
              <a:rPr/>
              <a:t>What’s combing next</a:t>
            </a:r>
          </a:p>
          <a:p>
            <a:pPr lvl="2"/>
            <a:r>
              <a:rPr/>
              <a:t>p-values</a:t>
            </a:r>
          </a:p>
          <a:p>
            <a:pPr lvl="2"/>
            <a:r>
              <a:rPr/>
              <a:t>p-hacking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p-value =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[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  <m:r>
                      <m:t> </m:t>
                    </m:r>
                    <m:r>
                      <m:t>|</m:t>
                    </m:r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  <m:r>
                      <m:t>]</m:t>
                    </m:r>
                  </m:oMath>
                </a14:m>
              </a:p>
              <a:p>
                <a:pPr lvl="2"/>
                <a:r>
                  <a:rPr/>
                  <a:t>Probability of sample results OR a result more extreme, given that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true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Alternate</a:t>
            </a:r>
            <a:r>
              <a:rPr/>
              <a:t> </a:t>
            </a:r>
            <a:r>
              <a:rPr/>
              <a:t>explanations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p-value is a measure of consistency between the data and the null hypothesis</a:t>
            </a:r>
          </a:p>
          <a:p>
            <a:pPr lvl="2"/>
            <a:r>
              <a:rPr/>
              <a:t>Small value implies inconsistent</a:t>
            </a:r>
          </a:p>
          <a:p>
            <a:pPr lvl="2"/>
            <a:r>
              <a:rPr/>
              <a:t>Large value implies consistent</a:t>
            </a:r>
          </a:p>
          <a:p>
            <a:pPr lvl="1"/>
            <a:r>
              <a:rPr/>
              <a:t>The p-value as a measure of evidence against the null hypothesis</a:t>
            </a:r>
          </a:p>
          <a:p>
            <a:pPr lvl="2"/>
            <a:r>
              <a:rPr/>
              <a:t>Small value implies lots of evidence</a:t>
            </a:r>
          </a:p>
          <a:p>
            <a:pPr lvl="2"/>
            <a:r>
              <a:rPr/>
              <a:t>Large value implies little or no evidence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Not the probability that the null hypothesis is true</a:t>
                </a:r>
              </a:p>
              <a:p>
                <a:pPr lvl="2"/>
                <a:r>
                  <a:rPr/>
                  <a:t>Don’t reverse the condition</a:t>
                </a:r>
              </a:p>
              <a:p>
                <a:pPr lvl="2"/>
                <a:r>
                  <a:rPr/>
                  <a:t>p-value </a:t>
                </a:r>
                <a14:m>
                  <m:oMath xmlns:m="http://schemas.openxmlformats.org/officeDocument/2006/math">
                    <m:r>
                      <m:t>=</m:t>
                    </m:r>
                    <m:r>
                      <m:t>P</m:t>
                    </m:r>
                    <m:r>
                      <m:t>[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  <m:r>
                      <m:t> </m:t>
                    </m:r>
                    <m:r>
                      <m:t>|</m:t>
                    </m:r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  <m:r>
                      <m:t>]</m:t>
                    </m:r>
                  </m:oMath>
                </a14:m>
              </a:p>
              <a:p>
                <a:pPr lvl="2"/>
                <a:r>
                  <a:rPr/>
                  <a:t>p-value </a:t>
                </a:r>
                <a14:m>
                  <m:oMath xmlns:m="http://schemas.openxmlformats.org/officeDocument/2006/math">
                    <m:r>
                      <m:t>≠</m:t>
                    </m:r>
                    <m:r>
                      <m:t>P</m:t>
                    </m:r>
                    <m:r>
                      <m:t>[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  <m:r>
                      <m:t> </m:t>
                    </m:r>
                    <m:r>
                      <m:t>|</m:t>
                    </m:r>
                    <m:r>
                      <m:t> 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  <m:r>
                      <m:t>]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quiz,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p-value of 0.45. How would you interpret this p-value?</a:t>
            </a:r>
          </a:p>
          <a:p>
            <a:pPr lvl="2"/>
            <a:r>
              <a:rPr/>
              <a:t>Strong evidence for the null hypothesis</a:t>
            </a:r>
          </a:p>
          <a:p>
            <a:pPr lvl="2"/>
            <a:r>
              <a:rPr/>
              <a:t>Strong evidence for the alternative hypothesis</a:t>
            </a:r>
          </a:p>
          <a:p>
            <a:pPr lvl="2"/>
            <a:r>
              <a:rPr/>
              <a:t>Little or no evidence for the null hypothesis</a:t>
            </a:r>
          </a:p>
          <a:p>
            <a:pPr lvl="2"/>
            <a:r>
              <a:rPr/>
              <a:t>Little or no evidence for the alternative hypothesis</a:t>
            </a:r>
          </a:p>
          <a:p>
            <a:pPr lvl="2"/>
            <a:r>
              <a:rPr/>
              <a:t>More than one answer above is correct.</a:t>
            </a:r>
          </a:p>
          <a:p>
            <a:pPr lvl="2"/>
            <a:r>
              <a:rPr/>
              <a:t>I do not know the answer.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Not a measure FOR either hypothesis</a:t>
                </a:r>
              </a:p>
              <a:p>
                <a:pPr lvl="2"/>
                <a:r>
                  <a:rPr/>
                  <a:t>Little evidence against the null </a:t>
                </a:r>
                <a14:m>
                  <m:oMath xmlns:m="http://schemas.openxmlformats.org/officeDocument/2006/math">
                    <m:r>
                      <m:t>≠</m:t>
                    </m:r>
                  </m:oMath>
                </a14:m>
                <a:r>
                  <a:rPr/>
                  <a:t> lots of evidence for the null</a:t>
                </a:r>
              </a:p>
              <a:p>
                <a:pPr lvl="1"/>
                <a:r>
                  <a:rPr/>
                  <a:t>Not very informative if it is large</a:t>
                </a:r>
              </a:p>
              <a:p>
                <a:pPr lvl="2"/>
                <a:r>
                  <a:rPr/>
                  <a:t>Need a power calculation, OR</a:t>
                </a:r>
              </a:p>
              <a:p>
                <a:pPr lvl="2"/>
                <a:r>
                  <a:rPr/>
                  <a:t>Narrow confidence interval</a:t>
                </a:r>
              </a:p>
              <a:p>
                <a:pPr lvl="1"/>
                <a:r>
                  <a:rPr/>
                  <a:t>Not very helpful for huge data sets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p-hacking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12/significa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48100" y="1600200"/>
            <a:ext cx="1447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xkcd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cancer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p-hacking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Abuse of the hypothesis testing framework.</a:t>
            </a:r>
          </a:p>
          <a:p>
            <a:pPr lvl="2"/>
            <a:r>
              <a:rPr/>
              <a:t>Run multiple tests on the same outcome</a:t>
            </a:r>
          </a:p>
          <a:p>
            <a:pPr lvl="2"/>
            <a:r>
              <a:rPr/>
              <a:t>Test multiple outcome measures</a:t>
            </a:r>
          </a:p>
          <a:p>
            <a:pPr lvl="2"/>
            <a:r>
              <a:rPr/>
              <a:t>Remove outliers and retest</a:t>
            </a:r>
          </a:p>
          <a:p>
            <a:pPr lvl="1"/>
            <a:r>
              <a:rPr/>
              <a:t>Defenses against p-hacking</a:t>
            </a:r>
          </a:p>
          <a:p>
            <a:pPr lvl="2"/>
            <a:r>
              <a:rPr/>
              <a:t>Bonferroni</a:t>
            </a:r>
          </a:p>
          <a:p>
            <a:pPr lvl="2"/>
            <a:r>
              <a:rPr/>
              <a:t>Primary versus secondary</a:t>
            </a:r>
          </a:p>
          <a:p>
            <a:pPr lvl="2"/>
            <a:r>
              <a:rPr/>
              <a:t>Published protocol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p-values</a:t>
            </a:r>
          </a:p>
          <a:p>
            <a:pPr lvl="2"/>
            <a:r>
              <a:rPr/>
              <a:t>p-hacking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Confidence intervals</a:t>
            </a:r>
          </a:p>
          <a:p>
            <a:pPr lvl="2"/>
            <a:r>
              <a:rPr/>
              <a:t>Range of clinical indifference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Dear Professor Mean: Can you give me a simple explanation of what a confidence interval is?</a:t>
            </a:r>
          </a:p>
          <a:p>
            <a:pPr lvl="1"/>
            <a:r>
              <a:rPr/>
              <a:t>A confidence interval is a range of values that quantifies the size of sampling error.</a:t>
            </a:r>
          </a:p>
          <a:p>
            <a:pPr lvl="2"/>
            <a:r>
              <a:rPr/>
              <a:t>Also, a range of plausible values.</a:t>
            </a:r>
          </a:p>
          <a:p>
            <a:pPr lvl="2"/>
            <a:r>
              <a:rPr/>
              <a:t>Not a probability statement about a parameter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confidence interval for a relative risk of 0.82 to 3.94. What does this confidence interval tell you that the result is:</a:t>
            </a:r>
          </a:p>
          <a:p>
            <a:pPr lvl="2"/>
            <a:r>
              <a:rPr/>
              <a:t>statistically significant and clinically important.</a:t>
            </a:r>
          </a:p>
          <a:p>
            <a:pPr lvl="2"/>
            <a:r>
              <a:rPr/>
              <a:t>not statistically significant, but is clinically important.</a:t>
            </a:r>
          </a:p>
          <a:p>
            <a:pPr lvl="2"/>
            <a:r>
              <a:rPr/>
              <a:t>statistically significant, but not clinically important.</a:t>
            </a:r>
          </a:p>
          <a:p>
            <a:pPr lvl="2"/>
            <a:r>
              <a:rPr/>
              <a:t>not statistically significant, and not clinically important.</a:t>
            </a:r>
          </a:p>
          <a:p>
            <a:pPr lvl="2"/>
            <a:r>
              <a:rPr/>
              <a:t>ambiguous.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Homeopathic treatment of swelling after oral surgery</a:t>
            </a:r>
          </a:p>
          <a:p>
            <a:pPr lvl="2"/>
            <a:r>
              <a:rPr/>
              <a:t>95% CI: -5.5 to 7.5 mm</a:t>
            </a:r>
          </a:p>
          <a:p>
            <a:pPr lvl="2"/>
            <a:r>
              <a:rPr/>
              <a:t>Lokken P, Straumsheim PA, Tveiten D, Skjelbred P, Borchgrevink CF. Effect of homoeopathy on pain and other events after acute trauma: placebo controlled trial with bilateral oral surgery BMJ. 1995;310(6992):1439-1442. </a:t>
            </a:r>
            <a:r>
              <a:rPr>
                <a:hlinkClick r:id="rId3"/>
              </a:rPr>
              <a:t>http://www.bmj.com/content/310/6992/1439.full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(5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partly</a:t>
            </a:r>
            <a:r>
              <a:rPr/>
              <a:t> </a:t>
            </a:r>
            <a:r>
              <a:rPr/>
              <a:t>inside/outside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Quiz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confidence interval for a relative risk of 0.82 to 3.94. What does this confidence interval tell you that the result is:</a:t>
            </a:r>
          </a:p>
          <a:p>
            <a:pPr lvl="2"/>
            <a:r>
              <a:rPr/>
              <a:t>statistically significant and clinically important.</a:t>
            </a:r>
          </a:p>
          <a:p>
            <a:pPr lvl="2"/>
            <a:r>
              <a:rPr/>
              <a:t>not statistically significant, but is clinically important.</a:t>
            </a:r>
          </a:p>
          <a:p>
            <a:pPr lvl="2"/>
            <a:r>
              <a:rPr/>
              <a:t>statistically significant, but not clinically important.</a:t>
            </a:r>
          </a:p>
          <a:p>
            <a:pPr lvl="2"/>
            <a:r>
              <a:rPr/>
              <a:t>not statistically significant, and not clinically important.</a:t>
            </a:r>
          </a:p>
          <a:p>
            <a:pPr lvl="2"/>
            <a:r>
              <a:rPr/>
              <a:t>ambiguous.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(6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(7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7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Confidence intervals</a:t>
            </a:r>
          </a:p>
          <a:p>
            <a:pPr lvl="2"/>
            <a:r>
              <a:rPr/>
              <a:t>Range of clinical indifference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Non-inferiority testing</a:t>
            </a:r>
          </a:p>
          <a:p>
            <a:pPr lvl="2"/>
            <a:r>
              <a:rPr/>
              <a:t>Sample size justification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population is a collection of items of interest often defined in terms of</a:t>
            </a:r>
          </a:p>
          <a:p>
            <a:pPr lvl="2"/>
            <a:r>
              <a:rPr/>
              <a:t>demography,</a:t>
            </a:r>
          </a:p>
          <a:p>
            <a:pPr lvl="2"/>
            <a:r>
              <a:rPr/>
              <a:t>geography,</a:t>
            </a:r>
          </a:p>
          <a:p>
            <a:pPr lvl="2"/>
            <a:r>
              <a:rPr/>
              <a:t>occupation,</a:t>
            </a:r>
          </a:p>
          <a:p>
            <a:pPr lvl="2"/>
            <a:r>
              <a:rPr/>
              <a:t>time,</a:t>
            </a:r>
          </a:p>
          <a:p>
            <a:pPr lvl="2"/>
            <a:r>
              <a:rPr/>
              <a:t>care requirements,</a:t>
            </a:r>
          </a:p>
          <a:p>
            <a:pPr lvl="2"/>
            <a:r>
              <a:rPr/>
              <a:t>diagnosis, or</a:t>
            </a:r>
          </a:p>
          <a:p>
            <a:pPr lvl="2"/>
            <a:r>
              <a:rPr/>
              <a:t>some combination of the above.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Non-inferiority</a:t>
            </a:r>
            <a:r>
              <a:rPr/>
              <a:t> </a:t>
            </a:r>
            <a:r>
              <a:rPr/>
              <a:t>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Reasons for adopting a new drug/therapy</a:t>
                </a:r>
              </a:p>
              <a:p>
                <a:pPr lvl="2"/>
                <a:r>
                  <a:rPr/>
                  <a:t>Greater efficacy</a:t>
                </a:r>
              </a:p>
              <a:p>
                <a:pPr lvl="2"/>
                <a:r>
                  <a:rPr/>
                  <a:t>Lower cost</a:t>
                </a:r>
              </a:p>
              <a:p>
                <a:pPr lvl="2"/>
                <a:r>
                  <a:rPr/>
                  <a:t>Better compliance</a:t>
                </a:r>
              </a:p>
              <a:p>
                <a:pPr lvl="2"/>
                <a:r>
                  <a:rPr/>
                  <a:t>Fewer side effects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≤</m:t>
                    </m:r>
                    <m:r>
                      <m:t>−</m:t>
                    </m:r>
                    <m:r>
                      <m:t>Δ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−</m:t>
                    </m:r>
                    <m:r>
                      <m:t>Δ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Δ</m:t>
                    </m:r>
                  </m:oMath>
                </a14:m>
                <a:r>
                  <a:rPr/>
                  <a:t> is the non-inferiority margin</a:t>
                </a:r>
              </a:p>
              <a:p>
                <a:pPr lvl="2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−</m:t>
                    </m:r>
                    <m:r>
                      <m:t>Δ</m:t>
                    </m:r>
                    <m:r>
                      <m:t>+</m:t>
                    </m:r>
                    <m:r>
                      <m:t>z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</m:oMath>
                </a14:m>
              </a:p>
              <a:p>
                <a:pPr lvl="2"/>
                <a:r>
                  <a:rPr/>
                  <a:t>Trade-off between efficacy and cost, compliance, or side effects</a:t>
                </a:r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Rules of thumb</a:t>
            </a:r>
          </a:p>
          <a:p>
            <a:pPr lvl="2"/>
            <a:r>
              <a:rPr/>
              <a:t>Rule of 50</a:t>
            </a:r>
          </a:p>
          <a:p>
            <a:pPr lvl="2"/>
            <a:r>
              <a:rPr/>
              <a:t>Rule of 16</a:t>
            </a:r>
          </a:p>
          <a:p>
            <a:pPr lvl="1"/>
            <a:r>
              <a:rPr/>
              <a:t>CI width</a:t>
            </a:r>
            <a:br/>
          </a:p>
          <a:p>
            <a:pPr lvl="1"/>
            <a:r>
              <a:rPr/>
              <a:t>Power calculations</a:t>
            </a:r>
          </a:p>
          <a:p>
            <a:pPr lvl="2"/>
            <a:r>
              <a:rPr/>
              <a:t>research hypothesis</a:t>
            </a:r>
          </a:p>
          <a:p>
            <a:pPr lvl="2"/>
            <a:r>
              <a:rPr/>
              <a:t>standard deviation</a:t>
            </a:r>
          </a:p>
          <a:p>
            <a:pPr lvl="2"/>
            <a:r>
              <a:rPr/>
              <a:t>minimum clinically important difference</a:t>
            </a:r>
          </a:p>
          <a:p>
            <a:pPr lvl="1"/>
            <a:r>
              <a:rPr/>
              <a:t>Effect sizes - never!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Fifth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Non-inferiority testing</a:t>
            </a:r>
          </a:p>
          <a:p>
            <a:pPr lvl="2"/>
            <a:r>
              <a:rPr/>
              <a:t>Sample size justification</a:t>
            </a:r>
          </a:p>
          <a:p>
            <a:pPr lvl="1"/>
            <a:r>
              <a:rPr/>
              <a:t>What is coming next?</a:t>
            </a:r>
          </a:p>
          <a:p>
            <a:pPr lvl="2"/>
            <a:r>
              <a:rPr/>
              <a:t>Criticisms of hypothesis testing</a:t>
            </a:r>
          </a:p>
          <a:p>
            <a:pPr lvl="2"/>
            <a:r>
              <a:rPr/>
              <a:t>Bayesian data analysis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Criticisms of the binary hypothesis</a:t>
            </a:r>
          </a:p>
          <a:p>
            <a:pPr lvl="2"/>
            <a:r>
              <a:rPr/>
              <a:t>Dichotomy is simplistic</a:t>
            </a:r>
          </a:p>
          <a:p>
            <a:pPr lvl="2"/>
            <a:r>
              <a:rPr/>
              <a:t>Point null is never true</a:t>
            </a:r>
          </a:p>
          <a:p>
            <a:pPr lvl="2"/>
            <a:r>
              <a:rPr/>
              <a:t>Cannot prove the null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Criticisms of the p-value</a:t>
            </a:r>
          </a:p>
          <a:p>
            <a:pPr lvl="2"/>
            <a:r>
              <a:rPr/>
              <a:t>Not intuitive, easily misunderstood</a:t>
            </a:r>
          </a:p>
          <a:p>
            <a:pPr lvl="2"/>
            <a:r>
              <a:rPr/>
              <a:t>“results more extreme”</a:t>
            </a:r>
          </a:p>
          <a:p>
            <a:pPr lvl="2"/>
            <a:r>
              <a:rPr/>
              <a:t>Ignores clinical importance</a:t>
            </a:r>
          </a:p>
          <a:p>
            <a:pPr lvl="2"/>
            <a:r>
              <a:rPr/>
              <a:t>Does not measure uncontrolled biases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General criticisms</a:t>
            </a:r>
          </a:p>
          <a:p>
            <a:pPr lvl="2"/>
            <a:r>
              <a:rPr/>
              <a:t>Too hard to reject H0</a:t>
            </a:r>
          </a:p>
          <a:p>
            <a:pPr lvl="2"/>
            <a:r>
              <a:rPr/>
              <a:t>Too easy to reject H0</a:t>
            </a:r>
          </a:p>
          <a:p>
            <a:pPr lvl="2"/>
            <a:r>
              <a:rPr/>
              <a:t>Too reliant on a single study</a:t>
            </a:r>
          </a:p>
          <a:p>
            <a:pPr lvl="2"/>
            <a:r>
              <a:rPr/>
              <a:t>Thoughtless application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12/p_valu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49600" y="1600200"/>
            <a:ext cx="284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Cartoon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p-values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ECMO study</a:t>
            </a:r>
          </a:p>
          <a:p>
            <a:pPr lvl="1"/>
            <a:r>
              <a:rPr/>
              <a:t>Treatment versus control, mortality endpoint</a:t>
            </a:r>
          </a:p>
          <a:p>
            <a:pPr lvl="2"/>
            <a:r>
              <a:rPr/>
              <a:t>Treatment: 28 of 29 babies survived</a:t>
            </a:r>
          </a:p>
          <a:p>
            <a:pPr lvl="2"/>
            <a:r>
              <a:rPr/>
              <a:t>Control: 6 of 10 babies survived</a:t>
            </a:r>
          </a:p>
          <a:p>
            <a:pPr lvl="2"/>
            <a:r>
              <a:rPr/>
              <a:t>Source: Jim Albert in the Journal of Statistics Education (1995, vol. 3 no. 3) which is available on the web at www.amstat.org/publications/jse/v3n3/albert.html.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Wikipedia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P(H|E) = P(E|H) P(H) / P(E)</a:t>
            </a:r>
          </a:p>
          <a:p>
            <a:pPr lvl="2"/>
            <a:r>
              <a:rPr/>
              <a:t>H = hypothesis</a:t>
            </a:r>
          </a:p>
          <a:p>
            <a:pPr lvl="2"/>
            <a:r>
              <a:rPr/>
              <a:t>E = evidence</a:t>
            </a:r>
          </a:p>
          <a:p>
            <a:pPr lvl="2"/>
            <a:r>
              <a:rPr/>
              <a:t>P(H) = prior</a:t>
            </a:r>
          </a:p>
          <a:p>
            <a:pPr lvl="2"/>
            <a:r>
              <a:rPr/>
              <a:t>P(E|H) = likelihood</a:t>
            </a:r>
          </a:p>
          <a:p>
            <a:pPr lvl="2"/>
            <a:r>
              <a:rPr/>
              <a:t>P(H|E) = posterior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Degree of belief</a:t>
            </a:r>
          </a:p>
          <a:p>
            <a:pPr lvl="2"/>
            <a:r>
              <a:rPr/>
              <a:t>Based on previous studies</a:t>
            </a:r>
          </a:p>
          <a:p>
            <a:pPr lvl="2"/>
            <a:r>
              <a:rPr/>
              <a:t>Subjective opinion (!?!)</a:t>
            </a:r>
          </a:p>
          <a:p>
            <a:pPr lvl="1"/>
            <a:r>
              <a:rPr/>
              <a:t>Examples of subjective opinions</a:t>
            </a:r>
          </a:p>
          <a:p>
            <a:pPr lvl="2"/>
            <a:r>
              <a:rPr/>
              <a:t>Simpler is better</a:t>
            </a:r>
          </a:p>
          <a:p>
            <a:pPr lvl="2"/>
            <a:r>
              <a:rPr/>
              <a:t>Be cautious about subgroup analysis</a:t>
            </a:r>
          </a:p>
          <a:p>
            <a:pPr lvl="2"/>
            <a:r>
              <a:rPr/>
              <a:t>Biological mechanism adds evidence</a:t>
            </a:r>
          </a:p>
          <a:p>
            <a:pPr lvl="1"/>
            <a:r>
              <a:rPr/>
              <a:t>Flat or non-informative prior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Population: All infants born in the state of Missouri during the 1995 calendar year who have one or more visits to the Emergency Room during their first year of life.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Lay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parameters</a:t>
            </a:r>
          </a:p>
        </p:txBody>
      </p:sp>
      <p:pic>
        <p:nvPicPr>
          <p:cNvPr descr="../images/12/bayes-blan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Blank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</a:p>
        </p:txBody>
      </p:sp>
      <p:pic>
        <p:nvPicPr>
          <p:cNvPr descr="../images/12/bayes-prior-main-diagon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Difuse</a:t>
            </a:r>
            <a:r>
              <a:rPr/>
              <a:t> </a:t>
            </a:r>
            <a:r>
              <a:rPr/>
              <a:t>prior</a:t>
            </a:r>
          </a:p>
        </p:txBody>
      </p:sp>
      <p:pic>
        <p:nvPicPr>
          <p:cNvPr descr="../images/12/bayes-prior-off-diagon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Difuse</a:t>
            </a:r>
            <a:r>
              <a:rPr/>
              <a:t> </a:t>
            </a:r>
            <a:r>
              <a:rPr/>
              <a:t>prior</a:t>
            </a:r>
          </a:p>
        </p:txBody>
      </p:sp>
      <p:pic>
        <p:nvPicPr>
          <p:cNvPr descr="../images/12/bayes-prior-combin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Likelihood</a:t>
            </a:r>
          </a:p>
        </p:txBody>
      </p:sp>
      <p:pic>
        <p:nvPicPr>
          <p:cNvPr descr="../images/12/bayes-likelihoo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Likelihoods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Multiply</a:t>
            </a:r>
          </a:p>
        </p:txBody>
      </p:sp>
      <p:pic>
        <p:nvPicPr>
          <p:cNvPr descr="../images/12/bayes-produ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Likelihood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Standardize</a:t>
            </a:r>
          </a:p>
        </p:txBody>
      </p:sp>
      <p:pic>
        <p:nvPicPr>
          <p:cNvPr descr="../images/12/bayes-posteri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Posterior</a:t>
            </a:r>
          </a:p>
        </p:txBody>
      </p:sp>
      <p:pic>
        <p:nvPicPr>
          <p:cNvPr descr="../images/12/bayes-posterior-diagon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diagonal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Posterior</a:t>
            </a:r>
          </a:p>
        </p:txBody>
      </p:sp>
      <p:pic>
        <p:nvPicPr>
          <p:cNvPr descr="../images/12/bayes-posterior-upper-triang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Sixth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Criticisms of hypothesis testing</a:t>
            </a:r>
          </a:p>
          <a:p>
            <a:pPr lvl="2"/>
            <a:r>
              <a:rPr/>
              <a:t>Bayesian data analysis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Scales of measurement</a:t>
            </a:r>
          </a:p>
          <a:p>
            <a:pPr lvl="2"/>
            <a:r>
              <a:rPr/>
              <a:t>Ordinal verus interval controversy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sample is a subset of a population</a:t>
            </a:r>
          </a:p>
          <a:p>
            <a:pPr lvl="2"/>
            <a:r>
              <a:rPr/>
              <a:t>Small and manageable</a:t>
            </a:r>
          </a:p>
          <a:p>
            <a:pPr lvl="1"/>
            <a:r>
              <a:rPr/>
              <a:t>Is your sample representative?</a:t>
            </a:r>
          </a:p>
          <a:p>
            <a:pPr lvl="1"/>
            <a:r>
              <a:rPr/>
              <a:t>Your goal</a:t>
            </a:r>
          </a:p>
          <a:p>
            <a:pPr lvl="2"/>
            <a:r>
              <a:rPr/>
              <a:t>Make inferences about the population</a:t>
            </a:r>
          </a:p>
          <a:p>
            <a:pPr lvl="2"/>
            <a:r>
              <a:rPr/>
              <a:t>Using information from the sample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Traditional levels (scales) of measurement</a:t>
            </a:r>
          </a:p>
          <a:p>
            <a:pPr lvl="2"/>
            <a:r>
              <a:rPr/>
              <a:t>Nominal</a:t>
            </a:r>
          </a:p>
          <a:p>
            <a:pPr lvl="2"/>
            <a:r>
              <a:rPr/>
              <a:t>Ordinal</a:t>
            </a:r>
          </a:p>
          <a:p>
            <a:pPr lvl="2"/>
            <a:r>
              <a:rPr/>
              <a:t>Interval</a:t>
            </a:r>
          </a:p>
          <a:p>
            <a:pPr lvl="2"/>
            <a:r>
              <a:rPr/>
              <a:t>Ratio</a:t>
            </a:r>
          </a:p>
          <a:p>
            <a:pPr lvl="1"/>
            <a:r>
              <a:rPr/>
              <a:t>Special cases</a:t>
            </a:r>
          </a:p>
          <a:p>
            <a:pPr lvl="2"/>
            <a:r>
              <a:rPr/>
              <a:t>Binary data</a:t>
            </a:r>
          </a:p>
          <a:p>
            <a:pPr lvl="2"/>
            <a:r>
              <a:rPr/>
              <a:t>Count data, rate data</a:t>
            </a:r>
          </a:p>
          <a:p>
            <a:pPr lvl="2"/>
            <a:r>
              <a:rPr/>
              <a:t>Time-to-event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ordinal</a:t>
            </a:r>
            <a:r>
              <a:rPr/>
              <a:t> </a:t>
            </a:r>
            <a:r>
              <a:rPr/>
              <a:t>verus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controversy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Example: grade point average</a:t>
            </a:r>
          </a:p>
          <a:p>
            <a:pPr lvl="2"/>
            <a:r>
              <a:rPr/>
              <a:t>Two B’s equal and A plus a C?</a:t>
            </a:r>
          </a:p>
          <a:p>
            <a:pPr lvl="2"/>
            <a:r>
              <a:rPr/>
              <a:t>Shift from A to B versus a shift from D to F?</a:t>
            </a:r>
          </a:p>
          <a:p>
            <a:pPr lvl="1"/>
            <a:r>
              <a:rPr/>
              <a:t>Likert scale</a:t>
            </a:r>
          </a:p>
          <a:p>
            <a:pPr lvl="2"/>
            <a:r>
              <a:rPr/>
              <a:t>Is an average meaningful?</a:t>
            </a:r>
          </a:p>
          <a:p>
            <a:pPr lvl="2"/>
            <a:r>
              <a:rPr/>
              <a:t>Independent variable for linear regression?</a:t>
            </a:r>
          </a:p>
          <a:p>
            <a:pPr lvl="2"/>
            <a:r>
              <a:rPr/>
              <a:t>Dependent variable for linear regression?</a:t>
            </a:r>
          </a:p>
          <a:p>
            <a:pPr lvl="1"/>
            <a:r>
              <a:rPr/>
              <a:t>Is a sum of Likert scale items different?</a:t>
            </a:r>
          </a:p>
          <a:p>
            <a:pPr lvl="1"/>
            <a:r>
              <a:rPr/>
              <a:t>Purist versus pragmatist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Nominal: percentage, mode</a:t>
            </a:r>
          </a:p>
          <a:p>
            <a:pPr lvl="1"/>
            <a:r>
              <a:rPr/>
              <a:t>Ordinal: median</a:t>
            </a:r>
          </a:p>
          <a:p>
            <a:pPr lvl="1"/>
            <a:r>
              <a:rPr/>
              <a:t>Interval: mean, standard deviation</a:t>
            </a:r>
          </a:p>
          <a:p>
            <a:pPr lvl="1"/>
            <a:r>
              <a:rPr/>
              <a:t>Ratio: Coefficient of variation</a:t>
            </a:r>
          </a:p>
          <a:p>
            <a:pPr lvl="1"/>
            <a:r>
              <a:rPr/>
              <a:t>Special cases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Permissible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Special cases</a:t>
            </a:r>
          </a:p>
          <a:p>
            <a:pPr lvl="2"/>
            <a:r>
              <a:rPr/>
              <a:t>Binary: Logistic regression</a:t>
            </a:r>
          </a:p>
          <a:p>
            <a:pPr lvl="2"/>
            <a:r>
              <a:rPr/>
              <a:t>Counts: Poisson regression</a:t>
            </a:r>
          </a:p>
          <a:p>
            <a:pPr lvl="2"/>
            <a:r>
              <a:rPr/>
              <a:t>Time-to-event data: Cox proportional hazards regression</a:t>
            </a:r>
          </a:p>
          <a:p>
            <a:pPr lvl="1"/>
            <a:r>
              <a:rPr/>
              <a:t>Nominal: Chi-square tests</a:t>
            </a:r>
          </a:p>
          <a:p>
            <a:pPr lvl="1"/>
            <a:r>
              <a:rPr/>
              <a:t>Ordinal: Non-parametric tests</a:t>
            </a:r>
          </a:p>
          <a:p>
            <a:pPr lvl="1"/>
            <a:r>
              <a:rPr/>
              <a:t>Interval/ratio: linear regression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Seventh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Scales of measurement</a:t>
            </a:r>
          </a:p>
          <a:p>
            <a:pPr lvl="2"/>
            <a:r>
              <a:rPr/>
              <a:t>Ordinal verus interval controversy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Descriptive statistics</a:t>
            </a:r>
          </a:p>
          <a:p>
            <a:pPr lvl="2"/>
            <a:r>
              <a:rPr/>
              <a:t>Linear regression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 of every quantitative study</a:t>
            </a:r>
          </a:p>
          <a:p>
            <a:pPr lvl="1"/>
            <a:r>
              <a:rPr/>
              <a:t>Table 1, overall summaries</a:t>
            </a:r>
          </a:p>
          <a:p>
            <a:pPr lvl="2"/>
            <a:r>
              <a:rPr/>
              <a:t>Outcomes and covariates</a:t>
            </a:r>
          </a:p>
          <a:p>
            <a:pPr lvl="2"/>
            <a:r>
              <a:rPr/>
              <a:t>Means and standard deviations</a:t>
            </a:r>
          </a:p>
          <a:p>
            <a:pPr lvl="2"/>
            <a:r>
              <a:rPr/>
              <a:t>Percentages (always show denominator)</a:t>
            </a:r>
          </a:p>
          <a:p>
            <a:pPr lvl="1"/>
            <a:r>
              <a:rPr/>
              <a:t>Key subgroup comparisons</a:t>
            </a:r>
          </a:p>
          <a:p>
            <a:pPr lvl="2"/>
            <a:r>
              <a:rPr/>
              <a:t>Crosstabulations</a:t>
            </a:r>
          </a:p>
          <a:p>
            <a:pPr lvl="2"/>
            <a:r>
              <a:rPr/>
              <a:t>Means/standard deviations by subgroup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crosstabulations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Never display multiple statistics</a:t>
            </a:r>
          </a:p>
          <a:p>
            <a:pPr lvl="1"/>
            <a:r>
              <a:rPr/>
              <a:t>Place treatment/exposure categories in the rows</a:t>
            </a:r>
          </a:p>
          <a:p>
            <a:pPr lvl="1"/>
            <a:r>
              <a:rPr/>
              <a:t>Summarize using row percentages</a:t>
            </a:r>
          </a:p>
          <a:p>
            <a:pPr lvl="1"/>
            <a:r>
              <a:rPr/>
              <a:t>Many rows, not many columns</a:t>
            </a:r>
          </a:p>
          <a:p>
            <a:pPr lvl="1"/>
            <a:r>
              <a:rPr/>
              <a:t>Round liberally.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52600"/>
            <a:ext cx="82296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65300"/>
            <a:ext cx="82296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definitions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Parameter</a:t>
            </a:r>
          </a:p>
          <a:p>
            <a:pPr lvl="2"/>
            <a:r>
              <a:rPr/>
              <a:t>Computed for a population</a:t>
            </a:r>
          </a:p>
          <a:p>
            <a:pPr lvl="2"/>
            <a:r>
              <a:rPr/>
              <a:t>Almost always unknown</a:t>
            </a:r>
          </a:p>
          <a:p>
            <a:pPr lvl="1"/>
            <a:r>
              <a:rPr/>
              <a:t>Statistic</a:t>
            </a:r>
          </a:p>
          <a:p>
            <a:pPr lvl="2"/>
            <a:r>
              <a:rPr/>
              <a:t>Computed for a sample</a:t>
            </a:r>
          </a:p>
          <a:p>
            <a:pPr lvl="2"/>
            <a:r>
              <a:rPr/>
              <a:t>Estimate of population parameter</a:t>
            </a:r>
          </a:p>
          <a:p>
            <a:pPr lvl="1"/>
            <a:r>
              <a:rPr/>
              <a:t>Sampling error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78000"/>
            <a:ext cx="82296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</a:p>
        </p:txBody>
      </p:sp>
      <p:pic>
        <p:nvPicPr>
          <p:cNvPr descr="../images/12/percentage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44600" y="1600200"/>
            <a:ext cx="6667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7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5003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crosstabulations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Never display multiple statistics</a:t>
            </a:r>
          </a:p>
          <a:p>
            <a:pPr lvl="1"/>
            <a:r>
              <a:rPr/>
              <a:t>Place treatment/exposure categories in the rows</a:t>
            </a:r>
          </a:p>
          <a:p>
            <a:pPr lvl="1"/>
            <a:r>
              <a:rPr/>
              <a:t>Summarize using row percentages</a:t>
            </a:r>
          </a:p>
          <a:p>
            <a:pPr lvl="1"/>
            <a:r>
              <a:rPr/>
              <a:t>Many rows, not many columns</a:t>
            </a:r>
          </a:p>
          <a:p>
            <a:pPr lvl="1"/>
            <a:r>
              <a:rPr/>
              <a:t>Round liberally.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Overall summaries</a:t>
            </a:r>
          </a:p>
          <a:p>
            <a:pPr lvl="2"/>
            <a:r>
              <a:rPr/>
              <a:t>Histograms for continuous data</a:t>
            </a:r>
          </a:p>
          <a:p>
            <a:pPr lvl="2"/>
            <a:r>
              <a:rPr/>
              <a:t>Bar/pie charts for categorical data</a:t>
            </a:r>
          </a:p>
          <a:p>
            <a:pPr lvl="1"/>
            <a:r>
              <a:rPr/>
              <a:t>Assessing relationships</a:t>
            </a:r>
          </a:p>
          <a:p>
            <a:pPr lvl="2"/>
            <a:r>
              <a:rPr/>
              <a:t>Side by side pie/bar charts</a:t>
            </a:r>
          </a:p>
          <a:p>
            <a:pPr lvl="2"/>
            <a:r>
              <a:rPr/>
              <a:t>Boxplots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1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2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bell</a:t>
            </a:r>
            <a:r>
              <a:rPr/>
              <a:t> </a:t>
            </a:r>
            <a:r>
              <a:rPr/>
              <a:t>shaped</a:t>
            </a:r>
            <a:r>
              <a:rPr/>
              <a:t> </a:t>
            </a:r>
            <a:r>
              <a:rPr/>
              <a:t>curve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2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600200"/>
            <a:ext cx="499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3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600200"/>
            <a:ext cx="499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bimodal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pie/bar</a:t>
            </a:r>
            <a:r>
              <a:rPr/>
              <a:t> </a:t>
            </a:r>
            <a:r>
              <a:rPr/>
              <a:t>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Pies and bars only work well for 2 or 3 categories</a:t>
            </a:r>
          </a:p>
          <a:p>
            <a:pPr lvl="2"/>
            <a:r>
              <a:rPr/>
              <a:t>Pacman charts</a:t>
            </a:r>
          </a:p>
          <a:p>
            <a:pPr lvl="1"/>
            <a:r>
              <a:rPr/>
              <a:t>No good graphs for more categories</a:t>
            </a:r>
          </a:p>
          <a:p>
            <a:pPr lvl="1"/>
            <a:r>
              <a:rPr/>
              <a:t>Avoid cheap 3D effects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Null hypothesis</a:t>
                </a:r>
              </a:p>
              <a:p>
                <a:pPr lvl="2"/>
                <a:r>
                  <a:rPr/>
                  <a:t>Designated by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No change, no effect</a:t>
                </a:r>
              </a:p>
              <a:p>
                <a:pPr lvl="1"/>
                <a:r>
                  <a:rPr/>
                  <a:t>Alternative hypothesis</a:t>
                </a:r>
              </a:p>
              <a:p>
                <a:pPr lvl="2"/>
                <a:r>
                  <a:rPr/>
                  <a:t>Designated by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Decision rule</a:t>
                </a:r>
              </a:p>
            </p:txBody>
          </p:sp>
        </mc:Choice>
      </mc:AlternateContent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pic>
        <p:nvPicPr>
          <p:cNvPr descr="../images/12/boxplot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05100"/>
            <a:ext cx="8229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</a:p>
        </p:txBody>
      </p:sp>
      <p:pic>
        <p:nvPicPr>
          <p:cNvPr descr="../images/12/scatter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(internal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mostly)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Minimum and maximum checks</a:t>
            </a:r>
          </a:p>
          <a:p>
            <a:pPr lvl="2"/>
            <a:r>
              <a:rPr/>
              <a:t>Out of range</a:t>
            </a:r>
          </a:p>
          <a:p>
            <a:pPr lvl="2"/>
            <a:r>
              <a:rPr/>
              <a:t>Zero variation</a:t>
            </a:r>
          </a:p>
          <a:p>
            <a:pPr lvl="1"/>
            <a:r>
              <a:rPr/>
              <a:t>Missing value count</a:t>
            </a:r>
          </a:p>
          <a:p>
            <a:pPr lvl="1"/>
            <a:r>
              <a:rPr/>
              <a:t>List five five rows, last five rows</a:t>
            </a:r>
          </a:p>
          <a:p>
            <a:pPr lvl="1"/>
            <a:r>
              <a:rPr/>
              <a:t>Correlations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Check composite scores</a:t>
            </a:r>
          </a:p>
          <a:p>
            <a:pPr lvl="2"/>
            <a:r>
              <a:rPr/>
              <a:t>Check Cronbach’s alpha</a:t>
            </a:r>
          </a:p>
          <a:p>
            <a:pPr lvl="2"/>
            <a:r>
              <a:rPr/>
              <a:t>Examine leaving out single items</a:t>
            </a:r>
          </a:p>
          <a:p>
            <a:pPr lvl="2"/>
            <a:r>
              <a:rPr/>
              <a:t>Factor analysis, Structural Equations Modeling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Ideal - selected a priori</a:t>
            </a:r>
          </a:p>
          <a:p>
            <a:pPr lvl="2"/>
            <a:r>
              <a:rPr/>
              <a:t>Sometimes based on precedent</a:t>
            </a:r>
          </a:p>
          <a:p>
            <a:pPr lvl="2"/>
            <a:r>
              <a:rPr/>
              <a:t>Sometimes motivated by theory</a:t>
            </a:r>
          </a:p>
          <a:p>
            <a:pPr lvl="2"/>
            <a:r>
              <a:rPr/>
              <a:t>Sometimes based on empirical findings</a:t>
            </a:r>
          </a:p>
          <a:p>
            <a:pPr lvl="1"/>
            <a:r>
              <a:rPr/>
              <a:t>Log transformation</a:t>
            </a:r>
          </a:p>
          <a:p>
            <a:pPr lvl="1"/>
            <a:r>
              <a:rPr/>
              <a:t>Collapse low frequency categories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High school algebra</a:t>
            </a:r>
          </a:p>
          <a:p>
            <a:pPr lvl="2"/>
            <a:r>
              <a:rPr/>
              <a:t>Y = m X + b</a:t>
            </a:r>
          </a:p>
          <a:p>
            <a:pPr lvl="2"/>
            <a:r>
              <a:rPr/>
              <a:t>m = Δy / Δx</a:t>
            </a:r>
          </a:p>
          <a:p>
            <a:pPr lvl="1"/>
            <a:r>
              <a:rPr/>
              <a:t>The slope represents the estimated average change in Y when X increases by one unit.</a:t>
            </a:r>
          </a:p>
          <a:p>
            <a:pPr lvl="1"/>
            <a:r>
              <a:rPr/>
              <a:t>The intercept represents the estimated average value of Y when X equals zero.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3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2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82900"/>
            <a:ext cx="8229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Treatment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3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Treatment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6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30500"/>
            <a:ext cx="8229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populations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Most common research problem</a:t>
                </a:r>
              </a:p>
              <a:p>
                <a:pPr lvl="1"/>
                <a:r>
                  <a:rPr/>
                  <a:t>Population parameters (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Sample statistics (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is close to zero.</a:t>
                </a:r>
              </a:p>
            </p:txBody>
          </p:sp>
        </mc:Choice>
      </mc:AlternateContent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Adjusted</a:t>
            </a:r>
          </a:p>
        </p:txBody>
      </p:sp>
      <p:pic>
        <p:nvPicPr>
          <p:cNvPr descr="../images/12/linear1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514600"/>
            <a:ext cx="8229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Seventh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Descriptive statistics</a:t>
            </a:r>
          </a:p>
          <a:p>
            <a:pPr lvl="2"/>
            <a:r>
              <a:rPr/>
              <a:t>Linear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Logistic regression</a:t>
            </a:r>
          </a:p>
          <a:p>
            <a:pPr lvl="2"/>
            <a:r>
              <a:rPr/>
              <a:t>Poisson regression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Eight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Logistic regression</a:t>
            </a:r>
          </a:p>
          <a:p>
            <a:pPr lvl="2"/>
            <a:r>
              <a:rPr/>
              <a:t>Poisson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Cox regression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Ninth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Cox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Qualitative data analysis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Data-resources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Typically, a one-hour interview requires a minimum of three to four hours (or more) of analysis.</a:t>
            </a:r>
          </a:p>
          <a:p>
            <a:pPr lvl="1"/>
            <a:r>
              <a:rPr/>
              <a:t>Involve the participants in the process, especially for narrative research.</a:t>
            </a:r>
          </a:p>
          <a:p>
            <a:pPr lvl="1"/>
            <a:r>
              <a:rPr/>
              <a:t>Tools:</a:t>
            </a:r>
          </a:p>
          <a:p>
            <a:pPr lvl="2"/>
            <a:r>
              <a:rPr/>
              <a:t>focus groups</a:t>
            </a:r>
          </a:p>
          <a:p>
            <a:pPr lvl="2"/>
            <a:r>
              <a:rPr/>
              <a:t>semi-structured interviews</a:t>
            </a:r>
          </a:p>
          <a:p>
            <a:pPr lvl="2"/>
            <a:r>
              <a:rPr/>
              <a:t>participant observation</a:t>
            </a:r>
          </a:p>
          <a:p>
            <a:pPr lvl="2"/>
            <a:r>
              <a:rPr/>
              <a:t>archival records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Tools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Inductive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Start with the specific (raw data / transcript)</a:t>
            </a:r>
          </a:p>
          <a:p>
            <a:pPr lvl="2"/>
            <a:r>
              <a:rPr/>
              <a:t>Develop a theoretical framework from the data</a:t>
            </a:r>
          </a:p>
          <a:p>
            <a:pPr lvl="2"/>
            <a:r>
              <a:rPr/>
              <a:t>Conceptual categories emerge from the data</a:t>
            </a:r>
          </a:p>
          <a:p>
            <a:pPr lvl="2"/>
            <a:r>
              <a:rPr/>
              <a:t>Iterative process</a:t>
            </a:r>
          </a:p>
          <a:p>
            <a:pPr lvl="1"/>
            <a:r>
              <a:rPr/>
              <a:t>Define the process</a:t>
            </a:r>
          </a:p>
          <a:p>
            <a:pPr lvl="2"/>
            <a:r>
              <a:rPr/>
              <a:t>Who does the work</a:t>
            </a:r>
          </a:p>
          <a:p>
            <a:pPr lvl="2"/>
            <a:r>
              <a:rPr/>
              <a:t>Privacy protections</a:t>
            </a:r>
          </a:p>
          <a:p>
            <a:pPr lvl="2"/>
            <a:r>
              <a:rPr/>
              <a:t>How you will adapt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research question is only your starting point.</a:t>
            </a:r>
          </a:p>
          <a:p>
            <a:pPr lvl="1"/>
            <a:r>
              <a:rPr/>
              <a:t>Don’t let your question blind you to new information</a:t>
            </a:r>
          </a:p>
          <a:p>
            <a:pPr lvl="1"/>
            <a:r>
              <a:rPr/>
              <a:t>Build themes before you complete your data collection</a:t>
            </a:r>
          </a:p>
          <a:p>
            <a:pPr lvl="2"/>
            <a:r>
              <a:rPr/>
              <a:t>Check back against the raw data</a:t>
            </a:r>
          </a:p>
          <a:p>
            <a:pPr lvl="2"/>
            <a:r>
              <a:rPr/>
              <a:t>Look for negative examples</a:t>
            </a:r>
          </a:p>
          <a:p>
            <a:pPr lvl="2"/>
            <a:r>
              <a:rPr/>
              <a:t>Don’t ignore infrequently voiced themes</a:t>
            </a:r>
          </a:p>
          <a:p>
            <a:pPr lvl="1"/>
            <a:r>
              <a:rPr/>
              <a:t>When have you achieved saturation?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Judgment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Balancing act</a:t>
            </a:r>
          </a:p>
          <a:p>
            <a:pPr lvl="2"/>
            <a:r>
              <a:rPr/>
              <a:t>Level of creativity by coder to identify categories/relationships</a:t>
            </a:r>
          </a:p>
          <a:p>
            <a:pPr lvl="2"/>
            <a:r>
              <a:rPr/>
              <a:t>Must reflect the informants thoughts</a:t>
            </a:r>
          </a:p>
          <a:p>
            <a:pPr lvl="2"/>
            <a:r>
              <a:rPr/>
              <a:t>Audit of the coding by an independent person can check for the match between the coding and the source information</a:t>
            </a:r>
          </a:p>
          <a:p>
            <a:pPr lvl="1"/>
            <a:r>
              <a:rPr/>
              <a:t>Look for “negative cases”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Tenth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Qualitative data analysis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Writing a methods section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12 - Hypothesis testing</dc:title>
  <dc:creator>Steve Simon</dc:creator>
  <cp:keywords/>
  <dcterms:created xsi:type="dcterms:W3CDTF">2019-04-17T22:50:26Z</dcterms:created>
  <dcterms:modified xsi:type="dcterms:W3CDTF">2019-04-17T22:50:26Z</dcterms:modified>
</cp:coreProperties>
</file>