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notesMaster" Target="notesMasters/notes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Watch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details.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commented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(C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circle).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point.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guidelines.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approval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“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later</a:t>
            </a:r>
            <a:r>
              <a:rPr/>
              <a:t>”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page,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later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suggestions,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guess.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Roman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accurately.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missed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graded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thought.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“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CONTENTS</a:t>
            </a:r>
            <a:r>
              <a:rPr/>
              <a:t>”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“</a:t>
            </a:r>
            <a:r>
              <a:rPr/>
              <a:t>CONTENTS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ILLUSTRATIONS</a:t>
            </a:r>
            <a:r>
              <a:rPr/>
              <a:t>”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broken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“</a:t>
            </a:r>
            <a:r>
              <a:rPr/>
              <a:t>CHAPTER</a:t>
            </a:r>
            <a:r>
              <a:rPr/>
              <a:t>”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noticed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mistakes,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glaring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forgetting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heads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heads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chapter)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centered,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bold,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uppercase.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subheading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chapter,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centered,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italic</a:t>
            </a:r>
            <a:r>
              <a:rPr/>
              <a:t> </a:t>
            </a:r>
            <a:r>
              <a:rPr/>
              <a:t>font,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headline</a:t>
            </a:r>
            <a:r>
              <a:rPr/>
              <a:t> </a:t>
            </a:r>
            <a:r>
              <a:rPr/>
              <a:t>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Headline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“</a:t>
            </a:r>
            <a:r>
              <a:rPr/>
              <a:t>important</a:t>
            </a:r>
            <a:r>
              <a:rPr/>
              <a:t>”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(nouns,</a:t>
            </a:r>
            <a:r>
              <a:rPr/>
              <a:t> </a:t>
            </a:r>
            <a:r>
              <a:rPr/>
              <a:t>pronouns,</a:t>
            </a:r>
            <a:r>
              <a:rPr/>
              <a:t> </a:t>
            </a:r>
            <a:r>
              <a:rPr/>
              <a:t>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adverbs).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capitalize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unimportant</a:t>
            </a:r>
            <a:r>
              <a:rPr/>
              <a:t> </a:t>
            </a:r>
            <a:r>
              <a:rPr/>
              <a:t>words: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(a,</a:t>
            </a:r>
            <a:r>
              <a:rPr/>
              <a:t> </a:t>
            </a:r>
            <a:r>
              <a:rPr/>
              <a:t>an,</a:t>
            </a:r>
            <a:r>
              <a:rPr/>
              <a:t> </a:t>
            </a:r>
            <a:r>
              <a:rPr/>
              <a:t>the),</a:t>
            </a:r>
            <a:r>
              <a:rPr/>
              <a:t> </a:t>
            </a:r>
            <a:r>
              <a:rPr/>
              <a:t>prepositions</a:t>
            </a:r>
            <a:r>
              <a:rPr/>
              <a:t> </a:t>
            </a:r>
            <a:r>
              <a:rPr/>
              <a:t>(of,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from),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conjunctions</a:t>
            </a:r>
            <a:r>
              <a:rPr/>
              <a:t> </a:t>
            </a:r>
            <a:r>
              <a:rPr/>
              <a:t>(and,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or,</a:t>
            </a:r>
            <a:r>
              <a:rPr/>
              <a:t> </a:t>
            </a:r>
            <a:r>
              <a:rPr/>
              <a:t>if,</a:t>
            </a:r>
            <a:r>
              <a:rPr/>
              <a:t> </a:t>
            </a:r>
            <a:r>
              <a:rPr/>
              <a:t>who).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prepositions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(among,</a:t>
            </a:r>
            <a:r>
              <a:rPr/>
              <a:t> </a:t>
            </a:r>
            <a:r>
              <a:rPr/>
              <a:t>between).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punctuation</a:t>
            </a:r>
            <a:r>
              <a:rPr/>
              <a:t> </a:t>
            </a:r>
            <a:r>
              <a:rPr/>
              <a:t>(colons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contradictions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minor.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material.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zoom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brackets.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generous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“</a:t>
            </a:r>
            <a:r>
              <a:rPr/>
              <a:t>History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Sociology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Presented</a:t>
            </a:r>
            <a:r>
              <a:rPr/>
              <a:t> </a:t>
            </a:r>
            <a:r>
              <a:rPr/>
              <a:t>to</a:t>
            </a:r>
            <a:r>
              <a:rPr/>
              <a:t>”</a:t>
            </a:r>
            <a:r>
              <a:rPr/>
              <a:t> </a:t>
            </a:r>
            <a:r>
              <a:rPr/>
              <a:t>paragraph.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snip,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generous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Ths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Great!</a:t>
            </a:r>
            <a:r>
              <a:rPr/>
              <a:t>”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adnd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blacked</a:t>
            </a:r>
            <a:r>
              <a:rPr/>
              <a:t> </a:t>
            </a:r>
            <a:r>
              <a:rPr/>
              <a:t>out)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IN</a:t>
            </a:r>
            <a:r>
              <a:rPr/>
              <a:t>”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student,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blocked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IN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Presented</a:t>
            </a:r>
            <a:r>
              <a:rPr/>
              <a:t> </a:t>
            </a:r>
            <a:r>
              <a:rPr/>
              <a:t>to</a:t>
            </a:r>
            <a:r>
              <a:rPr/>
              <a:t>”</a:t>
            </a:r>
            <a:r>
              <a:rPr/>
              <a:t> </a:t>
            </a:r>
            <a:r>
              <a:rPr/>
              <a:t>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wasteful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submitting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copy,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umkc.box.com/s/kymc2cbweyggjroena6m1brvz7j1x8d8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copyright-p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copyright-pa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892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approval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approval-p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abstract-p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contents-p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contents-pa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19300"/>
            <a:ext cx="82296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contents-pag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Main (chapter) heads</a:t>
            </a:r>
          </a:p>
          <a:p>
            <a:pPr lvl="2"/>
            <a:r>
              <a:rPr/>
              <a:t>Centered</a:t>
            </a:r>
          </a:p>
          <a:p>
            <a:pPr lvl="2"/>
            <a:r>
              <a:rPr/>
              <a:t>No bold</a:t>
            </a:r>
          </a:p>
          <a:p>
            <a:pPr lvl="2"/>
            <a:r>
              <a:rPr/>
              <a:t>All uppercase</a:t>
            </a:r>
          </a:p>
          <a:p>
            <a:pPr lvl="1"/>
            <a:r>
              <a:rPr/>
              <a:t>First subheads</a:t>
            </a:r>
          </a:p>
          <a:p>
            <a:pPr lvl="2"/>
            <a:r>
              <a:rPr/>
              <a:t>Centered</a:t>
            </a:r>
          </a:p>
          <a:p>
            <a:pPr lvl="2"/>
            <a:r>
              <a:rPr/>
              <a:t>Bold or italic</a:t>
            </a:r>
          </a:p>
          <a:p>
            <a:pPr lvl="2"/>
            <a:r>
              <a:rPr/>
              <a:t>Headline (title) case</a:t>
            </a:r>
          </a:p>
          <a:p>
            <a:pPr lvl="1"/>
            <a:r>
              <a:rPr/>
              <a:t>Second, third, etc. subheads</a:t>
            </a:r>
          </a:p>
          <a:p>
            <a:pPr lvl="2"/>
            <a:r>
              <a:rPr/>
              <a:t>See guidelines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Headline</a:t>
            </a:r>
            <a:r>
              <a:rPr/>
              <a:t> </a:t>
            </a:r>
            <a:r>
              <a:rPr/>
              <a:t>(title)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Initial capital for “important” words</a:t>
            </a:r>
          </a:p>
          <a:p>
            <a:pPr lvl="2"/>
            <a:r>
              <a:rPr/>
              <a:t>Nouns, pronouns, verbs, adjectives, adverbs</a:t>
            </a:r>
          </a:p>
          <a:p>
            <a:pPr lvl="1"/>
            <a:r>
              <a:rPr/>
              <a:t>Lower case for short and “unimportant” words</a:t>
            </a:r>
          </a:p>
          <a:p>
            <a:pPr lvl="2"/>
            <a:r>
              <a:rPr/>
              <a:t>Articles, prepositions, conjunctions</a:t>
            </a:r>
          </a:p>
          <a:p>
            <a:pPr lvl="1"/>
            <a:r>
              <a:rPr/>
              <a:t>Initial capital for very first word and very last word</a:t>
            </a:r>
          </a:p>
          <a:p>
            <a:pPr lvl="2"/>
            <a:r>
              <a:rPr/>
              <a:t>Even “unimportant” words</a:t>
            </a:r>
          </a:p>
          <a:p>
            <a:pPr lvl="1"/>
            <a:r>
              <a:rPr/>
              <a:t>Longer “unimportant” words also use initial caps</a:t>
            </a:r>
          </a:p>
          <a:p>
            <a:pPr lvl="2"/>
            <a:r>
              <a:rPr/>
              <a:t>Five letters or longer</a:t>
            </a:r>
          </a:p>
          <a:p>
            <a:pPr lvl="1"/>
            <a:r>
              <a:rPr/>
              <a:t>Some other details</a:t>
            </a:r>
          </a:p>
          <a:p>
            <a:pPr lvl="1"/>
            <a:r>
              <a:rPr/>
              <a:t>Minor contradictions from one source to another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distinguish different types of quantitative non-experimental approaches</a:t>
            </a:r>
          </a:p>
          <a:p>
            <a:pPr lvl="1">
              <a:buAutoNum type="arabicPeriod"/>
            </a:pPr>
            <a:r>
              <a:rPr/>
              <a:t>To discuss strengths and weaknesses of qualitative research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School of Graduate Studies. UMKC Guide to Formatting Theses and Dissertations. October 2010. Available in </a:t>
            </a:r>
            <a:r>
              <a:rPr>
                <a:hlinkClick r:id="rId3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1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1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19300"/>
            <a:ext cx="82296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7 - Formatting your literature review</dc:title>
  <dc:creator>Steve Simon</dc:creator>
  <cp:keywords/>
  <dcterms:created xsi:type="dcterms:W3CDTF">2020-03-07T22:43:21Z</dcterms:created>
  <dcterms:modified xsi:type="dcterms:W3CDTF">2020-03-07T22:43:21Z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