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Default Extension="bmp" ContentType="image/x-ms-bmp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notesMaster" Target="notesMasters/notesMaster1.xml" /><Relationship Id="rId106" Type="http://schemas.openxmlformats.org/officeDocument/2006/relationships/viewProps" Target="viewProps.xml" /><Relationship Id="rId10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8" Type="http://schemas.openxmlformats.org/officeDocument/2006/relationships/tableStyles" Target="tableStyles.xml" /><Relationship Id="rId10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controversial,</a:t>
            </a:r>
            <a:r>
              <a:rPr/>
              <a:t> </a:t>
            </a:r>
            <a:r>
              <a:rPr/>
              <a:t>categorization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deeply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nominal,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psychologist,</a:t>
            </a:r>
            <a:r>
              <a:rPr/>
              <a:t> </a:t>
            </a:r>
            <a:r>
              <a:rPr/>
              <a:t>S.S.</a:t>
            </a:r>
            <a:r>
              <a:rPr/>
              <a:t> </a:t>
            </a:r>
            <a:r>
              <a:rPr/>
              <a:t>Stevens,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fuss,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geographic</a:t>
            </a:r>
            <a:r>
              <a:rPr/>
              <a:t> </a:t>
            </a:r>
            <a:r>
              <a:rPr/>
              <a:t>region.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Military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M.D. versus</a:t>
            </a:r>
            <a:r>
              <a:rPr/>
              <a:t> </a:t>
            </a:r>
            <a:r>
              <a:rPr/>
              <a:t>Ph.D.,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graduate/professional</a:t>
            </a:r>
            <a:r>
              <a:rPr/>
              <a:t> </a:t>
            </a:r>
            <a:r>
              <a:rPr/>
              <a:t>degree.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”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income.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describing.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yes/no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(male/female,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transgender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correct/incorrect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fractional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unusual.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regression: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(anything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squeezing.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2.2.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logarithms,</a:t>
            </a:r>
            <a:r>
              <a:rPr/>
              <a:t> </a:t>
            </a:r>
            <a:r>
              <a:rPr/>
              <a:t>0.69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0.79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closer.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2.6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2.8,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squeezed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0.96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1.03.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apart</a:t>
            </a:r>
            <a:r>
              <a:rPr/>
              <a:t> </a:t>
            </a:r>
            <a:r>
              <a:rPr/>
              <a:t>(values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0.45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(-0.92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-0.80)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0.20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0.25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further.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-1.61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-1.39,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statistics.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certainly,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scale),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means/standard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poorly.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larger)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residuals,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chi-squared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appearing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(257).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swapping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candidates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females)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(black/white,</a:t>
            </a:r>
            <a:r>
              <a:rPr/>
              <a:t> </a:t>
            </a:r>
            <a:r>
              <a:rPr/>
              <a:t>male/female).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disaster.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picture.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incorrectly.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sophisticated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happening.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fictitious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(rich/poor)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(happy/miserable).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P[Rich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Happy].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given.</a:t>
            </a:r>
            <a:r>
              <a:rPr/>
              <a:t>”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P[Happy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Rich].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grand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differently.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neagtive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sergeant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corporals,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private=1,</a:t>
            </a:r>
            <a:r>
              <a:rPr/>
              <a:t> </a:t>
            </a:r>
            <a:r>
              <a:rPr/>
              <a:t>corporal=2,</a:t>
            </a:r>
            <a:r>
              <a:rPr/>
              <a:t> </a:t>
            </a:r>
            <a:r>
              <a:rPr/>
              <a:t>sergeant=3.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t-tests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overblown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violence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altogether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Futhermore,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inappropriate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everybody.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commented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hire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transcript.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grades.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infinity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transcript,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colleague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do?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senses,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eternal</a:t>
            </a:r>
            <a:r>
              <a:rPr/>
              <a:t> </a:t>
            </a:r>
            <a:r>
              <a:rPr/>
              <a:t>battle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purists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pragmatists.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purists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insist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whiff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pragmatist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proper</a:t>
            </a:r>
            <a:r>
              <a:rPr/>
              <a:t>”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differences.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bell-shaped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soothe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ruffled</a:t>
            </a:r>
            <a:r>
              <a:rPr/>
              <a:t> </a:t>
            </a:r>
            <a:r>
              <a:rPr/>
              <a:t>feathers.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sideways</a:t>
            </a:r>
            <a:r>
              <a:rPr/>
              <a:t> </a:t>
            </a:r>
            <a:r>
              <a:rPr/>
              <a:t>scrolling.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(whisker)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plot,</a:t>
            </a:r>
            <a:r>
              <a:rPr/>
              <a:t> </a:t>
            </a:r>
            <a:r>
              <a:rPr/>
              <a:t>i.e.,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interquartile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large</a:t>
            </a:r>
            <a:r>
              <a:rPr/>
              <a:t>”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Stata,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vertical.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helps.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overprinting,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noisy.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reactions.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recoil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horror.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algebra,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formulas,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y-intercept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here).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Δy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Δx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comes</a:t>
            </a:r>
            <a:r>
              <a:rPr/>
              <a:t> </a:t>
            </a:r>
            <a:r>
              <a:rPr/>
              <a:t>close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follows: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X=0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impossible,</a:t>
            </a:r>
            <a:r>
              <a:rPr/>
              <a:t> </a:t>
            </a:r>
            <a:r>
              <a:rPr/>
              <a:t>implausible,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extrapolation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pre-term</a:t>
            </a:r>
            <a:r>
              <a:rPr/>
              <a:t> </a:t>
            </a:r>
            <a:r>
              <a:rPr/>
              <a:t>infants.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useful.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weeks.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21-13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40-20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0.4.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somewhat.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live/dead,</a:t>
            </a:r>
            <a:r>
              <a:rPr/>
              <a:t> </a:t>
            </a:r>
            <a:r>
              <a:rPr/>
              <a:t>treatment/control,</a:t>
            </a:r>
            <a:r>
              <a:rPr/>
              <a:t> </a:t>
            </a:r>
            <a:r>
              <a:rPr/>
              <a:t>diseased/healthy,</a:t>
            </a:r>
            <a:r>
              <a:rPr/>
              <a:t> </a:t>
            </a:r>
            <a:r>
              <a:rPr/>
              <a:t>male/female.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stopped.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20-13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1-0.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affects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incorporates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covariaties.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panning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confounders.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t-test.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unifying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diverse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covariance,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t-tests.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procedure.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equivalent.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.001,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below.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(FEED_TYP=1)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shorter.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previously.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mothers?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.009,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decrease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revealed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covariate,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accounts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week,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acounts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adjusts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fed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downward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twins.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(live/dead),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morbidity</a:t>
            </a:r>
            <a:r>
              <a:rPr/>
              <a:t> </a:t>
            </a:r>
            <a:r>
              <a:rPr/>
              <a:t>(healthy/diseased).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unremarkable</a:t>
            </a:r>
            <a:r>
              <a:rPr/>
              <a:t> </a:t>
            </a:r>
            <a:r>
              <a:rPr/>
              <a:t>delivery.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discharged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48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discharged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48</a:t>
            </a:r>
            <a:r>
              <a:rPr/>
              <a:t> </a:t>
            </a:r>
            <a:r>
              <a:rPr/>
              <a:t>hours.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condition.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1=diseased,</a:t>
            </a:r>
            <a:r>
              <a:rPr/>
              <a:t> </a:t>
            </a:r>
            <a:r>
              <a:rPr/>
              <a:t>0=healthy.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Indicator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properties.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examines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(GA),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(BF),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increases.</a:t>
            </a:r>
            <a:r>
              <a:rPr/>
              <a:t> </a:t>
            </a:r>
            <a:r>
              <a:rPr/>
              <a:t>Premature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sicker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longer.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obstacles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algebraically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2*GA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4+2*30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64.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race.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occurring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often.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quartiles.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mentioning.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spread,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BF;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3*GA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106%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worthwhile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suffers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multiplying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adding.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attractive,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gambling</a:t>
            </a:r>
            <a:r>
              <a:rPr/>
              <a:t> </a:t>
            </a:r>
            <a:r>
              <a:rPr/>
              <a:t>contexts.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football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winning.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lottery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ticket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jackpot.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wins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attempts.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0.75.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20%,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losses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attempts.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against.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prob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(1-prob)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(1+odds).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epidemiology,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1/4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0.25.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convention,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triples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estimates.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behave.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1.1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(additive)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presents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stays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fashion.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ensures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probit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relating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30.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0.577*30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exponentiating.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1.80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(1+1.80)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0.643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64.3%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(77.8%).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1.78.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3.20/1.80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5.70/3.20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coincidence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exponentiate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equation.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(decrease)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struck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863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1,313.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”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2-1</a:t>
            </a:r>
            <a:r>
              <a:rPr/>
              <a:t> </a:t>
            </a:r>
            <a:r>
              <a:rPr/>
              <a:t>against,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(308)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(154).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4.993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1),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(142)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one-fifth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(709).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confident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0.13.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button.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male.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button.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OK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SexMale=0.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0.693.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2.000.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interpretation,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SexMale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SexMale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-2.301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(0.100).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SexFemale</a:t>
            </a:r>
            <a:r>
              <a:rPr/>
              <a:t> </a:t>
            </a:r>
            <a:r>
              <a:rPr/>
              <a:t>where1=female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0=male.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-1.608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2.301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9.986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kicks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Prussian</a:t>
            </a:r>
            <a:r>
              <a:rPr/>
              <a:t> </a:t>
            </a:r>
            <a:r>
              <a:rPr/>
              <a:t>army.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unpleasant.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(i.e.,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squares)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problematic.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non-negative;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increases;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troubled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implicitly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adjusts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skewness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rates,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time/area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offset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messy,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manual.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mailing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telephone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following.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phone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afterwards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rapidly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code: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ct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c(9,4,2,3,0,0,1)</a:t>
            </a:r>
            <a:r>
              <a:rPr/>
              <a:t> </a:t>
            </a:r>
            <a:r>
              <a:rPr/>
              <a:t>tm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0:6</a:t>
            </a:r>
            <a:r>
              <a:rPr/>
              <a:t> </a:t>
            </a:r>
            <a:r>
              <a:rPr/>
              <a:t>pmod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glm(ct~tm,family=poisson)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simpler.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pmod,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Call:</a:t>
            </a:r>
            <a:r>
              <a:rPr/>
              <a:t> </a:t>
            </a:r>
            <a:r>
              <a:rPr/>
              <a:t>glm(formula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ct</a:t>
            </a:r>
            <a:r>
              <a:rPr/>
              <a:t> </a:t>
            </a:r>
            <a:r>
              <a:rPr/>
              <a:t>~</a:t>
            </a:r>
            <a:r>
              <a:rPr/>
              <a:t> </a:t>
            </a:r>
            <a:r>
              <a:rPr/>
              <a:t>tm,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poisson)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Coefficients:</a:t>
            </a:r>
            <a:r>
              <a:rPr/>
              <a:t> </a:t>
            </a:r>
            <a:r>
              <a:rPr/>
              <a:t>(Intercept)</a:t>
            </a:r>
            <a:r>
              <a:rPr/>
              <a:t> </a:t>
            </a:r>
            <a:r>
              <a:rPr/>
              <a:t>tm</a:t>
            </a:r>
            <a:r>
              <a:rPr/>
              <a:t> </a:t>
            </a:r>
            <a:r>
              <a:rPr/>
              <a:t>2.1063</a:t>
            </a:r>
            <a:r>
              <a:rPr/>
              <a:t> </a:t>
            </a:r>
            <a:r>
              <a:rPr/>
              <a:t>-0.5505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Degrees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Freedom: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(i.e. Null);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Residual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Deviance:</a:t>
            </a:r>
            <a:r>
              <a:rPr/>
              <a:t> </a:t>
            </a:r>
            <a:r>
              <a:rPr/>
              <a:t>22.06</a:t>
            </a:r>
            <a:r>
              <a:rPr/>
              <a:t> </a:t>
            </a:r>
            <a:r>
              <a:rPr/>
              <a:t>Residual</a:t>
            </a:r>
            <a:r>
              <a:rPr/>
              <a:t> </a:t>
            </a:r>
            <a:r>
              <a:rPr/>
              <a:t>Deviance:</a:t>
            </a:r>
            <a:r>
              <a:rPr/>
              <a:t> </a:t>
            </a:r>
            <a:r>
              <a:rPr/>
              <a:t>5.289</a:t>
            </a:r>
            <a:r>
              <a:rPr/>
              <a:t> </a:t>
            </a:r>
            <a:r>
              <a:rPr/>
              <a:t>AIC:</a:t>
            </a:r>
            <a:r>
              <a:rPr/>
              <a:t> </a:t>
            </a:r>
            <a:r>
              <a:rPr/>
              <a:t>24.21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coefficients?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exp(2.1)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8.2,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8.2.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outrageous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efficient.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exp(-0.55)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0.58,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0.58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42%</a:t>
            </a:r>
            <a:r>
              <a:rPr/>
              <a:t> </a:t>
            </a:r>
            <a:r>
              <a:rPr/>
              <a:t>decline)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which,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rise.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decline.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round(predict(pmod),4)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2.1063</a:t>
            </a:r>
            <a:r>
              <a:rPr/>
              <a:t> </a:t>
            </a:r>
            <a:r>
              <a:rPr/>
              <a:t>1.5558</a:t>
            </a:r>
            <a:r>
              <a:rPr/>
              <a:t> </a:t>
            </a:r>
            <a:r>
              <a:rPr/>
              <a:t>1.0053</a:t>
            </a:r>
            <a:r>
              <a:rPr/>
              <a:t> </a:t>
            </a:r>
            <a:r>
              <a:rPr/>
              <a:t>0.4548</a:t>
            </a:r>
            <a:r>
              <a:rPr/>
              <a:t> </a:t>
            </a:r>
            <a:r>
              <a:rPr/>
              <a:t>-0.0957</a:t>
            </a:r>
            <a:r>
              <a:rPr/>
              <a:t> </a:t>
            </a:r>
            <a:r>
              <a:rPr/>
              <a:t>-0.6462</a:t>
            </a:r>
            <a:r>
              <a:rPr/>
              <a:t> </a:t>
            </a:r>
            <a:r>
              <a:rPr/>
              <a:t>-1.1967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rounded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round(exp(predict(pmod)),4)</a:t>
            </a:r>
            <a:r>
              <a:rPr sz="2000"/>
              <a:t> </a:t>
            </a:r>
            <a:r>
              <a:rPr sz="2000"/>
              <a:t>1</a:t>
            </a:r>
            <a:r>
              <a:rPr sz="2000"/>
              <a:t> </a:t>
            </a:r>
            <a:r>
              <a:rPr sz="2000"/>
              <a:t>2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5</a:t>
            </a:r>
            <a:r>
              <a:rPr sz="2000"/>
              <a:t> </a:t>
            </a:r>
            <a:r>
              <a:rPr sz="2000"/>
              <a:t>6</a:t>
            </a:r>
            <a:r>
              <a:rPr sz="2000"/>
              <a:t> </a:t>
            </a:r>
            <a:r>
              <a:rPr sz="2000"/>
              <a:t>7</a:t>
            </a:r>
            <a:r>
              <a:rPr sz="2000"/>
              <a:t> </a:t>
            </a:r>
            <a:r>
              <a:rPr sz="2000"/>
              <a:t>8.2177</a:t>
            </a:r>
            <a:r>
              <a:rPr sz="2000"/>
              <a:t> </a:t>
            </a:r>
            <a:r>
              <a:rPr sz="2000"/>
              <a:t>4.7388</a:t>
            </a:r>
            <a:r>
              <a:rPr sz="2000"/>
              <a:t> </a:t>
            </a:r>
            <a:r>
              <a:rPr sz="2000"/>
              <a:t>2.7327</a:t>
            </a:r>
            <a:r>
              <a:rPr sz="2000"/>
              <a:t> </a:t>
            </a:r>
            <a:r>
              <a:rPr sz="2000"/>
              <a:t>1.5758</a:t>
            </a:r>
            <a:r>
              <a:rPr sz="2000"/>
              <a:t> </a:t>
            </a:r>
            <a:r>
              <a:rPr sz="2000"/>
              <a:t>0.9087</a:t>
            </a:r>
            <a:r>
              <a:rPr sz="2000"/>
              <a:t> </a:t>
            </a:r>
            <a:r>
              <a:rPr sz="2000"/>
              <a:t>0.5240</a:t>
            </a:r>
            <a:r>
              <a:rPr sz="2000"/>
              <a:t> </a:t>
            </a:r>
            <a:r>
              <a:rPr sz="2000"/>
              <a:t>0.3022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decline,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8.2</a:t>
            </a:r>
            <a:r>
              <a:rPr i="1"/>
              <a:t>0.58^0</a:t>
            </a:r>
            <a:r>
              <a:rPr i="1"/>
              <a:t> </a:t>
            </a:r>
            <a:r>
              <a:rPr i="1"/>
              <a:t>=</a:t>
            </a:r>
            <a:r>
              <a:rPr i="1"/>
              <a:t> </a:t>
            </a:r>
            <a:r>
              <a:rPr i="1"/>
              <a:t>8.2</a:t>
            </a:r>
            <a:r>
              <a:rPr i="1"/>
              <a:t> </a:t>
            </a:r>
            <a:r>
              <a:rPr i="1"/>
              <a:t>8.2</a:t>
            </a:r>
            <a:r>
              <a:rPr/>
              <a:t>0.58^1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4.8</a:t>
            </a:r>
            <a:r>
              <a:rPr/>
              <a:t> </a:t>
            </a:r>
            <a:r>
              <a:rPr/>
              <a:t>8.2</a:t>
            </a:r>
            <a:r>
              <a:rPr i="1"/>
              <a:t>0.58^2</a:t>
            </a:r>
            <a:r>
              <a:rPr i="1"/>
              <a:t> </a:t>
            </a:r>
            <a:r>
              <a:rPr i="1"/>
              <a:t>=</a:t>
            </a:r>
            <a:r>
              <a:rPr i="1"/>
              <a:t> </a:t>
            </a:r>
            <a:r>
              <a:rPr i="1"/>
              <a:t>2.8</a:t>
            </a:r>
            <a:r>
              <a:rPr i="1"/>
              <a:t> </a:t>
            </a:r>
            <a:r>
              <a:rPr i="1"/>
              <a:t>8.2</a:t>
            </a:r>
            <a:r>
              <a:rPr/>
              <a:t>0.58^3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1.6</a:t>
            </a:r>
            <a:r>
              <a:rPr/>
              <a:t> </a:t>
            </a:r>
            <a:r>
              <a:rPr/>
              <a:t>8.2</a:t>
            </a:r>
            <a:r>
              <a:rPr i="1"/>
              <a:t>0.58^4</a:t>
            </a:r>
            <a:r>
              <a:rPr i="1"/>
              <a:t> </a:t>
            </a:r>
            <a:r>
              <a:rPr i="1"/>
              <a:t>=</a:t>
            </a:r>
            <a:r>
              <a:rPr i="1"/>
              <a:t> </a:t>
            </a:r>
            <a:r>
              <a:rPr i="1"/>
              <a:t>0.93</a:t>
            </a:r>
            <a:r>
              <a:rPr i="1"/>
              <a:t> </a:t>
            </a:r>
            <a:r>
              <a:rPr i="1"/>
              <a:t>8.2</a:t>
            </a:r>
            <a:r>
              <a:rPr/>
              <a:t>0.58^5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0.54</a:t>
            </a:r>
            <a:r>
              <a:rPr/>
              <a:t> </a:t>
            </a:r>
            <a:r>
              <a:rPr/>
              <a:t>8.2*0.58^6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0.31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wonder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time=6.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8.2</a:t>
            </a:r>
            <a:r>
              <a:rPr i="1"/>
              <a:t>0.58^7</a:t>
            </a:r>
            <a:r>
              <a:rPr i="1"/>
              <a:t> </a:t>
            </a:r>
            <a:r>
              <a:rPr i="1"/>
              <a:t>=</a:t>
            </a:r>
            <a:r>
              <a:rPr i="1"/>
              <a:t> </a:t>
            </a:r>
            <a:r>
              <a:rPr i="1"/>
              <a:t>0.18</a:t>
            </a:r>
            <a:r>
              <a:rPr i="1"/>
              <a:t> </a:t>
            </a:r>
            <a:r>
              <a:rPr i="1"/>
              <a:t>8.2</a:t>
            </a:r>
            <a:r>
              <a:rPr/>
              <a:t>0.58^8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0.11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time=0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time=infinity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geometric</a:t>
            </a:r>
            <a:r>
              <a:rPr/>
              <a:t> </a:t>
            </a:r>
            <a:r>
              <a:rPr/>
              <a:t>series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ar</a:t>
            </a:r>
            <a:r>
              <a:rPr/>
              <a:t> </a:t>
            </a:r>
            <a:r>
              <a:rPr/>
              <a:t>ar2</a:t>
            </a:r>
            <a:r>
              <a:rPr/>
              <a:t> </a:t>
            </a:r>
            <a:r>
              <a:rPr/>
              <a:t>ar3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r&lt;1,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infinite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a/(1-r)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a=8.2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r=0.58,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19.5.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19</a:t>
            </a:r>
            <a:r>
              <a:rPr/>
              <a:t> </a:t>
            </a:r>
            <a:r>
              <a:rPr/>
              <a:t>events,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dpois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round(dpois(0:4,0.5),2)</a:t>
            </a:r>
            <a:r>
              <a:rPr sz="2000"/>
              <a:t> </a:t>
            </a:r>
            <a:r>
              <a:rPr sz="2000"/>
              <a:t>[1]</a:t>
            </a:r>
            <a:r>
              <a:rPr sz="2000"/>
              <a:t> </a:t>
            </a:r>
            <a:r>
              <a:rPr sz="2000"/>
              <a:t>0.61</a:t>
            </a:r>
            <a:r>
              <a:rPr sz="2000"/>
              <a:t> </a:t>
            </a:r>
            <a:r>
              <a:rPr sz="2000"/>
              <a:t>0.30</a:t>
            </a:r>
            <a:r>
              <a:rPr sz="2000"/>
              <a:t> </a:t>
            </a:r>
            <a:r>
              <a:rPr sz="2000"/>
              <a:t>0.08</a:t>
            </a:r>
            <a:r>
              <a:rPr sz="2000"/>
              <a:t> </a:t>
            </a:r>
            <a:r>
              <a:rPr sz="2000"/>
              <a:t>0.01</a:t>
            </a:r>
            <a:r>
              <a:rPr sz="2000"/>
              <a:t> </a:t>
            </a:r>
            <a:r>
              <a:rPr sz="2000"/>
              <a:t>0.00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(61%</a:t>
            </a:r>
            <a:r>
              <a:rPr/>
              <a:t> </a:t>
            </a:r>
            <a:r>
              <a:rPr/>
              <a:t>probability)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(30%)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(9%</a:t>
            </a:r>
            <a:r>
              <a:rPr/>
              <a:t> </a:t>
            </a:r>
            <a:r>
              <a:rPr/>
              <a:t>probability)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Children’s</a:t>
            </a:r>
            <a:r>
              <a:rPr/>
              <a:t> </a:t>
            </a:r>
            <a:r>
              <a:rPr/>
              <a:t>Mercy</a:t>
            </a:r>
            <a:r>
              <a:rPr/>
              <a:t> </a:t>
            </a:r>
            <a:r>
              <a:rPr/>
              <a:t>Hospital.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reproducing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service,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Children’s</a:t>
            </a:r>
            <a:r>
              <a:rPr/>
              <a:t> </a:t>
            </a:r>
            <a:r>
              <a:rPr/>
              <a:t>Mercy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resources.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Category: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death,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relapse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denote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pregnancy.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”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stubborn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refuse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period.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follow-up.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devices,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removed,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failed,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healthier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follow-up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follow-up,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disregard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(DASL).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explanations.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37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96.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(1/25)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accepts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legitimate.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proportional</a:t>
            </a:r>
            <a:r>
              <a:rPr/>
              <a:t> </a:t>
            </a:r>
            <a:r>
              <a:rPr/>
              <a:t>hazards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possibilities.</a:t>
            </a:r>
            <a:r>
              <a:rPr/>
              <a:t> </a:t>
            </a:r>
            <a:r>
              <a:rPr/>
              <a:t>Chi-square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nonparametric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multinomial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p-for-trend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apologize,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covering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material.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handles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tradition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reasons,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stair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adjacent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alter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accident,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technician</a:t>
            </a:r>
            <a:r>
              <a:rPr/>
              <a:t> </a:t>
            </a:r>
            <a:r>
              <a:rPr/>
              <a:t>leaves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afternoon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Oh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sadness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briefest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shriveled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sill.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ruined.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pessimistic.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61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escaped.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tough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hardy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pretended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exist,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underestimate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escape,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54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experiment,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bug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escaped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allocate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bug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responsibility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6%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24%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escaping</a:t>
            </a:r>
            <a:r>
              <a:rPr/>
              <a:t> </a:t>
            </a:r>
            <a:r>
              <a:rPr/>
              <a:t>flies.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escaped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reduced,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experiment.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ultimate</a:t>
            </a:r>
            <a:r>
              <a:rPr/>
              <a:t> </a:t>
            </a:r>
            <a:r>
              <a:rPr/>
              <a:t>survival.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censoring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somehow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prognosis,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estimates.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toughest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(those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lives)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destined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70,</a:t>
            </a:r>
            <a:r>
              <a:rPr/>
              <a:t> </a:t>
            </a:r>
            <a:r>
              <a:rPr/>
              <a:t>71,</a:t>
            </a:r>
            <a:r>
              <a:rPr/>
              <a:t> </a:t>
            </a:r>
            <a:r>
              <a:rPr/>
              <a:t>72,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73,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deathbeds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interspersed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constitute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unobserved,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underestimate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censoring,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abandoning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laetrile</a:t>
            </a:r>
            <a:r>
              <a:rPr/>
              <a:t> </a:t>
            </a:r>
            <a:r>
              <a:rPr/>
              <a:t>treatments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Mexico.</a:t>
            </a:r>
            <a:r>
              <a:rPr/>
              <a:t> </a:t>
            </a:r>
            <a:r>
              <a:rPr/>
              <a:t>Usually,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poorer</a:t>
            </a:r>
            <a:r>
              <a:rPr/>
              <a:t> </a:t>
            </a:r>
            <a:r>
              <a:rPr/>
              <a:t>prognosis.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horizontally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intersect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below,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69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settings:</a:t>
            </a:r>
            <a:r>
              <a:rPr/>
              <a:t> </a:t>
            </a:r>
            <a:r>
              <a:rPr/>
              <a:t>matching,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measaures,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generality.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overarching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distance).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emerged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expectations.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devolved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shouting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wisely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boomer</a:t>
            </a:r>
            <a:r>
              <a:rPr/>
              <a:t> </a:t>
            </a:r>
            <a:r>
              <a:rPr/>
              <a:t>generation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recorded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transcibed,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protections.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efforts,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mid-course</a:t>
            </a:r>
            <a:r>
              <a:rPr/>
              <a:t> </a:t>
            </a:r>
            <a:r>
              <a:rPr/>
              <a:t>adaptations.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84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Cross-referencing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checks.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Categories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faithful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Phrasing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iterative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pre-existing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(both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discrepancy).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gaining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insight,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identified,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defined.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qualirty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85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Boilerplate</a:t>
            </a:r>
            <a:r>
              <a:rPr/>
              <a:t> </a:t>
            </a:r>
            <a:r>
              <a:rPr/>
              <a:t>refers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plagiarism.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boilerplate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summarizing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boilerplate</a:t>
            </a:r>
            <a:r>
              <a:rPr/>
              <a:t> </a:t>
            </a:r>
            <a:r>
              <a:rPr/>
              <a:t>mentions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sided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99.99%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Between-Groups</a:t>
            </a:r>
            <a:r>
              <a:rPr/>
              <a:t> </a:t>
            </a:r>
            <a:r>
              <a:rPr/>
              <a:t>Designs: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“</a:t>
            </a:r>
            <a:r>
              <a:rPr/>
              <a:t>…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group.</a:t>
            </a:r>
            <a:r>
              <a:rPr/>
              <a:t>”</a:t>
            </a:r>
            <a:r>
              <a:rPr/>
              <a:t> </a:t>
            </a:r>
            <a:r>
              <a:rPr/>
              <a:t>Within-Subjects</a:t>
            </a:r>
            <a:r>
              <a:rPr/>
              <a:t> </a:t>
            </a:r>
            <a:r>
              <a:rPr/>
              <a:t>(Repeated</a:t>
            </a:r>
            <a:r>
              <a:rPr/>
              <a:t> </a:t>
            </a:r>
            <a:r>
              <a:rPr/>
              <a:t>Measures)</a:t>
            </a:r>
            <a:r>
              <a:rPr/>
              <a:t> </a:t>
            </a:r>
            <a:r>
              <a:rPr/>
              <a:t>Designs: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“</a:t>
            </a:r>
            <a:r>
              <a:rPr/>
              <a:t>…receives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experiences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Within-Subjects</a:t>
            </a:r>
            <a:r>
              <a:rPr/>
              <a:t> </a:t>
            </a:r>
            <a:r>
              <a:rPr/>
              <a:t>design?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94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https://www.uml.edu/Images/Writing%20a%20Method%20Section-Participants_tcm18-117657.pptx</a:t>
            </a:r>
            <a:r>
              <a:rPr/>
              <a:t> </a:t>
            </a:r>
            <a:r>
              <a:rPr/>
              <a:t>https://www.uml.edu/Images/Writing%20a%20Method%20Section-Procedure_tcm18-117659.pptx</a:t>
            </a:r>
            <a:r>
              <a:rPr/>
              <a:t> </a:t>
            </a:r>
            <a:r>
              <a:rPr/>
              <a:t>https://www.uml.edu/Images/Writing%20a%20Method%20Section-Measures_tcm18-117658.pptx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http://rc.rcjournal.com/content/49/10/1229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96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https://www.ncbi.nlm.nih.gov/pmc/articles/PMC3178846/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98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http://icmje.org/recommendations/browse/manuscript-preparation/preparing-for-submission.html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call.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started.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belong.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attended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fiction.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reminiscent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Yoda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“</a:t>
            </a:r>
            <a:r>
              <a:rPr/>
              <a:t>when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reach,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correctable.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response,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incorrectly</a:t>
            </a:r>
            <a:r>
              <a:rPr/>
              <a:t> </a:t>
            </a:r>
            <a:r>
              <a:rPr/>
              <a:t>corrected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non-white,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benefit.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55.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declining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normal,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correlations,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unexpected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expected.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misprint.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constant.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82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non-white</a:t>
            </a:r>
            <a:r>
              <a:rPr/>
              <a:t> </a:t>
            </a:r>
            <a:r>
              <a:rPr/>
              <a:t>mothers.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covariate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Track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carefully.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mutlivariate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accumulate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carefully.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coefficent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deleted.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sharp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deleted,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simplier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justifiable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tampering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transformations.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precedent.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justified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findings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Generally,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bound.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constrains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skewness,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variances,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problems.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nonlinear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transformation,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regions,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benefit,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impact.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.gif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2.gif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gif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gif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gif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gif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gif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8.gif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9.gif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0.gif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1.gif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2.gif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3.gif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4.gif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gif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gif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gif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8.gif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9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0.gif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gif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2.gif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gif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4.gif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25.gif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26.gif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7.gif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8.gif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gif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gif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31.gif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gif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33.gif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34.gif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35.gif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36.gif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37.gif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38.gif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bmp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bmp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bmp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composite scores</a:t>
            </a:r>
          </a:p>
          <a:p>
            <a:pPr lvl="2"/>
            <a:r>
              <a:rPr/>
              <a:t>Check Cronbach’s alpha</a:t>
            </a:r>
          </a:p>
          <a:p>
            <a:pPr lvl="2"/>
            <a:r>
              <a:rPr/>
              <a:t>Examine leaving out single items</a:t>
            </a:r>
          </a:p>
          <a:p>
            <a:pPr lvl="2"/>
            <a:r>
              <a:rPr/>
              <a:t>Factor analysis, Structural Equations Modeling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Materials (Chemical, Experimental materials, Experimental animals, Human subjects), Methods (Study design, Measurements/assessments, Statistical analyses) (Ghasemi 2019)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Scales of measurement</a:t>
            </a:r>
          </a:p>
          <a:p>
            <a:pPr lvl="1"/>
            <a:r>
              <a:rPr/>
              <a:t>Descriptive statistics</a:t>
            </a:r>
          </a:p>
          <a:p>
            <a:pPr lvl="1"/>
            <a:r>
              <a:rPr/>
              <a:t>Linear, logistic, Poisson, and Cox regression</a:t>
            </a:r>
          </a:p>
          <a:p>
            <a:pPr lvl="1"/>
            <a:r>
              <a:rPr/>
              <a:t>Analysis of qualitative data</a:t>
            </a:r>
          </a:p>
          <a:p>
            <a:pPr lvl="1"/>
            <a:r>
              <a:rPr/>
              <a:t>Writing a methods section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Parametric statistics – assumptions</a:t>
            </a:r>
          </a:p>
          <a:p>
            <a:pPr lvl="2"/>
            <a:r>
              <a:rPr/>
              <a:t>DV values come from a population of values that is normally distributed (normality)</a:t>
            </a:r>
          </a:p>
          <a:p>
            <a:pPr lvl="2"/>
            <a:r>
              <a:rPr/>
              <a:t>Variances of the groups are equal (homogeneity of variance)</a:t>
            </a:r>
          </a:p>
          <a:p>
            <a:pPr lvl="3"/>
            <a:r>
              <a:rPr/>
              <a:t>Unequal group sizes and unequal variances lead to increased Type I errors</a:t>
            </a:r>
          </a:p>
          <a:p>
            <a:pPr lvl="2"/>
            <a:r>
              <a:rPr/>
              <a:t>All participants with a particular group must be independent of each other (independence)</a:t>
            </a:r>
          </a:p>
          <a:p>
            <a:pPr lvl="3"/>
            <a:r>
              <a:rPr/>
              <a:t>Also an assumption for nonparametric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Ideal - selected a priori</a:t>
            </a:r>
          </a:p>
          <a:p>
            <a:pPr lvl="2"/>
            <a:r>
              <a:rPr/>
              <a:t>Sometimes based on precedent</a:t>
            </a:r>
          </a:p>
          <a:p>
            <a:pPr lvl="2"/>
            <a:r>
              <a:rPr/>
              <a:t>Sometimes motivated by theory</a:t>
            </a:r>
          </a:p>
          <a:p>
            <a:pPr lvl="2"/>
            <a:r>
              <a:rPr/>
              <a:t>Sometimes based on empirical findings</a:t>
            </a:r>
          </a:p>
          <a:p>
            <a:pPr lvl="1"/>
            <a:r>
              <a:rPr/>
              <a:t>Don’t bother if your range is narrow</a:t>
            </a:r>
          </a:p>
          <a:p>
            <a:pPr lvl="2"/>
            <a:r>
              <a:rPr/>
              <a:t>max/min &lt;= 3</a:t>
            </a:r>
          </a:p>
          <a:p>
            <a:pPr lvl="1"/>
            <a:r>
              <a:rPr/>
              <a:t>Log transformation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3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4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5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6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8229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7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082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 of every quantitative study</a:t>
            </a:r>
          </a:p>
          <a:p>
            <a:pPr lvl="1"/>
            <a:r>
              <a:rPr/>
              <a:t>Table 1, overall summaries</a:t>
            </a:r>
          </a:p>
          <a:p>
            <a:pPr lvl="2"/>
            <a:r>
              <a:rPr/>
              <a:t>Outcomes and covariates</a:t>
            </a:r>
          </a:p>
          <a:p>
            <a:pPr lvl="2"/>
            <a:r>
              <a:rPr/>
              <a:t>Means and standard deviations</a:t>
            </a:r>
          </a:p>
          <a:p>
            <a:pPr lvl="2"/>
            <a:r>
              <a:rPr/>
              <a:t>Percentages (always show denominator)</a:t>
            </a:r>
          </a:p>
          <a:p>
            <a:pPr lvl="1"/>
            <a:r>
              <a:rPr/>
              <a:t>Key subgroup comparisons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Means/standard deviations by subgroup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Traditional levels (scales) of measurement</a:t>
            </a:r>
          </a:p>
          <a:p>
            <a:pPr lvl="2"/>
            <a:r>
              <a:rPr/>
              <a:t>Nominal</a:t>
            </a:r>
          </a:p>
          <a:p>
            <a:pPr lvl="2"/>
            <a:r>
              <a:rPr/>
              <a:t>Ordinal</a:t>
            </a:r>
          </a:p>
          <a:p>
            <a:pPr lvl="2"/>
            <a:r>
              <a:rPr/>
              <a:t>Interval</a:t>
            </a:r>
          </a:p>
          <a:p>
            <a:pPr lvl="2"/>
            <a:r>
              <a:rPr/>
              <a:t>Ratio</a:t>
            </a:r>
          </a:p>
          <a:p>
            <a:pPr lvl="1"/>
            <a:r>
              <a:rPr/>
              <a:t>Special cases</a:t>
            </a:r>
          </a:p>
          <a:p>
            <a:pPr lvl="2"/>
            <a:r>
              <a:rPr/>
              <a:t>Binary data</a:t>
            </a:r>
          </a:p>
          <a:p>
            <a:pPr lvl="2"/>
            <a:r>
              <a:rPr/>
              <a:t>Count data, rate data</a:t>
            </a:r>
          </a:p>
          <a:p>
            <a:pPr lvl="2"/>
            <a:r>
              <a:rPr/>
              <a:t>Time-to-event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52600"/>
            <a:ext cx="82296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65300"/>
            <a:ext cx="82296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78000"/>
            <a:ext cx="8229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</a:p>
        </p:txBody>
      </p:sp>
      <p:pic>
        <p:nvPicPr>
          <p:cNvPr descr="../images/12/percentage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67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Overall summaries</a:t>
            </a:r>
          </a:p>
          <a:p>
            <a:pPr lvl="2"/>
            <a:r>
              <a:rPr/>
              <a:t>Histograms for continuous data</a:t>
            </a:r>
          </a:p>
          <a:p>
            <a:pPr lvl="2"/>
            <a:r>
              <a:rPr/>
              <a:t>Bar/pie charts for categorical data</a:t>
            </a:r>
          </a:p>
          <a:p>
            <a:pPr lvl="1"/>
            <a:r>
              <a:rPr/>
              <a:t>Assessing relationships</a:t>
            </a:r>
          </a:p>
          <a:p>
            <a:pPr lvl="2"/>
            <a:r>
              <a:rPr/>
              <a:t>Side by side pie/bar charts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verus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Sums of ordinal variables are meaningless</a:t>
            </a:r>
          </a:p>
          <a:p>
            <a:pPr lvl="1"/>
            <a:r>
              <a:rPr/>
              <a:t>Counterexample: grade point average</a:t>
            </a:r>
          </a:p>
          <a:p>
            <a:pPr lvl="2"/>
            <a:r>
              <a:rPr/>
              <a:t>Shift from A to B versus a shift from D to F?</a:t>
            </a:r>
          </a:p>
          <a:p>
            <a:pPr lvl="2"/>
            <a:r>
              <a:rPr/>
              <a:t>Two B’s equal and A plus a C?</a:t>
            </a:r>
          </a:p>
          <a:p>
            <a:pPr lvl="1"/>
            <a:r>
              <a:rPr/>
              <a:t>Purist versus pragmatist</a:t>
            </a:r>
          </a:p>
          <a:p>
            <a:pPr lvl="1"/>
            <a:r>
              <a:rPr/>
              <a:t>Is a sum of Likert scale items different?</a:t>
            </a:r>
          </a:p>
          <a:p>
            <a:pPr lvl="2"/>
            <a:r>
              <a:rPr/>
              <a:t>Unequal scalings average out?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2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3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bimodal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pie/bar</a:t>
            </a:r>
            <a:r>
              <a:rPr/>
              <a:t> </a:t>
            </a:r>
            <a:r>
              <a:rPr/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Pies and bars only work well for 2 or 3 categories</a:t>
            </a:r>
          </a:p>
          <a:p>
            <a:pPr lvl="2"/>
            <a:r>
              <a:rPr/>
              <a:t>Pacman charts</a:t>
            </a:r>
          </a:p>
          <a:p>
            <a:pPr lvl="1"/>
            <a:r>
              <a:rPr/>
              <a:t>No good graphs for more categories</a:t>
            </a:r>
          </a:p>
          <a:p>
            <a:pPr lvl="1"/>
            <a:r>
              <a:rPr/>
              <a:t>Avoid cheap 3D effects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12/boxplot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05100"/>
            <a:ext cx="8229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pic>
        <p:nvPicPr>
          <p:cNvPr descr="../images/12/scatter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Continuous outcome variable</a:t>
            </a:r>
          </a:p>
          <a:p>
            <a:pPr lvl="1"/>
            <a:r>
              <a:rPr/>
              <a:t>Either categorical or continuous independent variables</a:t>
            </a:r>
          </a:p>
          <a:p>
            <a:pPr lvl="1"/>
            <a:r>
              <a:rPr/>
              <a:t>Multiple variables (risk adjustment)</a:t>
            </a:r>
          </a:p>
          <a:p>
            <a:pPr lvl="1"/>
            <a:r>
              <a:rPr/>
              <a:t>Interactions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High school algebra</a:t>
            </a:r>
          </a:p>
          <a:p>
            <a:pPr lvl="2"/>
            <a:r>
              <a:rPr/>
              <a:t>Y = m X + b</a:t>
            </a:r>
          </a:p>
          <a:p>
            <a:pPr lvl="2"/>
            <a:r>
              <a:rPr/>
              <a:t>m = Δy / Δx</a:t>
            </a:r>
          </a:p>
          <a:p>
            <a:pPr lvl="1"/>
            <a:r>
              <a:rPr/>
              <a:t>The slope represents the estimated average change in Y when X increases by one unit.</a:t>
            </a:r>
          </a:p>
          <a:p>
            <a:pPr lvl="1"/>
            <a:r>
              <a:rPr/>
              <a:t>The intercept represents the estimated average value of Y when X equals zero.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82900"/>
            <a:ext cx="8229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Nominal: percentage, mode</a:t>
            </a:r>
          </a:p>
          <a:p>
            <a:pPr lvl="1"/>
            <a:r>
              <a:rPr/>
              <a:t>Ordinal: median</a:t>
            </a:r>
          </a:p>
          <a:p>
            <a:pPr lvl="1"/>
            <a:r>
              <a:rPr/>
              <a:t>Interval: mean, standard deviation</a:t>
            </a:r>
          </a:p>
          <a:p>
            <a:pPr lvl="1"/>
            <a:r>
              <a:rPr/>
              <a:t>Ratio: Coefficient of variation</a:t>
            </a:r>
          </a:p>
          <a:p>
            <a:pPr lvl="1"/>
            <a:r>
              <a:rPr/>
              <a:t>Special cases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6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30500"/>
            <a:ext cx="8229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Adjusted</a:t>
            </a:r>
          </a:p>
        </p:txBody>
      </p:sp>
      <p:pic>
        <p:nvPicPr>
          <p:cNvPr descr="../images/12/linear1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8229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Linear regression</a:t>
            </a:r>
          </a:p>
          <a:p>
            <a:pPr lvl="1"/>
            <a:r>
              <a:rPr/>
              <a:t>Two-sample t-test</a:t>
            </a:r>
          </a:p>
          <a:p>
            <a:pPr lvl="1"/>
            <a:r>
              <a:rPr/>
              <a:t>Analysis of variance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 outcome variable</a:t>
            </a:r>
          </a:p>
          <a:p>
            <a:pPr lvl="1"/>
            <a:r>
              <a:rPr/>
              <a:t>Either categorical or continuous independent variables</a:t>
            </a:r>
          </a:p>
          <a:p>
            <a:pPr lvl="1"/>
            <a:r>
              <a:rPr/>
              <a:t>Multiple variables (risk adjustment)</a:t>
            </a:r>
          </a:p>
          <a:p>
            <a:pPr lvl="1"/>
            <a:r>
              <a:rPr/>
              <a:t>Interactions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linear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linear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unreasonable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../images/13/logistic-multiplicative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14600" y="1600200"/>
            <a:ext cx="410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Usually only seen in gambling contexts</a:t>
            </a:r>
          </a:p>
          <a:p>
            <a:pPr lvl="1"/>
            <a:r>
              <a:rPr/>
              <a:t>Sometimes ambiguous</a:t>
            </a:r>
          </a:p>
          <a:p>
            <a:pPr lvl="2"/>
            <a:r>
              <a:rPr/>
              <a:t>Odds in favor versus odds against</a:t>
            </a:r>
          </a:p>
          <a:p>
            <a:pPr lvl="1"/>
            <a:r>
              <a:rPr/>
              <a:t>Odds = Prob / (1-Prob)</a:t>
            </a:r>
          </a:p>
          <a:p>
            <a:pPr lvl="1"/>
            <a:r>
              <a:rPr/>
              <a:t>Prob = Odds / (1+Odds)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cases</a:t>
            </a:r>
          </a:p>
          <a:p>
            <a:pPr lvl="2"/>
            <a:r>
              <a:rPr/>
              <a:t>Binary: Logistic regression</a:t>
            </a:r>
          </a:p>
          <a:p>
            <a:pPr lvl="2"/>
            <a:r>
              <a:rPr/>
              <a:t>Counts: Poisson regression</a:t>
            </a:r>
          </a:p>
          <a:p>
            <a:pPr lvl="2"/>
            <a:r>
              <a:rPr/>
              <a:t>Time-to-event data: Cox proportional hazards regression</a:t>
            </a:r>
          </a:p>
          <a:p>
            <a:pPr lvl="1"/>
            <a:r>
              <a:rPr/>
              <a:t>Nominal: Chi-square tests, multinomial logistic regression</a:t>
            </a:r>
          </a:p>
          <a:p>
            <a:pPr lvl="1"/>
            <a:r>
              <a:rPr/>
              <a:t>Ordinal outcome variable: Non-parametric tests, ordinal logistic regression</a:t>
            </a:r>
          </a:p>
          <a:p>
            <a:pPr lvl="1"/>
            <a:r>
              <a:rPr/>
              <a:t>Ordinal indepdent variable" p for trend tests</a:t>
            </a:r>
          </a:p>
          <a:p>
            <a:pPr lvl="1"/>
            <a:r>
              <a:rPr/>
              <a:t>Interval/ratio: t-tests, analysis of variance, linear regression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../images/13/logistic-multiplicative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11300" y="1600200"/>
            <a:ext cx="612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odds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log-odds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13/logistic-log-odds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linearity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log-odds-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log-odds-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logistic-ga-example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logistic-ga-example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41500"/>
            <a:ext cx="8229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 outcome variables</a:t>
            </a:r>
          </a:p>
          <a:p>
            <a:pPr lvl="2"/>
            <a:r>
              <a:rPr/>
              <a:t>Test of two proportions</a:t>
            </a:r>
          </a:p>
          <a:p>
            <a:pPr lvl="2"/>
            <a:r>
              <a:rPr/>
              <a:t>Chi-square test</a:t>
            </a:r>
          </a:p>
          <a:p>
            <a:pPr lvl="2"/>
            <a:r>
              <a:rPr/>
              <a:t>Logistic regression</a:t>
            </a:r>
          </a:p>
          <a:p>
            <a:pPr lvl="1"/>
            <a:r>
              <a:rPr/>
              <a:t>Ordinal outcome variables</a:t>
            </a:r>
          </a:p>
          <a:p>
            <a:pPr lvl="2"/>
            <a:r>
              <a:rPr/>
              <a:t>Nonparametric tests</a:t>
            </a:r>
          </a:p>
          <a:p>
            <a:pPr lvl="2"/>
            <a:r>
              <a:rPr/>
              <a:t>Ordinal logistic regression</a:t>
            </a:r>
          </a:p>
          <a:p>
            <a:pPr lvl="1"/>
            <a:r>
              <a:rPr/>
              <a:t>Multiple level nominal variables</a:t>
            </a:r>
          </a:p>
          <a:p>
            <a:pPr lvl="2"/>
            <a:r>
              <a:rPr/>
              <a:t>Chi-squre test</a:t>
            </a:r>
          </a:p>
          <a:p>
            <a:pPr lvl="2"/>
            <a:r>
              <a:rPr/>
              <a:t>Multinomial logistic regression.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problems with counts</a:t>
            </a:r>
          </a:p>
          <a:p>
            <a:pPr lvl="2"/>
            <a:r>
              <a:rPr/>
              <a:t>Skewed</a:t>
            </a:r>
          </a:p>
          <a:p>
            <a:pPr lvl="2"/>
            <a:r>
              <a:rPr/>
              <a:t>Non-negative</a:t>
            </a:r>
          </a:p>
          <a:p>
            <a:pPr lvl="2"/>
            <a:r>
              <a:rPr/>
              <a:t>Unequal variances</a:t>
            </a:r>
          </a:p>
          <a:p>
            <a:pPr lvl="1"/>
            <a:r>
              <a:rPr/>
              <a:t>Analysis of rates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Ordinal verus interval controversy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Cox regression</a:t>
            </a:r>
          </a:p>
          <a:p>
            <a:pPr lvl="2"/>
            <a:r>
              <a:rPr/>
              <a:t>Longitudinal/hierarchical designs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type of ratio scale outcome</a:t>
            </a:r>
          </a:p>
          <a:p>
            <a:pPr lvl="2"/>
            <a:r>
              <a:rPr/>
              <a:t>Non-negative</a:t>
            </a:r>
          </a:p>
          <a:p>
            <a:pPr lvl="2"/>
            <a:r>
              <a:rPr/>
              <a:t>Usually skewed</a:t>
            </a:r>
          </a:p>
          <a:p>
            <a:pPr lvl="1"/>
            <a:r>
              <a:rPr/>
              <a:t>Censoring</a:t>
            </a:r>
          </a:p>
          <a:p>
            <a:pPr lvl="2"/>
            <a:r>
              <a:rPr/>
              <a:t>Partial information on some subjects</a:t>
            </a:r>
          </a:p>
          <a:p>
            <a:pPr lvl="2"/>
            <a:r>
              <a:rPr/>
              <a:t>Not the same as missing data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Fruit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Day Prob Day Prob Day Prob
 37 96%   40 92%   43 88%
 44 84%   45 80%   47 76%
 49 72%   54 68%   56 64%
 58 60%   59 56%   60 52%
 61 48%   62 44%   68 40%
 70 36%   71 32%   72 28%
 73 24%   75 20%   77 16%
 79 12%   89  8%   94  4%
 96  0%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</p:txBody>
      </p:sp>
      <p:pic>
        <p:nvPicPr>
          <p:cNvPr descr="../images/13/fruit-fly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Day Prob  Day Prob  Day Prob
 37 96%    40 92%    43 88%
 44 84%    45 80%    47 76%
 49 72%    54 68%    56 64%
 58 60%    59 56%    60 52%
 61 48%    62 44%    68 40%
 70+ ?     70+ ?     70+ ?
 70+ ?     70+ ?     70+ ?
 70+ ?     70+ ?     70+ ?
 70+ ?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../images/13/fruit-fly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Day Prob  Day Prob  Day Prob
 37 96%    40 92%    43 88%
 44 84%    45 80%    47 76%
 49 72%    54 68%    56 64%
 58 60%    59 56%    60 52%
 61 48%    62 44%    68 40%
 70+ ?     71 30%    70+ ?
 70+ ?     75 20%    70+ ?
 70+ ?     89 10%    70+ ?
 96  0%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../images/13/fruit-fly-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fruit-fly-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fruit-fly-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Quality check of data</a:t>
            </a:r>
          </a:p>
          <a:p>
            <a:pPr lvl="1"/>
            <a:r>
              <a:rPr/>
              <a:t>Description of sample</a:t>
            </a:r>
          </a:p>
          <a:p>
            <a:pPr lvl="1"/>
            <a:r>
              <a:rPr/>
              <a:t>Test of hypotheses/research questions</a:t>
            </a:r>
          </a:p>
          <a:p>
            <a:pPr lvl="1"/>
            <a:r>
              <a:rPr/>
              <a:t>Additional exploratory analyses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1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conceptual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regions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2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conceptual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regions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3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curves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hazard-func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600200"/>
            <a:ext cx="722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increasing,</a:t>
            </a:r>
            <a:r>
              <a:rPr/>
              <a:t> </a:t>
            </a:r>
            <a:r>
              <a:rPr/>
              <a:t>decreasing,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hazards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Time-to-event outcome</a:t>
            </a:r>
          </a:p>
          <a:p>
            <a:pPr lvl="1"/>
            <a:r>
              <a:rPr/>
              <a:t>Continuous or categorical independent variables</a:t>
            </a:r>
          </a:p>
          <a:p>
            <a:pPr lvl="1"/>
            <a:r>
              <a:rPr/>
              <a:t>Mutiple independent variables</a:t>
            </a:r>
          </a:p>
          <a:p>
            <a:pPr lvl="2"/>
            <a:r>
              <a:rPr/>
              <a:t>Risk adjustment</a:t>
            </a:r>
          </a:p>
          <a:p>
            <a:pPr lvl="2"/>
            <a:r>
              <a:rPr/>
              <a:t>Interactions</a:t>
            </a:r>
          </a:p>
          <a:p>
            <a:pPr lvl="1"/>
            <a:r>
              <a:rPr/>
              <a:t>Alternatives</a:t>
            </a:r>
          </a:p>
          <a:p>
            <a:pPr lvl="2"/>
            <a:r>
              <a:rPr/>
              <a:t>Log rank test</a:t>
            </a:r>
          </a:p>
          <a:p>
            <a:pPr lvl="2"/>
            <a:r>
              <a:rPr/>
              <a:t>Parametric models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Hierarchical/longitudinal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Matching</a:t>
            </a:r>
          </a:p>
          <a:p>
            <a:pPr lvl="1"/>
            <a:r>
              <a:rPr/>
              <a:t>Baseline measures</a:t>
            </a:r>
          </a:p>
          <a:p>
            <a:pPr lvl="1"/>
            <a:r>
              <a:rPr/>
              <a:t>Longitudinal designs</a:t>
            </a:r>
          </a:p>
          <a:p>
            <a:pPr lvl="1"/>
            <a:r>
              <a:rPr/>
              <a:t>Cluster effects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Greatly improves precision</a:t>
            </a:r>
          </a:p>
          <a:p>
            <a:pPr lvl="1"/>
            <a:r>
              <a:rPr/>
              <a:t>Logistical issues</a:t>
            </a:r>
          </a:p>
          <a:p>
            <a:pPr lvl="2"/>
            <a:r>
              <a:rPr/>
              <a:t>Close but not exact matches</a:t>
            </a:r>
          </a:p>
          <a:p>
            <a:pPr lvl="2"/>
            <a:r>
              <a:rPr/>
              <a:t>Loss of data due to mismatches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Paired t-test</a:t>
            </a:r>
          </a:p>
          <a:p>
            <a:pPr lvl="2"/>
            <a:r>
              <a:rPr/>
              <a:t>Random effects models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Nice to have</a:t>
            </a:r>
          </a:p>
          <a:p>
            <a:pPr lvl="2"/>
            <a:r>
              <a:rPr/>
              <a:t>Adjust for baseline imbalance</a:t>
            </a:r>
          </a:p>
          <a:p>
            <a:pPr lvl="2"/>
            <a:r>
              <a:rPr/>
              <a:t>Improve precision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Change score</a:t>
            </a:r>
          </a:p>
          <a:p>
            <a:pPr lvl="2"/>
            <a:r>
              <a:rPr/>
              <a:t>Baseline covariate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Rich, complete picture</a:t>
            </a:r>
          </a:p>
          <a:p>
            <a:pPr lvl="2"/>
            <a:r>
              <a:rPr/>
              <a:t>Improved precision</a:t>
            </a:r>
          </a:p>
          <a:p>
            <a:pPr lvl="1"/>
            <a:r>
              <a:rPr/>
              <a:t>Disadvantages</a:t>
            </a:r>
          </a:p>
          <a:p>
            <a:pPr lvl="2"/>
            <a:r>
              <a:rPr/>
              <a:t>Expensive</a:t>
            </a:r>
          </a:p>
          <a:p>
            <a:pPr lvl="2"/>
            <a:r>
              <a:rPr/>
              <a:t>Dropout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methods</a:t>
            </a:r>
          </a:p>
          <a:p>
            <a:pPr lvl="2"/>
            <a:r>
              <a:rPr/>
              <a:t>Within subject designs</a:t>
            </a:r>
          </a:p>
          <a:p>
            <a:pPr lvl="2"/>
            <a:r>
              <a:rPr/>
              <a:t>Nested effects</a:t>
            </a:r>
          </a:p>
          <a:p>
            <a:pPr lvl="2"/>
            <a:r>
              <a:rPr/>
              <a:t>Repeated measures</a:t>
            </a:r>
          </a:p>
          <a:p>
            <a:pPr lvl="2"/>
            <a:r>
              <a:rPr/>
              <a:t>Split plot designs</a:t>
            </a:r>
          </a:p>
          <a:p>
            <a:pPr lvl="2"/>
            <a:r>
              <a:rPr/>
              <a:t>Random effects models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Completeness of data collection</a:t>
            </a:r>
          </a:p>
          <a:p>
            <a:pPr lvl="1"/>
            <a:r>
              <a:rPr/>
              <a:t>Review for responses that are ambiguous, out of range, etc</a:t>
            </a:r>
          </a:p>
          <a:p>
            <a:pPr lvl="1"/>
            <a:r>
              <a:rPr/>
              <a:t>“ Edit ” responses as needed</a:t>
            </a:r>
          </a:p>
          <a:p>
            <a:pPr lvl="1"/>
            <a:r>
              <a:rPr/>
              <a:t>Check response frequencies</a:t>
            </a:r>
          </a:p>
          <a:p>
            <a:pPr lvl="2"/>
            <a:r>
              <a:rPr/>
              <a:t>Combine smaller categories, if needed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</a:t>
            </a:r>
            <a:r>
              <a:rPr/>
              <a:t> </a:t>
            </a:r>
            <a:r>
              <a:rPr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than one source of variation</a:t>
            </a:r>
          </a:p>
          <a:p>
            <a:pPr lvl="1"/>
            <a:r>
              <a:rPr/>
              <a:t>Sources</a:t>
            </a:r>
          </a:p>
          <a:p>
            <a:pPr lvl="2"/>
            <a:r>
              <a:rPr/>
              <a:t>Families</a:t>
            </a:r>
          </a:p>
          <a:p>
            <a:pPr lvl="2"/>
            <a:r>
              <a:rPr/>
              <a:t>Clinics/Hospitals</a:t>
            </a:r>
          </a:p>
          <a:p>
            <a:pPr lvl="2"/>
            <a:r>
              <a:rPr/>
              <a:t>Schools</a:t>
            </a:r>
          </a:p>
          <a:p>
            <a:pPr lvl="2"/>
            <a:r>
              <a:rPr/>
              <a:t>Multicenter trials</a:t>
            </a:r>
          </a:p>
          <a:p>
            <a:pPr lvl="1"/>
            <a:r>
              <a:rPr/>
              <a:t>What is the unit of randomization?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Random effects models</a:t>
            </a:r>
          </a:p>
          <a:p>
            <a:pPr lvl="2"/>
            <a:r>
              <a:rPr/>
              <a:t>Hierarchical models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Cox regression</a:t>
            </a:r>
          </a:p>
          <a:p>
            <a:pPr lvl="2"/>
            <a:r>
              <a:rPr/>
              <a:t>Longitudinal/hierarchical designs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Qualitative data analysis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Data-resources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Typically, a one-hour interview requires a minimum of three to four hours (or more) of analysis.</a:t>
            </a:r>
          </a:p>
          <a:p>
            <a:pPr lvl="1"/>
            <a:r>
              <a:rPr/>
              <a:t>Involve the participants in the process, especially for narrative research.</a:t>
            </a:r>
          </a:p>
          <a:p>
            <a:pPr lvl="1"/>
            <a:r>
              <a:rPr/>
              <a:t>Tools:</a:t>
            </a:r>
          </a:p>
          <a:p>
            <a:pPr lvl="2"/>
            <a:r>
              <a:rPr/>
              <a:t>focus groups</a:t>
            </a:r>
          </a:p>
          <a:p>
            <a:pPr lvl="2"/>
            <a:r>
              <a:rPr/>
              <a:t>semi-structured interviews</a:t>
            </a:r>
          </a:p>
          <a:p>
            <a:pPr lvl="2"/>
            <a:r>
              <a:rPr/>
              <a:t>participant observation</a:t>
            </a:r>
          </a:p>
          <a:p>
            <a:pPr lvl="2"/>
            <a:r>
              <a:rPr/>
              <a:t>archival records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the specific (raw data / transcript)</a:t>
            </a:r>
          </a:p>
          <a:p>
            <a:pPr lvl="2"/>
            <a:r>
              <a:rPr/>
              <a:t>Develop a theoretical framework from the data</a:t>
            </a:r>
          </a:p>
          <a:p>
            <a:pPr lvl="2"/>
            <a:r>
              <a:rPr/>
              <a:t>Conceptual categories emerge from the data</a:t>
            </a:r>
          </a:p>
          <a:p>
            <a:pPr lvl="2"/>
            <a:r>
              <a:rPr/>
              <a:t>Iterative process</a:t>
            </a:r>
          </a:p>
          <a:p>
            <a:pPr lvl="1"/>
            <a:r>
              <a:rPr/>
              <a:t>Define the process</a:t>
            </a:r>
          </a:p>
          <a:p>
            <a:pPr lvl="2"/>
            <a:r>
              <a:rPr/>
              <a:t>Who does the work</a:t>
            </a:r>
          </a:p>
          <a:p>
            <a:pPr lvl="2"/>
            <a:r>
              <a:rPr/>
              <a:t>Privacy protections</a:t>
            </a:r>
          </a:p>
          <a:p>
            <a:pPr lvl="2"/>
            <a:r>
              <a:rPr/>
              <a:t>How you will adapt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research question is only your starting point.</a:t>
            </a:r>
          </a:p>
          <a:p>
            <a:pPr lvl="1"/>
            <a:r>
              <a:rPr/>
              <a:t>Don’t let your question blind you to new information</a:t>
            </a:r>
          </a:p>
          <a:p>
            <a:pPr lvl="1"/>
            <a:r>
              <a:rPr/>
              <a:t>Build themes before you complete your data collection</a:t>
            </a:r>
          </a:p>
          <a:p>
            <a:pPr lvl="2"/>
            <a:r>
              <a:rPr/>
              <a:t>Check back against the raw data</a:t>
            </a:r>
          </a:p>
          <a:p>
            <a:pPr lvl="2"/>
            <a:r>
              <a:rPr/>
              <a:t>Look for negative examples</a:t>
            </a:r>
          </a:p>
          <a:p>
            <a:pPr lvl="2"/>
            <a:r>
              <a:rPr/>
              <a:t>Don’t ignore infrequently voiced themes</a:t>
            </a:r>
          </a:p>
          <a:p>
            <a:pPr lvl="1"/>
            <a:r>
              <a:rPr/>
              <a:t>When have you achieved saturation?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Judgment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Balancing act</a:t>
            </a:r>
          </a:p>
          <a:p>
            <a:pPr lvl="2"/>
            <a:r>
              <a:rPr/>
              <a:t>Level of creativity by coder to identify categories/relationships</a:t>
            </a:r>
          </a:p>
          <a:p>
            <a:pPr lvl="2"/>
            <a:r>
              <a:rPr/>
              <a:t>Must reflect the informants thoughts</a:t>
            </a:r>
          </a:p>
          <a:p>
            <a:pPr lvl="2"/>
            <a:r>
              <a:rPr/>
              <a:t>Audit of the coding by an independent person can check for the match between the coding and the source information</a:t>
            </a:r>
          </a:p>
          <a:p>
            <a:pPr lvl="1"/>
            <a:r>
              <a:rPr/>
              <a:t>Look for “negative cases”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Qualitative data analysis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Writing a methods section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Assessment of the quality of your research</a:t>
            </a:r>
          </a:p>
          <a:p>
            <a:pPr lvl="2"/>
            <a:r>
              <a:rPr/>
              <a:t>Brag here about your rigor</a:t>
            </a:r>
          </a:p>
          <a:p>
            <a:pPr lvl="2"/>
            <a:r>
              <a:rPr/>
              <a:t>Save limitations for discussion</a:t>
            </a:r>
          </a:p>
          <a:p>
            <a:pPr lvl="1"/>
            <a:r>
              <a:rPr/>
              <a:t>Allow others to replicate</a:t>
            </a:r>
          </a:p>
          <a:p>
            <a:pPr lvl="2"/>
            <a:r>
              <a:rPr/>
              <a:t>Non-obvious details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“The Methods section should include only information that was available at the time the plan or protocol for the study was being written; all information obtained during the study belongs in the Results section.”</a:t>
            </a:r>
          </a:p>
          <a:p>
            <a:pPr lvl="2"/>
            <a:r>
              <a:rPr/>
              <a:t>International Commitee of Medical Journal Editors. Uniform requirements for manuscripts submitted to biomedical journals: Writing and editing for biomedical publication. J Pharmacol Pharmacother. 2010;1(1):42–58.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Zero (or near-zero) variation</a:t>
            </a:r>
          </a:p>
          <a:p>
            <a:pPr lvl="1"/>
            <a:r>
              <a:rPr/>
              <a:t>Missing value count</a:t>
            </a:r>
          </a:p>
          <a:p>
            <a:pPr lvl="1"/>
            <a:r>
              <a:rPr/>
              <a:t>List five five rows, last five rows</a:t>
            </a:r>
          </a:p>
          <a:p>
            <a:pPr lvl="1"/>
            <a:r>
              <a:rPr/>
              <a:t>Correlations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Every methods section is different</a:t>
            </a:r>
          </a:p>
          <a:p>
            <a:pPr lvl="1"/>
            <a:r>
              <a:rPr/>
              <a:t>General structure</a:t>
            </a:r>
          </a:p>
          <a:p>
            <a:pPr lvl="2"/>
            <a:r>
              <a:rPr/>
              <a:t>Participants</a:t>
            </a:r>
          </a:p>
          <a:p>
            <a:pPr lvl="2"/>
            <a:r>
              <a:rPr/>
              <a:t>Materials</a:t>
            </a:r>
          </a:p>
          <a:p>
            <a:pPr lvl="2"/>
            <a:r>
              <a:rPr/>
              <a:t>Procedures</a:t>
            </a:r>
          </a:p>
          <a:p>
            <a:pPr lvl="2"/>
            <a:r>
              <a:rPr/>
              <a:t>Measures</a:t>
            </a:r>
          </a:p>
          <a:p>
            <a:pPr lvl="2"/>
            <a:r>
              <a:rPr/>
              <a:t>Analysis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Where you will find your participants</a:t>
            </a:r>
          </a:p>
          <a:p>
            <a:pPr lvl="1"/>
            <a:r>
              <a:rPr/>
              <a:t>Inclusion/exclusion criteria</a:t>
            </a:r>
          </a:p>
          <a:p>
            <a:pPr lvl="1"/>
            <a:r>
              <a:rPr/>
              <a:t>Efforts to insure representativeness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Materials/Procedures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document the non-routine</a:t>
            </a:r>
          </a:p>
          <a:p>
            <a:pPr lvl="1"/>
            <a:r>
              <a:rPr/>
              <a:t>Materials</a:t>
            </a:r>
          </a:p>
          <a:p>
            <a:pPr lvl="2"/>
            <a:r>
              <a:rPr/>
              <a:t>Chemicals</a:t>
            </a:r>
          </a:p>
          <a:p>
            <a:pPr lvl="2"/>
            <a:r>
              <a:rPr/>
              <a:t>Include company and location</a:t>
            </a:r>
          </a:p>
          <a:p>
            <a:pPr lvl="1"/>
            <a:r>
              <a:rPr/>
              <a:t>Procedures</a:t>
            </a:r>
          </a:p>
          <a:p>
            <a:pPr lvl="2"/>
            <a:r>
              <a:rPr/>
              <a:t>Running complex equipment</a:t>
            </a:r>
          </a:p>
          <a:p>
            <a:pPr lvl="2"/>
            <a:r>
              <a:rPr/>
              <a:t>Multiple step laboratory methods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variables</a:t>
            </a:r>
          </a:p>
          <a:p>
            <a:pPr lvl="1"/>
            <a:r>
              <a:rPr/>
              <a:t>Independent variables</a:t>
            </a:r>
          </a:p>
          <a:p>
            <a:pPr lvl="1"/>
            <a:r>
              <a:rPr/>
              <a:t>Covariates</a:t>
            </a:r>
          </a:p>
          <a:p>
            <a:pPr lvl="1"/>
            <a:r>
              <a:rPr/>
              <a:t>Validity/reliability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hypotheses / questions</a:t>
            </a:r>
          </a:p>
          <a:p>
            <a:pPr lvl="1"/>
            <a:r>
              <a:rPr/>
              <a:t>Sample size justification</a:t>
            </a:r>
          </a:p>
          <a:p>
            <a:pPr lvl="1"/>
            <a:r>
              <a:rPr/>
              <a:t>Descriptive methods (see boilerplate)</a:t>
            </a:r>
          </a:p>
          <a:p>
            <a:pPr lvl="2"/>
            <a:r>
              <a:rPr/>
              <a:t>Boilerplate: “Continuous variables were summarized as means and SDs, and categorical variables were summarized as percentages.” Saleem 2019.</a:t>
            </a:r>
          </a:p>
          <a:p>
            <a:pPr lvl="1"/>
            <a:r>
              <a:rPr/>
              <a:t>Statistical model</a:t>
            </a:r>
          </a:p>
          <a:p>
            <a:pPr lvl="1"/>
            <a:r>
              <a:rPr/>
              <a:t>Adjustments for multiplicity</a:t>
            </a:r>
          </a:p>
          <a:p>
            <a:pPr lvl="1"/>
            <a:r>
              <a:rPr/>
              <a:t>Handling missing values/dropout</a:t>
            </a:r>
          </a:p>
          <a:p>
            <a:pPr lvl="1"/>
            <a:r>
              <a:rPr/>
              <a:t>Alpha level and one/two sided tests</a:t>
            </a:r>
          </a:p>
          <a:p>
            <a:pPr lvl="2"/>
            <a:r>
              <a:rPr/>
              <a:t>Boilerplate: “All tests were two sided, and P values below the 5% level were regarded as significant.” Lokken 1995.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Participants, Procedure, Measures/Materials, Analysis section (Frye, no date)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Subjects, Ethical considerations, Preparations, Protocol design, Measurements and calculations, Data analysis (Kallet 2004)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Participants, Materials (Stimuli, Testing materials, Background questionnaire), Procedure (Tasks, Design and analyses)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materials did you use? Who were the subjects of your study? What was the design of your research? What procedure did you follow? (Kallestinova 2011)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Selection and description of participants, Technical information, Statistics. International Commitee of Medical Journal Editors 2010.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13 - Statistical models</dc:title>
  <dc:creator>Steve Simon</dc:creator>
  <cp:keywords/>
  <dcterms:created xsi:type="dcterms:W3CDTF">2019-05-02T14:05:40Z</dcterms:created>
  <dcterms:modified xsi:type="dcterms:W3CDTF">2019-05-02T14:05:40Z</dcterms:modified>
</cp:coreProperties>
</file>