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notesMaster" Target="notesMasters/notes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existed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controls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pre-experimental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terrible,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dating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assumption,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testable</a:t>
            </a:r>
            <a:r>
              <a:rPr/>
              <a:t> </a:t>
            </a:r>
            <a:r>
              <a:rPr/>
              <a:t>assumption.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baseline.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O3,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O4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O6,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attractive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clinicians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recruitment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(O2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O1)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(O3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O2).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pre-test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improvement.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pre-measure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introduced.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individuals?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self-select,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strengthens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(shift)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11.5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patterns.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O5,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think,</a:t>
            </a:r>
            <a:r>
              <a:rPr/>
              <a:t> </a:t>
            </a:r>
            <a:r>
              <a:rPr/>
              <a:t>Wow!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O6,</a:t>
            </a:r>
            <a:r>
              <a:rPr/>
              <a:t> </a:t>
            </a:r>
            <a:r>
              <a:rPr/>
              <a:t>O7,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temporally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controls.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Cohort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Cohort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retrospective.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Withdrawal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Tucker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describe.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relationships.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manipulated).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Institute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Healthcare</a:t>
            </a:r>
            <a:r>
              <a:rPr/>
              <a:t> </a:t>
            </a:r>
            <a:r>
              <a:rPr/>
              <a:t>Improvement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failure,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accomplish?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measure?)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(Interventions)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improvment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Act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Aim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(Specific,</a:t>
            </a:r>
            <a:r>
              <a:rPr/>
              <a:t> </a:t>
            </a:r>
            <a:r>
              <a:rPr/>
              <a:t>Measurable,</a:t>
            </a:r>
            <a:r>
              <a:rPr/>
              <a:t> </a:t>
            </a:r>
            <a:r>
              <a:rPr/>
              <a:t>Actionable,</a:t>
            </a:r>
            <a:r>
              <a:rPr/>
              <a:t> </a:t>
            </a:r>
            <a:r>
              <a:rPr/>
              <a:t>Relevant,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Bounded)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ocean.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mnemonic:</a:t>
            </a:r>
            <a:r>
              <a:rPr/>
              <a:t> </a:t>
            </a:r>
            <a:r>
              <a:rPr/>
              <a:t>Downtime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D=Defects</a:t>
            </a:r>
            <a:r>
              <a:rPr/>
              <a:t> </a:t>
            </a:r>
            <a:r>
              <a:rPr/>
              <a:t>O=Overproduction</a:t>
            </a:r>
            <a:r>
              <a:rPr/>
              <a:t> </a:t>
            </a:r>
            <a:r>
              <a:rPr/>
              <a:t>W=Waiting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staff)</a:t>
            </a:r>
            <a:r>
              <a:rPr/>
              <a:t> </a:t>
            </a:r>
            <a:r>
              <a:rPr/>
              <a:t>N=Non-utilized</a:t>
            </a:r>
            <a:r>
              <a:rPr/>
              <a:t> </a:t>
            </a:r>
            <a:r>
              <a:rPr/>
              <a:t>intellect</a:t>
            </a:r>
            <a:r>
              <a:rPr/>
              <a:t> </a:t>
            </a:r>
            <a:r>
              <a:rPr/>
              <a:t>T=Transportation</a:t>
            </a:r>
            <a:r>
              <a:rPr/>
              <a:t> </a:t>
            </a:r>
            <a:r>
              <a:rPr/>
              <a:t>I=Inventory</a:t>
            </a:r>
            <a:r>
              <a:rPr/>
              <a:t> </a:t>
            </a:r>
            <a:r>
              <a:rPr/>
              <a:t>(have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suppl)</a:t>
            </a:r>
            <a:r>
              <a:rPr/>
              <a:t> </a:t>
            </a:r>
            <a:r>
              <a:rPr/>
              <a:t>M=Motion</a:t>
            </a:r>
            <a:r>
              <a:rPr/>
              <a:t> </a:t>
            </a:r>
            <a:r>
              <a:rPr/>
              <a:t>E=Extra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(Perfectionist)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4.2</a:t>
            </a:r>
            <a:r>
              <a:rPr/>
              <a:t> </a:t>
            </a:r>
            <a:r>
              <a:rPr/>
              <a:t>walks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designs.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investigator,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material.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Controling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given.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investigator,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equivalent.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bias?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haphazard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sampling.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selection.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selection,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assignment.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causality.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notations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designs.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randomized,</a:t>
            </a:r>
            <a:r>
              <a:rPr/>
              <a:t> </a:t>
            </a:r>
            <a:r>
              <a:rPr/>
              <a:t>NR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randomized.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experimental,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control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Active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5.1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verious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designs.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rigor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introduction.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proposal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https://www.hrsa.gov/sites/default/files/quality/toolbox/508pdfs/qualityimprovement.pdf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elicitation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viewpoints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persepctive.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organization-wide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success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solving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requirement.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ateempts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effort.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processs</a:t>
            </a:r>
            <a:r>
              <a:rPr/>
              <a:t> </a:t>
            </a:r>
            <a:r>
              <a:rPr/>
              <a:t>(Plan,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Check/Study,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exclusively)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Aim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(Specific,</a:t>
            </a:r>
            <a:r>
              <a:rPr/>
              <a:t> </a:t>
            </a:r>
            <a:r>
              <a:rPr/>
              <a:t>Measurable,</a:t>
            </a:r>
            <a:r>
              <a:rPr/>
              <a:t> </a:t>
            </a:r>
            <a:r>
              <a:rPr/>
              <a:t>Actionable,</a:t>
            </a:r>
            <a:r>
              <a:rPr/>
              <a:t> </a:t>
            </a:r>
            <a:r>
              <a:rPr/>
              <a:t>Relevant,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Bounded)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dismiss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tried,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success,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</a:t>
            </a:r>
            <a:r>
              <a:rPr/>
              <a:t> </a:t>
            </a:r>
            <a:r>
              <a:rPr/>
              <a:t>mistake.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nervously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hesitantly.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norm,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boldly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well-documented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elaborate.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apologize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time=remember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money).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cheap.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Contamination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bleed</a:t>
            </a:r>
            <a:r>
              <a:rPr/>
              <a:t> </a:t>
            </a:r>
            <a:r>
              <a:rPr/>
              <a:t>over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soemtimes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slip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interventions,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(Uh-oh!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hectic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O1.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persists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philosopher</a:t>
            </a:r>
            <a:r>
              <a:rPr/>
              <a:t> </a:t>
            </a:r>
            <a:r>
              <a:rPr/>
              <a:t>Karl</a:t>
            </a:r>
            <a:r>
              <a:rPr/>
              <a:t> </a:t>
            </a:r>
            <a:r>
              <a:rPr/>
              <a:t>Popper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wife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me?</a:t>
            </a:r>
            <a:r>
              <a:rPr/>
              <a:t>”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responded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eleven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Eleven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bagels</a:t>
            </a:r>
            <a:r>
              <a:rPr/>
              <a:t> </a:t>
            </a:r>
            <a:r>
              <a:rPr/>
              <a:t>fifteen?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eight?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feasibility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pre-test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post-test.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occured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maturation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carry-over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unchanged,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X3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X4.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great!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4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5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6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7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youtube.com/watch?v=jq52ZjMzqyI" TargetMode="External" /><Relationship Id="rId4" Type="http://schemas.openxmlformats.org/officeDocument/2006/relationships/hyperlink" Target="https://www.hrsa.gov/sites/default/files/quality/toolbox/508pdfs/qualityimprovement.pdf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9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doi:10.1136/heartasia-2018-011105" TargetMode="External" /><Relationship Id="rId3" Type="http://schemas.openxmlformats.org/officeDocument/2006/relationships/hyperlink" Target="https://www.ncbi.nlm.nih.gov/pmc/articles/PMC6340580/" TargetMode="External" /><Relationship Id="rId4" Type="http://schemas.openxmlformats.org/officeDocument/2006/relationships/hyperlink" Target="https://www.ncbi.nlm.nih.gov/pmc/articles/PMC6340580/pdf/heartasia-2018-011105.pdf" TargetMode="External" /><Relationship Id="rId5" Type="http://schemas.openxmlformats.org/officeDocument/2006/relationships/hyperlink" Target="doi:10.1136/bmjsem-2018-000445" TargetMode="External" /><Relationship Id="rId6" Type="http://schemas.openxmlformats.org/officeDocument/2006/relationships/hyperlink" Target="https://www.ncbi.nlm.nih.gov/pmc/articles/PMC6326330/" TargetMode="External" /><Relationship Id="rId7" Type="http://schemas.openxmlformats.org/officeDocument/2006/relationships/hyperlink" Target="https://www.ncbi.nlm.nih.gov/pmc/articles/PMC6326330/pdf/bmjsem-2018-000445.pdf" TargetMode="External" /><Relationship Id="rId8" Type="http://schemas.openxmlformats.org/officeDocument/2006/relationships/hyperlink" Target="doi:10.1097/pq9.0000000000000105" TargetMode="External" /><Relationship Id="rId9" Type="http://schemas.openxmlformats.org/officeDocument/2006/relationships/hyperlink" Target="https://www.ncbi.nlm.nih.gov/pmc/articles/PMC6221590/" TargetMode="External" /><Relationship Id="rId10" Type="http://schemas.openxmlformats.org/officeDocument/2006/relationships/hyperlink" Target="https://www.ncbi.nlm.nih.gov/pmc/articles/PMC6221590/pdf/pqs-3-e105.pdf" TargetMode="External" /><Relationship Id="rId11" Type="http://schemas.openxmlformats.org/officeDocument/2006/relationships/hyperlink" Target="doi:10.3389/fneur.2018.01025" TargetMode="External" /><Relationship Id="rId12" Type="http://schemas.openxmlformats.org/officeDocument/2006/relationships/hyperlink" Target="https://www.ncbi.nlm.nih.gov/pmc/articles/PMC6281878/" TargetMode="External" /><Relationship Id="rId13" Type="http://schemas.openxmlformats.org/officeDocument/2006/relationships/hyperlink" Target="https://www.ncbi.nlm.nih.gov/pmc/articles/PMC6281878/pdf/fneur-09-01025.pdf" TargetMode="External" /><Relationship Id="rId14" Type="http://schemas.openxmlformats.org/officeDocument/2006/relationships/hyperlink" Target="doi:10.1136/bmjopen-2017-019553" TargetMode="External" /><Relationship Id="rId15" Type="http://schemas.openxmlformats.org/officeDocument/2006/relationships/hyperlink" Target="https://www.ncbi.nlm.nih.gov/pmc/articles/PMC6303585/" TargetMode="External" /><Relationship Id="rId16" Type="http://schemas.openxmlformats.org/officeDocument/2006/relationships/hyperlink" Target="https://www.ncbi.nlm.nih.gov/pmc/articles/PMC6303585/pdf/bmjopen-2017-019553.pdf" TargetMode="External" /><Relationship Id="rId17" Type="http://schemas.openxmlformats.org/officeDocument/2006/relationships/hyperlink" Target="https://adc.bmj.com/content/early/2018/12/14/archdischild-2018-315951.long" TargetMode="External" /><Relationship Id="rId18" Type="http://schemas.openxmlformats.org/officeDocument/2006/relationships/hyperlink" Target="https://adc.bmj.com/content/archdischild/early/2018/12/14/archdischild-2018-315951.full.pdf" TargetMode="External" /><Relationship Id="rId19" Type="http://schemas.openxmlformats.org/officeDocument/2006/relationships/hyperlink" Target="doi:10.1186/s12913-018-3786-2" TargetMode="External" /><Relationship Id="rId20" Type="http://schemas.openxmlformats.org/officeDocument/2006/relationships/hyperlink" Target="https://www.ncbi.nlm.nih.gov/pmc/articles/PMC6292080/" TargetMode="External" /><Relationship Id="rId21" Type="http://schemas.openxmlformats.org/officeDocument/2006/relationships/hyperlink" Target="https://www.ncbi.nlm.nih.gov/pmc/articles/PMC6292080/pdf/12913_2018_Article_3786.pdf" TargetMode="External" /><Relationship Id="rId22" Type="http://schemas.openxmlformats.org/officeDocument/2006/relationships/hyperlink" Target="doi:10.1186/s40249-018-0502-8" TargetMode="External" /><Relationship Id="rId23" Type="http://schemas.openxmlformats.org/officeDocument/2006/relationships/hyperlink" Target="https://www.ncbi.nlm.nih.gov/pmc/articles/PMC6267782/" TargetMode="External" /><Relationship Id="rId24" Type="http://schemas.openxmlformats.org/officeDocument/2006/relationships/hyperlink" Target="https://www.ncbi.nlm.nih.gov/pmc/articles/PMC6267782/pdf/40249_2018_Article_502.pdf" TargetMode="External" /><Relationship Id="rId25" Type="http://schemas.openxmlformats.org/officeDocument/2006/relationships/hyperlink" Target="https://adc.bmj.com/content/104/2/115.long" TargetMode="External" /><Relationship Id="rId26" Type="http://schemas.openxmlformats.org/officeDocument/2006/relationships/hyperlink" Target="https://adc.bmj.com/content/archdischild/104/2/115.full.pdf" TargetMode="External" /><Relationship Id="rId27" Type="http://schemas.openxmlformats.org/officeDocument/2006/relationships/hyperlink" Target="doi:10.1097/pq9.0000000000000083" TargetMode="External" /><Relationship Id="rId28" Type="http://schemas.openxmlformats.org/officeDocument/2006/relationships/hyperlink" Target="https://www.ncbi.nlm.nih.gov/pmc/articles/PMC6132813/" TargetMode="External" /><Relationship Id="rId29" Type="http://schemas.openxmlformats.org/officeDocument/2006/relationships/hyperlink" Target="https://www.ncbi.nlm.nih.gov/pmc/articles/PMC6132813/pdf/pqs-3-e083.pdf" TargetMode="Externa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Could but does not use randomization</a:t>
            </a:r>
          </a:p>
          <a:p>
            <a:pPr lvl="1"/>
            <a:r>
              <a:rPr/>
              <a:t>Never sneer at quasi-experimental studies</a:t>
            </a:r>
          </a:p>
          <a:p>
            <a:pPr lvl="2"/>
            <a:r>
              <a:rPr/>
              <a:t>Make a loud mistake</a:t>
            </a:r>
          </a:p>
          <a:p>
            <a:pPr lvl="1"/>
            <a:r>
              <a:rPr/>
              <a:t>Problems with randomization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Logistical constraints</a:t>
            </a:r>
          </a:p>
          <a:p>
            <a:pPr lvl="2"/>
            <a:r>
              <a:rPr/>
              <a:t>Contamination</a:t>
            </a:r>
          </a:p>
          <a:p>
            <a:pPr lvl="2"/>
            <a:r>
              <a:rPr/>
              <a:t>Small n</a:t>
            </a:r>
          </a:p>
          <a:p>
            <a:pPr lvl="2"/>
            <a:r>
              <a:rPr/>
              <a:t>Difficult to get buy-in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means a measurement is made</a:t>
            </a:r>
          </a:p>
          <a:p>
            <a:pPr lvl="1"/>
            <a:r>
              <a:rPr/>
              <a:t>X means an intervention is given.</a:t>
            </a:r>
          </a:p>
          <a:p>
            <a:pPr lvl="1"/>
            <a:r>
              <a:rPr/>
              <a:t>~X means no intervention or a control intervention</a:t>
            </a:r>
          </a:p>
          <a:p>
            <a:pPr lvl="1"/>
            <a:r>
              <a:rPr/>
              <a:t>R means randomized assignment</a:t>
            </a:r>
          </a:p>
          <a:p>
            <a:pPr lvl="1"/>
            <a:r>
              <a:rPr/>
              <a:t>NR means non-randomized assignment</a:t>
            </a:r>
          </a:p>
          <a:p>
            <a:pPr lvl="1"/>
            <a:r>
              <a:rPr/>
              <a:t>E means the experimental group</a:t>
            </a:r>
          </a:p>
          <a:p>
            <a:pPr lvl="1"/>
            <a:r>
              <a:rPr/>
              <a:t>C means the control group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 E: O1 X O2   O3
R C: O1   O2 X O3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</a:t>
            </a:r>
          </a:p>
          <a:p>
            <a:pPr lvl="1"/>
            <a:r>
              <a:rPr/>
              <a:t>Simplest design</a:t>
            </a:r>
          </a:p>
          <a:p>
            <a:pPr lvl="1"/>
            <a:r>
              <a:rPr/>
              <a:t>Useful for pilot work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post-treatment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</a:t>
            </a:r>
          </a:p>
          <a:p>
            <a:pPr lvl="1"/>
            <a:r>
              <a:rPr/>
              <a:t>Allows a comparison.</a:t>
            </a:r>
          </a:p>
          <a:p>
            <a:pPr lvl="1"/>
            <a:r>
              <a:rPr/>
              <a:t>Confounded with temporal trends.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
NR C:   O</a:t>
            </a:r>
          </a:p>
          <a:p>
            <a:pPr lvl="1"/>
            <a:r>
              <a:rPr/>
              <a:t>Nonrandomized comparison</a:t>
            </a:r>
          </a:p>
          <a:p>
            <a:pPr lvl="1"/>
            <a:r>
              <a:rPr/>
              <a:t>Confounded with baseline imbalance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
NR C: O1   O2</a:t>
            </a:r>
          </a:p>
          <a:p>
            <a:pPr lvl="1"/>
            <a:r>
              <a:rPr/>
              <a:t>Best design so far.</a:t>
            </a:r>
          </a:p>
          <a:p>
            <a:pPr lvl="1"/>
            <a:r>
              <a:rPr/>
              <a:t>Can check for</a:t>
            </a:r>
          </a:p>
          <a:p>
            <a:pPr lvl="2"/>
            <a:r>
              <a:rPr/>
              <a:t>temporal trends in the control group.</a:t>
            </a:r>
          </a:p>
          <a:p>
            <a:pPr lvl="2"/>
            <a:r>
              <a:rPr/>
              <a:t>baseline imbalances</a:t>
            </a:r>
          </a:p>
          <a:p>
            <a:pPr lvl="1"/>
            <a:r>
              <a:rPr/>
              <a:t>Cannot check for unmeasured covariates</a:t>
            </a:r>
          </a:p>
          <a:p>
            <a:pPr lvl="1"/>
            <a:r>
              <a:rPr/>
              <a:t>Cannot check for treatment interaction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O3 X O4 O5 O6</a:t>
            </a:r>
          </a:p>
          <a:p>
            <a:pPr lvl="1"/>
            <a:r>
              <a:rPr/>
              <a:t>Best with three or more measures at baseline</a:t>
            </a:r>
          </a:p>
          <a:p>
            <a:pPr lvl="1"/>
            <a:r>
              <a:rPr/>
              <a:t>Check for most temporal trends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Hypothetical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video-05-quasi-experiments_files/figure-pptx/time-serie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contrast the features of a quality improvement study with a research study</a:t>
            </a:r>
          </a:p>
          <a:p>
            <a:pPr lvl="1">
              <a:buAutoNum type="arabicPeriod"/>
            </a:pPr>
            <a:r>
              <a:rPr/>
              <a:t>To describe the various quasi-experimental approaches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X1 O3 O4 O5 X2 O6 O7 O8 X3 O9 O10</a:t>
            </a:r>
          </a:p>
          <a:p>
            <a:pPr lvl="1"/>
            <a:r>
              <a:rPr/>
              <a:t>Split intervention into three or more pieces</a:t>
            </a:r>
          </a:p>
          <a:p>
            <a:pPr lvl="1"/>
            <a:r>
              <a:rPr/>
              <a:t>Phase in the intervention piece by piece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video-05-quasi-experiments_files/figure-pptx/time-series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Q-E Designs</a:t>
            </a:r>
          </a:p>
          <a:p>
            <a:pPr lvl="2"/>
            <a:r>
              <a:rPr/>
              <a:t>Pretest-Posttest Nonequivalent Comparison Group</a:t>
            </a:r>
          </a:p>
          <a:p>
            <a:pPr lvl="3"/>
            <a:r>
              <a:rPr/>
              <a:t>NR E: O1 X O2</a:t>
            </a:r>
          </a:p>
          <a:p>
            <a:pPr lvl="3"/>
            <a:r>
              <a:rPr/>
              <a:t>NR C: O1 ~X O2</a:t>
            </a:r>
          </a:p>
          <a:p>
            <a:pPr lvl="3"/>
            <a:r>
              <a:rPr/>
              <a:t>3 strengths based on</a:t>
            </a:r>
          </a:p>
          <a:p>
            <a:pPr lvl="4"/>
            <a:r>
              <a:rPr/>
              <a:t>How participants got into the groups/conditions</a:t>
            </a:r>
          </a:p>
          <a:p>
            <a:pPr lvl="4"/>
            <a:r>
              <a:rPr/>
              <a:t>How much control investigator has over IV</a:t>
            </a:r>
          </a:p>
          <a:p>
            <a:pPr lvl="3"/>
            <a:r>
              <a:rPr/>
              <a:t>Strong</a:t>
            </a:r>
          </a:p>
          <a:p>
            <a:pPr lvl="3"/>
            <a:r>
              <a:rPr/>
              <a:t>Moderate-strength</a:t>
            </a:r>
          </a:p>
          <a:p>
            <a:pPr lvl="3"/>
            <a:r>
              <a:rPr/>
              <a:t>Weak</a:t>
            </a:r>
          </a:p>
          <a:p>
            <a:pPr lvl="1"/>
            <a:r>
              <a:rPr/>
              <a:t>Improvement - Wait-List Comparison Group</a:t>
            </a:r>
          </a:p>
          <a:p>
            <a:pPr lvl="2"/>
            <a:r>
              <a:rPr/>
              <a:t>Immediate Group O1 X O2</a:t>
            </a:r>
          </a:p>
          <a:p>
            <a:pPr lvl="2"/>
            <a:r>
              <a:rPr/>
              <a:t>Wait-List Group O1 ~X O2 X O3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Q-E Designs</a:t>
            </a:r>
          </a:p>
          <a:p>
            <a:pPr lvl="2"/>
            <a:r>
              <a:rPr/>
              <a:t>Single-Group Time-Series</a:t>
            </a:r>
          </a:p>
          <a:p>
            <a:pPr lvl="3"/>
            <a:r>
              <a:rPr/>
              <a:t>Characteristics</a:t>
            </a:r>
          </a:p>
          <a:p>
            <a:pPr lvl="3"/>
            <a:r>
              <a:rPr/>
              <a:t>Temporary treatment vs Continuous treatment</a:t>
            </a:r>
          </a:p>
          <a:p>
            <a:pPr lvl="2"/>
            <a:r>
              <a:rPr/>
              <a:t>Multi-Group Time-Series</a:t>
            </a:r>
          </a:p>
          <a:p>
            <a:pPr lvl="3"/>
            <a:r>
              <a:rPr/>
              <a:t>Characteristics</a:t>
            </a:r>
          </a:p>
          <a:p>
            <a:pPr lvl="3"/>
            <a:r>
              <a:rPr/>
              <a:t>Temporary treatment vs Continuous treatment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Q-E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Designs</a:t>
            </a:r>
          </a:p>
        </p:txBody>
      </p:sp>
      <p:pic>
        <p:nvPicPr>
          <p:cNvPr descr="../images/image-05-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Q-E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Designs</a:t>
            </a:r>
          </a:p>
        </p:txBody>
      </p:sp>
      <p:pic>
        <p:nvPicPr>
          <p:cNvPr descr="../images/image-05-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 examples of Q-E designs</a:t>
            </a:r>
          </a:p>
          <a:p>
            <a:pPr lvl="2"/>
            <a:r>
              <a:rPr/>
              <a:t>Case-control study</a:t>
            </a:r>
          </a:p>
          <a:p>
            <a:pPr lvl="2"/>
            <a:r>
              <a:rPr/>
              <a:t>Cohort study</a:t>
            </a:r>
          </a:p>
          <a:p>
            <a:pPr lvl="2"/>
            <a:r>
              <a:rPr/>
              <a:t>Non-equivalent control group design</a:t>
            </a:r>
          </a:p>
          <a:p>
            <a:pPr lvl="2"/>
            <a:r>
              <a:rPr/>
              <a:t>Interrupted time-series design</a:t>
            </a:r>
          </a:p>
          <a:p>
            <a:pPr lvl="2"/>
            <a:r>
              <a:rPr/>
              <a:t>Single system design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5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3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5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2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 6 (also re-read Chapter 5)</a:t>
            </a:r>
          </a:p>
          <a:p>
            <a:pPr lvl="0" marL="0" indent="0">
              <a:buNone/>
            </a:pPr>
            <a:r>
              <a:rPr/>
              <a:t>Optional reading</a:t>
            </a:r>
          </a:p>
          <a:p>
            <a:pPr lvl="0" marL="0" indent="0">
              <a:buNone/>
            </a:pPr>
            <a:r>
              <a:rPr/>
              <a:t>Mike Evans. Quality Improvement in Healthcare. YouTube, November 26, 2014. Available as a </a:t>
            </a:r>
            <a:r>
              <a:rPr>
                <a:hlinkClick r:id="rId3"/>
              </a:rPr>
              <a:t>video (11 minutes)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Health Resources and Services Administration. Quality Improvement. Available in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Randomized Experimental</a:t>
            </a:r>
          </a:p>
          <a:p>
            <a:pPr lvl="1"/>
            <a:r>
              <a:rPr/>
              <a:t>Criteria</a:t>
            </a:r>
          </a:p>
          <a:p>
            <a:pPr lvl="2"/>
            <a:r>
              <a:rPr/>
              <a:t>Random assignment</a:t>
            </a:r>
          </a:p>
          <a:p>
            <a:pPr lvl="2"/>
            <a:r>
              <a:rPr/>
              <a:t>Active independent variable</a:t>
            </a:r>
          </a:p>
          <a:p>
            <a:pPr lvl="2"/>
            <a:r>
              <a:rPr/>
              <a:t>(Experimenter control of active independent variable)</a:t>
            </a:r>
          </a:p>
          <a:p>
            <a:pPr lvl="3"/>
            <a:r>
              <a:rPr/>
              <a:t>What is “treatment”</a:t>
            </a:r>
          </a:p>
          <a:p>
            <a:pPr lvl="3"/>
            <a:r>
              <a:rPr/>
              <a:t>When it will be given</a:t>
            </a:r>
          </a:p>
          <a:p>
            <a:pPr lvl="3"/>
            <a:r>
              <a:rPr/>
              <a:t>Who it will be given to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Randomized Experimental</a:t>
            </a:r>
          </a:p>
          <a:p>
            <a:pPr lvl="1"/>
            <a:r>
              <a:rPr/>
              <a:t>Importance of random assignment</a:t>
            </a:r>
          </a:p>
          <a:p>
            <a:pPr lvl="2"/>
            <a:r>
              <a:rPr/>
              <a:t>Bias</a:t>
            </a:r>
          </a:p>
          <a:p>
            <a:pPr lvl="2"/>
            <a:r>
              <a:rPr/>
              <a:t>Equivalence of groups before treatment</a:t>
            </a:r>
          </a:p>
          <a:p>
            <a:pPr lvl="1"/>
            <a:r>
              <a:rPr/>
              <a:t>Random selection (sampling)</a:t>
            </a:r>
          </a:p>
          <a:p>
            <a:pPr lvl="2"/>
            <a:r>
              <a:rPr/>
              <a:t>What does this mean?</a:t>
            </a:r>
          </a:p>
          <a:p>
            <a:pPr lvl="2"/>
            <a:r>
              <a:rPr/>
              <a:t>How does it relate to random assignment?</a:t>
            </a:r>
          </a:p>
          <a:p>
            <a:pPr lvl="2"/>
            <a:r>
              <a:rPr/>
              <a:t>Value of random selection?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Quasi-Experimental</a:t>
            </a:r>
          </a:p>
          <a:p>
            <a:pPr lvl="1"/>
            <a:r>
              <a:rPr/>
              <a:t>What criteria of Experimental not met?</a:t>
            </a:r>
          </a:p>
          <a:p>
            <a:pPr lvl="1"/>
            <a:r>
              <a:rPr/>
              <a:t>Categories of Q-E approach</a:t>
            </a:r>
          </a:p>
          <a:p>
            <a:pPr lvl="2"/>
            <a:r>
              <a:rPr/>
              <a:t>Q-E with major limitations</a:t>
            </a:r>
          </a:p>
          <a:p>
            <a:pPr lvl="2"/>
            <a:r>
              <a:rPr/>
              <a:t>Pretest-Posttest designs</a:t>
            </a:r>
          </a:p>
          <a:p>
            <a:pPr lvl="2"/>
            <a:r>
              <a:rPr/>
              <a:t>Time-series designs</a:t>
            </a:r>
          </a:p>
          <a:p>
            <a:pPr lvl="2"/>
            <a:r>
              <a:rPr/>
              <a:t>Single-subject designs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5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01900" y="1600200"/>
            <a:ext cx="4140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Q-E</a:t>
            </a:r>
            <a:r>
              <a:rPr/>
              <a:t> </a:t>
            </a:r>
            <a:r>
              <a:rPr/>
              <a:t>Designs</a:t>
            </a:r>
          </a:p>
        </p:txBody>
      </p:sp>
      <p:pic>
        <p:nvPicPr>
          <p:cNvPr descr="../images/image-05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5900" y="1600200"/>
            <a:ext cx="3619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Categories of Q-E approach</a:t>
            </a:r>
          </a:p>
          <a:p>
            <a:pPr lvl="2"/>
            <a:r>
              <a:rPr/>
              <a:t>Q-E with major limitations</a:t>
            </a:r>
          </a:p>
          <a:p>
            <a:pPr lvl="2"/>
            <a:r>
              <a:rPr/>
              <a:t>Pretest-Posttest designs</a:t>
            </a:r>
          </a:p>
          <a:p>
            <a:pPr lvl="2"/>
            <a:r>
              <a:rPr/>
              <a:t>Time-series designs</a:t>
            </a:r>
          </a:p>
          <a:p>
            <a:pPr lvl="2"/>
            <a:r>
              <a:rPr/>
              <a:t>Single-subject designs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Prepare a brief description of the topic you are planning to focus on for your research proposal. (Introduction)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Prepare a summary of one of the quality improvement studies listed below or a study you find on your own. Did the team use a SMART aim? Describe the research design that the team used. Was it quasi-experimental? How might the design have been improved?</a:t>
            </a:r>
          </a:p>
          <a:p>
            <a:pPr lvl="1">
              <a:buAutoNum type="arabicPeriod"/>
            </a:pPr>
            <a:r>
              <a:rPr/>
              <a:t>Ali F, Qasim Mehdi M, Akhtar S, et al. Impact of Congenital Cardiac Catheterization Project on Outcomes-Quality Improvement (C3PO-QI) in LMICs. Heart Asia. 2019;11(1):e011105. Published 2019 Jan 10. </a:t>
            </a:r>
            <a:r>
              <a:rPr>
                <a:hlinkClick r:id="rId2"/>
              </a:rPr>
              <a:t>doi:10.1136/heartasia-2018-011105</a:t>
            </a:r>
            <a:r>
              <a:rPr/>
              <a:t>. Available in </a:t>
            </a:r>
            <a:r>
              <a:rPr>
                <a:hlinkClick r:id="rId3"/>
              </a:rPr>
              <a:t>html format</a:t>
            </a:r>
            <a:r>
              <a:rPr/>
              <a:t> or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A Mistry DA, Rainer TH. Concussion assessment in the emergency department: a preliminary study for a quality improvement project. BMJ Open Sport Exerc Med. 2018;4(1):e000445. Published 2018 Dec 27. </a:t>
            </a:r>
            <a:r>
              <a:rPr>
                <a:hlinkClick r:id="rId5"/>
              </a:rPr>
              <a:t>doi:10.1136/bmjsem-2018-000445</a:t>
            </a:r>
            <a:r>
              <a:rPr/>
              <a:t>. Available in </a:t>
            </a:r>
            <a:r>
              <a:rPr>
                <a:hlinkClick r:id="rId6"/>
              </a:rPr>
              <a:t>html format</a:t>
            </a:r>
            <a:r>
              <a:rPr/>
              <a:t> or </a:t>
            </a:r>
            <a:r>
              <a:rPr>
                <a:hlinkClick r:id="rId7"/>
              </a:rPr>
              <a:t>PDF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Rogers AJ, Lye PS, Ciener DA, Ren B, Kuhn EM, Morrison AK. Using Quality Improvement to Change Testing Practices for Community-acquired Pneumonia. Pediatr Qual Saf. 2018;3(5):e105. Published 2018 Sep 20. </a:t>
            </a:r>
            <a:r>
              <a:rPr>
                <a:hlinkClick r:id="rId8"/>
              </a:rPr>
              <a:t>doi:10.1097/pq9.0000000000000105</a:t>
            </a:r>
            <a:r>
              <a:rPr/>
              <a:t>. Available in </a:t>
            </a:r>
            <a:r>
              <a:rPr>
                <a:hlinkClick r:id="rId9"/>
              </a:rPr>
              <a:t>html format</a:t>
            </a:r>
            <a:r>
              <a:rPr/>
              <a:t> or </a:t>
            </a:r>
            <a:r>
              <a:rPr>
                <a:hlinkClick r:id="rId10"/>
              </a:rPr>
              <a:t>PDF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Liu Z, Zhao Y, Liu D, et al. Effects of Nursing Quality Improvement on Thrombolytic Therapy for Acute Ischemic Stroke. Front Neurol. 2018;9:1025. Published 2018 Nov 29. </a:t>
            </a:r>
            <a:r>
              <a:rPr>
                <a:hlinkClick r:id="rId11"/>
              </a:rPr>
              <a:t>doi:10.3389/fneur.2018.01025</a:t>
            </a:r>
            <a:r>
              <a:rPr/>
              <a:t>. Available in </a:t>
            </a:r>
            <a:r>
              <a:rPr>
                <a:hlinkClick r:id="rId12"/>
              </a:rPr>
              <a:t>html format</a:t>
            </a:r>
            <a:r>
              <a:rPr/>
              <a:t> or </a:t>
            </a:r>
            <a:r>
              <a:rPr>
                <a:hlinkClick r:id="rId13"/>
              </a:rPr>
              <a:t>PDF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Norman S, DeCicco F, Sampson J, Fraser IM. Emergency Room Safer Transfer of Patients (ER-STOP): a quality improvement initiative at a community-based hospital to improve the safety of emergency room patient handovers. BMJ Open. 2018;8(12):e019553. Published 2018 Dec 14. </a:t>
            </a:r>
            <a:r>
              <a:rPr>
                <a:hlinkClick r:id="rId14"/>
              </a:rPr>
              <a:t>doi:10.1136/bmjopen-2017-019553</a:t>
            </a:r>
            <a:r>
              <a:rPr/>
              <a:t>. Available in </a:t>
            </a:r>
            <a:r>
              <a:rPr>
                <a:hlinkClick r:id="rId15"/>
              </a:rPr>
              <a:t>html format</a:t>
            </a:r>
            <a:r>
              <a:rPr/>
              <a:t> or </a:t>
            </a:r>
            <a:r>
              <a:rPr>
                <a:hlinkClick r:id="rId16"/>
              </a:rPr>
              <a:t>PDF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Marino LV, Fudge C, Pearson F, et al. Home use of breast milk fortifier to promote postdischarge growth and breast feeding in preterm infants: a quality improvement project. Archives of Disease in Childhood Published Online First: 14 December 2018. doi: 10.1136/archdischild-2018-315951. Available in </a:t>
            </a:r>
            <a:r>
              <a:rPr>
                <a:hlinkClick r:id="rId17"/>
              </a:rPr>
              <a:t>html format</a:t>
            </a:r>
            <a:r>
              <a:rPr/>
              <a:t> or </a:t>
            </a:r>
            <a:r>
              <a:rPr>
                <a:hlinkClick r:id="rId18"/>
              </a:rPr>
              <a:t>PDF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Karamagi E, Sensalire S, Muhire M, et al. Improving TB case notification in northern Uganda: evidence of a quality improvement-guided active case finding intervention. BMC Health Serv Res. 2018;18(1):954. Published 2018 Dec 12. </a:t>
            </a:r>
            <a:r>
              <a:rPr>
                <a:hlinkClick r:id="rId19"/>
              </a:rPr>
              <a:t>doi:10.1186/s12913-018-3786-2</a:t>
            </a:r>
            <a:r>
              <a:rPr/>
              <a:t>. Available in </a:t>
            </a:r>
            <a:r>
              <a:rPr>
                <a:hlinkClick r:id="rId20"/>
              </a:rPr>
              <a:t>html format</a:t>
            </a:r>
            <a:r>
              <a:rPr/>
              <a:t> or </a:t>
            </a:r>
            <a:r>
              <a:rPr>
                <a:hlinkClick r:id="rId21"/>
              </a:rPr>
              <a:t>PDF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Manyazewal T, Mekonnen A, Demelew T, et al. Improving immunization capacity in Ethiopia through continuous quality improvement interventions: a prospective quasi-experimental study. Infect Dis Poverty. 2018;7(1):119. Published 2018 Nov 30. </a:t>
            </a:r>
            <a:r>
              <a:rPr>
                <a:hlinkClick r:id="rId22"/>
              </a:rPr>
              <a:t>doi:10.1186/s40249-018-0502-8</a:t>
            </a:r>
            <a:r>
              <a:rPr/>
              <a:t>. Available in </a:t>
            </a:r>
            <a:r>
              <a:rPr>
                <a:hlinkClick r:id="rId23"/>
              </a:rPr>
              <a:t>html format</a:t>
            </a:r>
            <a:r>
              <a:rPr/>
              <a:t> or </a:t>
            </a:r>
            <a:r>
              <a:rPr>
                <a:hlinkClick r:id="rId24"/>
              </a:rPr>
              <a:t>PDF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Olita’a D, Barnabas R, Vali Boma G, et al. Simplified management protocol for term neonates after prolonged rupture of membranes in a setting with high rates of neonatal sepsis and mortality: a quality improvement study. Archives of Disease in Childhood 2019;104:115-120. Available in </a:t>
            </a:r>
            <a:r>
              <a:rPr>
                <a:hlinkClick r:id="rId25"/>
              </a:rPr>
              <a:t>html format</a:t>
            </a:r>
            <a:r>
              <a:rPr/>
              <a:t> or </a:t>
            </a:r>
            <a:r>
              <a:rPr>
                <a:hlinkClick r:id="rId26"/>
              </a:rPr>
              <a:t>PDF format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Parthiban A, Warta A, Marshall JA, et al. Improving Wait Time for Patients in a Pediatric Echocardiography Laboratory - a Quality Improvement Project. Pediatr Qual Saf. 2018;3(3):e083. Published 2018 Jun 6. </a:t>
            </a:r>
            <a:r>
              <a:rPr>
                <a:hlinkClick r:id="rId27"/>
              </a:rPr>
              <a:t>doi:10.1097/pq9.0000000000000083</a:t>
            </a:r>
            <a:r>
              <a:rPr/>
              <a:t>. Available in </a:t>
            </a:r>
            <a:r>
              <a:rPr>
                <a:hlinkClick r:id="rId28"/>
              </a:rPr>
              <a:t>html format</a:t>
            </a:r>
            <a:r>
              <a:rPr/>
              <a:t> or </a:t>
            </a:r>
            <a:r>
              <a:rPr>
                <a:hlinkClick r:id="rId29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kind of clinical research questions are you interested in pursuing?</a:t>
            </a:r>
          </a:p>
          <a:p>
            <a:pPr lvl="1">
              <a:buAutoNum type="arabicPeriod"/>
            </a:pPr>
            <a:r>
              <a:rPr/>
              <a:t>Do you have previous experiences that factor into the research questions you are interested in?</a:t>
            </a:r>
          </a:p>
          <a:p>
            <a:pPr lvl="1">
              <a:buAutoNum type="arabicPeriod"/>
            </a:pPr>
            <a:r>
              <a:rPr/>
              <a:t>What kind of design do you think would be most appropriate for the topic you are interested in?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approach</a:t>
            </a:r>
          </a:p>
          <a:p>
            <a:pPr lvl="2"/>
            <a:r>
              <a:rPr/>
              <a:t>Commitment to teams</a:t>
            </a:r>
          </a:p>
          <a:p>
            <a:pPr lvl="2"/>
            <a:r>
              <a:rPr/>
              <a:t>Organization-wide support</a:t>
            </a:r>
          </a:p>
          <a:p>
            <a:pPr lvl="2"/>
            <a:r>
              <a:rPr/>
              <a:t>Passion for measurement</a:t>
            </a:r>
          </a:p>
          <a:p>
            <a:pPr lvl="1"/>
            <a:r>
              <a:rPr/>
              <a:t>Differences from research</a:t>
            </a:r>
          </a:p>
          <a:p>
            <a:pPr lvl="2"/>
            <a:r>
              <a:rPr/>
              <a:t>Systems approach</a:t>
            </a:r>
          </a:p>
          <a:p>
            <a:pPr lvl="2"/>
            <a:r>
              <a:rPr/>
              <a:t>Little or no attention to generalizability</a:t>
            </a:r>
          </a:p>
          <a:p>
            <a:pPr lvl="2"/>
            <a:r>
              <a:rPr/>
              <a:t>Continuous and Cyclical process</a:t>
            </a:r>
          </a:p>
          <a:p>
            <a:pPr lvl="2"/>
            <a:r>
              <a:rPr/>
              <a:t>Major reliance on quasi-experimental studies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Specific</a:t>
            </a:r>
          </a:p>
          <a:p>
            <a:pPr lvl="1"/>
            <a:r>
              <a:rPr/>
              <a:t>Measurable</a:t>
            </a:r>
          </a:p>
          <a:p>
            <a:pPr lvl="1"/>
            <a:r>
              <a:rPr/>
              <a:t>Actionable</a:t>
            </a:r>
          </a:p>
          <a:p>
            <a:pPr lvl="1"/>
            <a:r>
              <a:rPr/>
              <a:t>Relevant</a:t>
            </a:r>
          </a:p>
          <a:p>
            <a:pPr lvl="1"/>
            <a:r>
              <a:rPr/>
              <a:t>Time Bounded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Plan</a:t>
            </a:r>
          </a:p>
          <a:p>
            <a:pPr lvl="1"/>
            <a:r>
              <a:rPr/>
              <a:t>Do</a:t>
            </a:r>
          </a:p>
          <a:p>
            <a:pPr lvl="1"/>
            <a:r>
              <a:rPr/>
              <a:t>Study</a:t>
            </a:r>
          </a:p>
          <a:p>
            <a:pPr lvl="1"/>
            <a:r>
              <a:rPr/>
              <a:t>Act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  <p:pic>
        <p:nvPicPr>
          <p:cNvPr descr="../images/fishbone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5 - Quasi-experimental studies</dc:title>
  <dc:creator>Steve Simon</dc:creator>
  <cp:keywords/>
  <dcterms:created xsi:type="dcterms:W3CDTF">2019-02-16T01:02:51Z</dcterms:created>
  <dcterms:modified xsi:type="dcterms:W3CDTF">2019-02-16T01:02:51Z</dcterms:modified>
</cp:coreProperties>
</file>