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notesMaster" Target="notesMasters/notesMaster1.xml" /><Relationship Id="rId92" Type="http://schemas.openxmlformats.org/officeDocument/2006/relationships/viewProps" Target="viewProps.xml" /><Relationship Id="rId9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4" Type="http://schemas.openxmlformats.org/officeDocument/2006/relationships/tableStyles" Target="tableStyles.xml" /><Relationship Id="rId9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X-bar’s.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hte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construed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difference;</a:t>
            </a:r>
            <a:r>
              <a:rPr/>
              <a:t> </a:t>
            </a:r>
            <a:r>
              <a:rPr/>
              <a:t>and/or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below).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below).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below).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below).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10%,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…,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probabilities?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0.50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0.04545.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0.50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110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unequal,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0.004545.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display,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surivival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binomdist(28,29,0.9,FALSE)*binomdist(6,10,0.6,FALSE)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968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10%,</a:t>
            </a:r>
            <a:r>
              <a:rPr/>
              <a:t> </a:t>
            </a:r>
            <a:r>
              <a:rPr/>
              <a:t>30%,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(0+0+…+5+57+97+0)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159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Dr. Albert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ECMO.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restricts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70%.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restriction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temperature,</a:t>
            </a:r>
            <a:r>
              <a:rPr/>
              <a:t> </a:t>
            </a:r>
            <a:r>
              <a:rPr/>
              <a:t>dates,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transcripts.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recordings.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(joking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sarcasm).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non-verbal</a:t>
            </a:r>
            <a:r>
              <a:rPr/>
              <a:t> </a:t>
            </a:r>
            <a:r>
              <a:rPr/>
              <a:t>cues.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Thematic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“</a:t>
            </a:r>
            <a:r>
              <a:rPr/>
              <a:t>bits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thoughts.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themes.</a:t>
            </a:r>
            <a:r>
              <a:rPr/>
              <a:t> </a:t>
            </a:r>
            <a:r>
              <a:rPr/>
              <a:t>Axial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themes,</a:t>
            </a:r>
            <a:r>
              <a:rPr/>
              <a:t> </a:t>
            </a:r>
            <a:r>
              <a:rPr/>
              <a:t>builds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Low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descriptors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7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5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6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7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8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0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blog.pmean.com/semi-structured-interviews/" TargetMode="External" /><Relationship Id="rId3" Type="http://schemas.openxmlformats.org/officeDocument/2006/relationships/hyperlink" Target="https://www.sagepub.com/sites/default/files/upm-binaries/29985_Chapter1.pdf" TargetMode="External" /><Relationship Id="rId4" Type="http://schemas.openxmlformats.org/officeDocument/2006/relationships/hyperlink" Target="http://blog.pmean.com/recommended-philosophy-news-network-postmodernism-special-report/" TargetMode="Externa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2"/>
                <a:r>
                  <a:rPr/>
                  <a:t>Must be stated a priori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p-value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is not statistically significant, and not clinically important.</a:t>
            </a:r>
          </a:p>
          <a:p>
            <a:pPr lvl="2"/>
            <a:r>
              <a:rPr/>
              <a:t>is 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Lokken 1995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you see a confidence interval in a published medical report, you should look for two things. First, does the interval contain a value that implies no change or no effect? For example, with a confidence interval for a difference look to see whether that interval includes zero. With a confidence interval for a ratio, look to see whether that interval contains one.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video-12-hypothesis-testing_files/figure-pptx/null-valu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video-12-hypothesis-testing_files/figure-pptx/critical-valu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</a:p>
        </p:txBody>
      </p:sp>
      <p:pic>
        <p:nvPicPr>
          <p:cNvPr descr="video-12-hypothesis-testing_files/figure-pptx/alpha-lev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-12-hypothesis-testing_files/figure-pptx/beta-lev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Probability of rejecting a false H 0</a:t>
            </a:r>
          </a:p>
          <a:p>
            <a:pPr lvl="2"/>
            <a:r>
              <a:rPr/>
              <a:t>This is a GOOD thing!</a:t>
            </a:r>
          </a:p>
          <a:p>
            <a:pPr lvl="2"/>
            <a:r>
              <a:rPr/>
              <a:t>Want to maximize this (within reasonable limits!)</a:t>
            </a:r>
          </a:p>
          <a:p>
            <a:pPr lvl="2"/>
            <a:r>
              <a:rPr/>
              <a:t>What is power analysis</a:t>
            </a:r>
          </a:p>
          <a:p>
            <a:pPr lvl="2"/>
            <a:r>
              <a:rPr/>
              <a:t>“… the probability that his investigation would lead to statistically significant results.”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power analysis concepts (Cohen)</a:t>
            </a:r>
          </a:p>
          <a:p>
            <a:pPr lvl="2"/>
            <a:r>
              <a:rPr/>
              <a:t>Significance criterion – alpha</a:t>
            </a:r>
          </a:p>
          <a:p>
            <a:pPr lvl="2"/>
            <a:r>
              <a:rPr/>
              <a:t>Power – desired level</a:t>
            </a:r>
          </a:p>
          <a:p>
            <a:pPr lvl="2"/>
            <a:r>
              <a:rPr/>
              <a:t>Sample size</a:t>
            </a:r>
          </a:p>
          <a:p>
            <a:pPr lvl="2"/>
            <a:r>
              <a:rPr/>
              <a:t>Effect size</a:t>
            </a:r>
          </a:p>
          <a:p>
            <a:pPr lvl="1"/>
            <a:r>
              <a:rPr/>
              <a:t>Power analysis method depends on research design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Performing a power analysis when planning a study</a:t>
            </a:r>
          </a:p>
          <a:p>
            <a:pPr lvl="2"/>
            <a:r>
              <a:rPr/>
              <a:t>What is the study design?</a:t>
            </a:r>
          </a:p>
          <a:p>
            <a:pPr lvl="2"/>
            <a:r>
              <a:rPr/>
              <a:t>What do you already know about the measure you are interested in?</a:t>
            </a:r>
          </a:p>
          <a:p>
            <a:pPr lvl="2"/>
            <a:r>
              <a:rPr/>
              <a:t>What significance level to you want to use for hypothesis testing?</a:t>
            </a:r>
          </a:p>
          <a:p>
            <a:pPr lvl="2"/>
            <a:r>
              <a:rPr/>
              <a:t>What level of power do you want to achieve?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binary hypothesis</a:t>
            </a:r>
          </a:p>
          <a:p>
            <a:pPr lvl="2"/>
            <a:r>
              <a:rPr/>
              <a:t>Point null is never true</a:t>
            </a:r>
          </a:p>
          <a:p>
            <a:pPr lvl="2"/>
            <a:r>
              <a:rPr/>
              <a:t>Cannot prove the null</a:t>
            </a:r>
          </a:p>
          <a:p>
            <a:pPr lvl="2"/>
            <a:r>
              <a:rPr/>
              <a:t>Dichotomy is simplistic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Binary: Logistic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Ordinal: Non-parametric tests, ordinal logistic regression</a:t>
            </a:r>
          </a:p>
          <a:p>
            <a:pPr lvl="1"/>
            <a:r>
              <a:rPr/>
              <a:t>Interval/ratio: linear regression</a:t>
            </a:r>
          </a:p>
          <a:p>
            <a:pPr lvl="1"/>
            <a:r>
              <a:rPr/>
              <a:t>Counts: Poisson regression</a:t>
            </a:r>
          </a:p>
          <a:p>
            <a:pPr lvl="1"/>
            <a:r>
              <a:rPr/>
              <a:t>Time-to-event data: Cox proportional hazards regression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does the scale of measurement matter?</a:t>
            </a:r>
          </a:p>
          <a:p>
            <a:pPr lvl="2"/>
            <a:r>
              <a:rPr/>
              <a:t>How it reflects your design and your research question</a:t>
            </a:r>
          </a:p>
          <a:p>
            <a:pPr lvl="2"/>
            <a:r>
              <a:rPr/>
              <a:t>How it determines the types of statistical analyses you will do</a:t>
            </a:r>
          </a:p>
          <a:p>
            <a:pPr lvl="2"/>
            <a:r>
              <a:rPr/>
              <a:t>How it defines what you can say about your results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Minimum and maximum checks</a:t>
            </a:r>
          </a:p>
          <a:p>
            <a:pPr lvl="2"/>
            <a:r>
              <a:rPr/>
              <a:t>Out of range</a:t>
            </a:r>
          </a:p>
          <a:p>
            <a:pPr lvl="2"/>
            <a:r>
              <a:rPr/>
              <a:t>Zero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1"/>
            <a:r>
              <a:rPr/>
              <a:t>Factor analysis</a:t>
            </a:r>
          </a:p>
          <a:p>
            <a:pPr lvl="2"/>
            <a:r>
              <a:rPr/>
              <a:t>Supplanted by Structural Equations Modeling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Eight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http://blog.pmean.com/semi-structured-interviews/</a:t>
            </a:r>
          </a:p>
          <a:p>
            <a:pPr lvl="1"/>
            <a:r>
              <a:rPr/>
              <a:t>Positivism versus constructivism, revisited</a:t>
            </a:r>
          </a:p>
          <a:p>
            <a:pPr lvl="2"/>
            <a:r>
              <a:rPr>
                <a:hlinkClick r:id="rId3"/>
              </a:rPr>
              <a:t>https://www.sagepub.com/sites/default/files/upm-binaries/29985_Chapter1.pdf</a:t>
            </a:r>
          </a:p>
          <a:p>
            <a:pPr lvl="2"/>
            <a:r>
              <a:rPr>
                <a:hlinkClick r:id="rId4"/>
              </a:rPr>
              <a:t>http://blog.pmean.com/recommended-philosophy-news-network-postmodernism-special-report/</a:t>
            </a:r>
          </a:p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Tools:</a:t>
            </a:r>
          </a:p>
          <a:p>
            <a:pPr lvl="2"/>
            <a:r>
              <a:rPr/>
              <a:t>semi-structured interviews,</a:t>
            </a:r>
          </a:p>
          <a:p>
            <a:pPr lvl="2"/>
            <a:r>
              <a:rPr/>
              <a:t>participant observation,</a:t>
            </a:r>
          </a:p>
          <a:p>
            <a:pPr lvl="2"/>
            <a:r>
              <a:rPr/>
              <a:t>photo elicitation(?),</a:t>
            </a:r>
          </a:p>
          <a:p>
            <a:pPr lvl="2"/>
            <a:r>
              <a:rPr/>
              <a:t>mapping exercises(?),</a:t>
            </a:r>
          </a:p>
          <a:p>
            <a:pPr lvl="2"/>
            <a:r>
              <a:rPr/>
              <a:t>web and space design workshops(?),</a:t>
            </a:r>
          </a:p>
          <a:p>
            <a:pPr lvl="2"/>
            <a:r>
              <a:rPr/>
              <a:t>archival records,</a:t>
            </a:r>
          </a:p>
          <a:p>
            <a:pPr lvl="2"/>
            <a:r>
              <a:rPr/>
              <a:t>physical artifacts,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may provide a potential starting point for analyzing text</a:t>
            </a:r>
          </a:p>
          <a:p>
            <a:pPr lvl="2"/>
            <a:r>
              <a:rPr/>
              <a:t>If you do this, DO NOT let it prevent you from seeing what is in the text</a:t>
            </a:r>
          </a:p>
          <a:p>
            <a:pPr lvl="1"/>
            <a:r>
              <a:rPr/>
              <a:t>Steps</a:t>
            </a:r>
          </a:p>
          <a:p>
            <a:pPr lvl="2"/>
            <a:r>
              <a:rPr/>
              <a:t>From raw data to theory building</a:t>
            </a:r>
          </a:p>
          <a:p>
            <a:pPr lvl="2"/>
            <a:r>
              <a:rPr/>
              <a:t>“ Iterative ” process</a:t>
            </a:r>
          </a:p>
          <a:p>
            <a:pPr lvl="3"/>
            <a:r>
              <a:rPr/>
              <a:t>e.g. , as you are developing categories, check them back against the raw data – do they continue to reflect the original data?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Given research question, may have some idea of a general conceptual structure; serve only as a starting point</a:t>
            </a:r>
          </a:p>
          <a:p>
            <a:pPr lvl="2"/>
            <a:r>
              <a:rPr/>
              <a:t>Usually work from transcripts</a:t>
            </a:r>
          </a:p>
          <a:p>
            <a:pPr lvl="2"/>
            <a:r>
              <a:rPr/>
              <a:t>If possible, refer back to audio recordings when needed</a:t>
            </a:r>
          </a:p>
          <a:p>
            <a:pPr lvl="2"/>
            <a:r>
              <a:rPr/>
              <a:t>Qualitative form of analysis</a:t>
            </a:r>
          </a:p>
          <a:p>
            <a:pPr lvl="3"/>
            <a:r>
              <a:rPr/>
              <a:t>Content analysis – analysis of the content of communication</a:t>
            </a:r>
          </a:p>
          <a:p>
            <a:pPr lvl="3"/>
            <a:r>
              <a:rPr/>
              <a:t>Thematic analysis – identifying patterns or themes in the data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Category</a:t>
            </a:r>
            <a:r>
              <a:rPr/>
              <a:t> </a:t>
            </a:r>
            <a:r>
              <a:rPr/>
              <a:t>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Assign sections (data bits) to analytical categories/themes “coding”</a:t>
            </a:r>
          </a:p>
          <a:p>
            <a:pPr lvl="1"/>
            <a:r>
              <a:rPr/>
              <a:t>Summarizing the data by identifying similarities and differences / commonalities and contrasts</a:t>
            </a:r>
          </a:p>
          <a:p>
            <a:pPr lvl="2"/>
            <a:r>
              <a:rPr/>
              <a:t>Categories:</a:t>
            </a:r>
          </a:p>
          <a:p>
            <a:pPr lvl="3"/>
            <a:r>
              <a:rPr/>
              <a:t>More manageable units of information</a:t>
            </a:r>
          </a:p>
          <a:p>
            <a:pPr lvl="3"/>
            <a:r>
              <a:rPr/>
              <a:t>“open coding”</a:t>
            </a:r>
          </a:p>
          <a:p>
            <a:pPr lvl="3"/>
            <a:r>
              <a:rPr/>
              <a:t>Descriptive – Concrete</a:t>
            </a:r>
          </a:p>
          <a:p>
            <a:pPr lvl="3"/>
            <a:r>
              <a:rPr/>
              <a:t>Interpretive – Abstract</a:t>
            </a:r>
          </a:p>
          <a:p>
            <a:pPr lvl="3"/>
            <a:r>
              <a:rPr/>
              <a:t>Relational</a:t>
            </a:r>
          </a:p>
          <a:p>
            <a:pPr lvl="2"/>
            <a:r>
              <a:rPr/>
              <a:t>Cross-reference categories back to text</a:t>
            </a:r>
          </a:p>
          <a:p>
            <a:pPr lvl="3"/>
            <a:r>
              <a:rPr/>
              <a:t>Makes it easier to revise coding as needed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Category</a:t>
            </a:r>
            <a:r>
              <a:rPr/>
              <a:t> </a:t>
            </a:r>
            <a:r>
              <a:rPr/>
              <a:t>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Faithful to the data – “internal” aspect</a:t>
            </a:r>
          </a:p>
          <a:p>
            <a:pPr lvl="2"/>
            <a:r>
              <a:rPr/>
              <a:t>Meaningful to other categories – “external” aspect</a:t>
            </a:r>
          </a:p>
          <a:p>
            <a:pPr lvl="2"/>
            <a:r>
              <a:rPr/>
              <a:t>Balance</a:t>
            </a:r>
          </a:p>
          <a:p>
            <a:pPr lvl="3"/>
            <a:r>
              <a:rPr/>
              <a:t>Generality vs Specificity</a:t>
            </a:r>
          </a:p>
          <a:p>
            <a:pPr lvl="3"/>
            <a:r>
              <a:rPr/>
              <a:t>Inclusivity vs Exclusivity</a:t>
            </a:r>
          </a:p>
          <a:p>
            <a:pPr lvl="2"/>
            <a:r>
              <a:rPr/>
              <a:t>Number of times idea mentioned does NOT necessarily reflect importance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Labeling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Member-generated – “ first-order ” account</a:t>
            </a:r>
          </a:p>
          <a:p>
            <a:pPr lvl="2"/>
            <a:r>
              <a:rPr/>
              <a:t>Observer-generated – “ second-order ” account</a:t>
            </a:r>
          </a:p>
          <a:p>
            <a:pPr lvl="2"/>
            <a:r>
              <a:rPr/>
              <a:t>Labels are provisional; may be revised</a:t>
            </a:r>
          </a:p>
          <a:p>
            <a:pPr lvl="2"/>
            <a:r>
              <a:rPr/>
              <a:t>Iteration – move back and forth between raw data and labeled categories</a:t>
            </a:r>
          </a:p>
          <a:p>
            <a:pPr lvl="2"/>
            <a:r>
              <a:rPr/>
              <a:t>“ Zoom in ” vs “ Wide angle ” view of the coding</a:t>
            </a:r>
          </a:p>
          <a:p>
            <a:pPr lvl="2"/>
            <a:r>
              <a:rPr/>
              <a:t>Revision – may end up dividing or combining categories</a:t>
            </a:r>
          </a:p>
          <a:p>
            <a:pPr lvl="2"/>
            <a:r>
              <a:rPr/>
              <a:t>May establish criteria for category coding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need any additional analysis</a:t>
            </a:r>
          </a:p>
          <a:p>
            <a:pPr lvl="2"/>
            <a:r>
              <a:rPr/>
              <a:t>Don’t need any additional data collection (if collection &amp; analysis done in parallel)</a:t>
            </a:r>
          </a:p>
          <a:p>
            <a:pPr lvl="2"/>
            <a:r>
              <a:rPr/>
              <a:t>Determinant – nature of the information being collection – NOT amount of information</a:t>
            </a:r>
          </a:p>
          <a:p>
            <a:pPr lvl="2"/>
            <a:r>
              <a:rPr/>
              <a:t>Keeping notes – of the coding/analysis process</a:t>
            </a:r>
          </a:p>
          <a:p>
            <a:pPr lvl="2"/>
            <a:r>
              <a:rPr/>
              <a:t>Help identify categories/relationships</a:t>
            </a:r>
          </a:p>
          <a:p>
            <a:pPr lvl="2"/>
            <a:r>
              <a:rPr/>
              <a:t>Help if “stuck”</a:t>
            </a:r>
          </a:p>
          <a:p>
            <a:pPr lvl="2"/>
            <a:r>
              <a:rPr/>
              <a:t>Document analysis process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 –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2"/>
            <a:r>
              <a:rPr/>
              <a:t>Low-inference descriptors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Quantifying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Pros &amp; Cons
+ When quantifying might be of value
+ Simple frequency of occurrence does NOT necessarily reflect importance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testing</a:t>
            </a:r>
          </a:p>
          <a:p>
            <a:pPr lvl="1"/>
            <a:r>
              <a:rPr/>
              <a:t>p-values and confidence intervals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2019-04-15T22:13:31Z</dcterms:created>
  <dcterms:modified xsi:type="dcterms:W3CDTF">2019-04-15T22:13:31Z</dcterms:modified>
</cp:coreProperties>
</file>