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92" r:id="rId3"/>
    <p:sldId id="393" r:id="rId4"/>
    <p:sldId id="345" r:id="rId5"/>
    <p:sldId id="346" r:id="rId6"/>
    <p:sldId id="347" r:id="rId7"/>
    <p:sldId id="348" r:id="rId8"/>
    <p:sldId id="394" r:id="rId9"/>
    <p:sldId id="395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7" r:id="rId18"/>
    <p:sldId id="356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281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0C0C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0989" autoAdjust="0"/>
    <p:restoredTop sz="94660"/>
  </p:normalViewPr>
  <p:slideViewPr>
    <p:cSldViewPr>
      <p:cViewPr varScale="1">
        <p:scale>
          <a:sx n="118" d="100"/>
          <a:sy n="118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38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A0A3242-C090-EB40-97DB-9650ADAC699C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ECBB010-BCF7-7E49-90C8-C05DDD680D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54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EF8E696-CEB5-6849-A4DA-89924D82CAB4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0E349E7-74FA-2940-9A9D-F8C5104D03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24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Homework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4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12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(HO)  - Example of one way to compile info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Jadad</a:t>
            </a:r>
            <a:r>
              <a:rPr lang="en-US" altLang="en-US" dirty="0"/>
              <a:t>	(first author’s name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	Simple &amp; quick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Limited score </a:t>
            </a:r>
            <a:r>
              <a:rPr lang="en-US" altLang="en-US" dirty="0" smtClean="0">
                <a:sym typeface="Wingdings" panose="05000000000000000000" pitchFamily="2" charset="2"/>
              </a:rPr>
              <a:t> max score = 5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PEDro</a:t>
            </a:r>
            <a:r>
              <a:rPr lang="en-US" altLang="en-US" dirty="0"/>
              <a:t>	Physiotherapy Evidence Database </a:t>
            </a:r>
            <a:r>
              <a:rPr lang="en-US" altLang="en-US" dirty="0" smtClean="0"/>
              <a:t>Scale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More comprehensive than </a:t>
            </a:r>
            <a:r>
              <a:rPr lang="en-US" altLang="en-US" dirty="0" err="1" smtClean="0"/>
              <a:t>Jadad</a:t>
            </a:r>
            <a:endParaRPr lang="en-US" altLang="en-US" dirty="0" smtClean="0"/>
          </a:p>
          <a:p>
            <a:r>
              <a:rPr lang="en-US" altLang="en-US" dirty="0"/>
              <a:t>	</a:t>
            </a:r>
            <a:r>
              <a:rPr lang="en-US" altLang="en-US" dirty="0" smtClean="0"/>
              <a:t>Max score = 11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QUADAS	Quality Assessment of Diagnostic Accuracy Studies</a:t>
            </a:r>
          </a:p>
          <a:p>
            <a:r>
              <a:rPr lang="en-US" dirty="0" smtClean="0">
                <a:latin typeface="Calibri" charset="0"/>
              </a:rPr>
              <a:t>	Score </a:t>
            </a:r>
            <a:r>
              <a:rPr lang="en-US" dirty="0" smtClean="0">
                <a:latin typeface="Calibri" charset="0"/>
                <a:sym typeface="Wingdings" panose="05000000000000000000" pitchFamily="2" charset="2"/>
              </a:rPr>
              <a:t> % “yes”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49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(HO)</a:t>
            </a:r>
          </a:p>
          <a:p>
            <a:r>
              <a:rPr lang="en-US" dirty="0" smtClean="0">
                <a:latin typeface="Calibri" charset="0"/>
              </a:rPr>
              <a:t>Table 16.5 –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err="1" smtClean="0">
                <a:latin typeface="Calibri" charset="0"/>
              </a:rPr>
              <a:t>PEDro</a:t>
            </a:r>
            <a:r>
              <a:rPr lang="en-US" dirty="0" smtClean="0">
                <a:latin typeface="Calibri" charset="0"/>
              </a:rPr>
              <a:t> scoring – 0 – 11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Dichotomized </a:t>
            </a:r>
            <a:r>
              <a:rPr lang="en-US" dirty="0" err="1" smtClean="0">
                <a:latin typeface="Calibri" charset="0"/>
              </a:rPr>
              <a:t>PEDro</a:t>
            </a:r>
            <a:r>
              <a:rPr lang="en-US" dirty="0" smtClean="0">
                <a:latin typeface="Calibri" charset="0"/>
              </a:rPr>
              <a:t> scores using 5 as cutoff for low vs high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Table 16.6 –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Details of the studies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(HO)</a:t>
            </a:r>
          </a:p>
          <a:p>
            <a:r>
              <a:rPr lang="en-US" dirty="0" smtClean="0">
                <a:latin typeface="Calibri" charset="0"/>
              </a:rPr>
              <a:t>S&amp;W Table 17.2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6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M-A methods –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“Increase the likelihood of finding the true effects of a treatment or the strength of a relationship.”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0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(P&amp;W)</a:t>
            </a:r>
          </a:p>
          <a:p>
            <a:r>
              <a:rPr lang="en-US" dirty="0" smtClean="0">
                <a:latin typeface="Calibri" charset="0"/>
              </a:rPr>
              <a:t>Heterogeneity – “ … dissimilarity in specific aspects of the studies: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Composition of treatment groups, including different </a:t>
            </a:r>
            <a:r>
              <a:rPr lang="en-US" dirty="0" err="1" smtClean="0">
                <a:latin typeface="Calibri" charset="0"/>
              </a:rPr>
              <a:t>incl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excl</a:t>
            </a:r>
            <a:r>
              <a:rPr lang="en-US" dirty="0" smtClean="0">
                <a:latin typeface="Calibri" charset="0"/>
              </a:rPr>
              <a:t> criteria, different baseline levels, or differences in timing or dose of intervention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Design of the study, including length of follow-up and proportion of subjects who dropped out.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Management of patients, including how treatments are regulated and the presence of complications or co-morbid conditions</a:t>
            </a:r>
          </a:p>
          <a:p>
            <a:endParaRPr lang="en-US" dirty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Previously discussed Chapters 23 &amp; 24 (Week 3)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GML Framework for evaluating research (Week 7 folder)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5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6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3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6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Sample size influences adjustment –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Larger studies contribute more to the overall statistic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HO –</a:t>
            </a:r>
          </a:p>
          <a:p>
            <a:r>
              <a:rPr lang="en-US" dirty="0" smtClean="0">
                <a:latin typeface="Calibri" charset="0"/>
              </a:rPr>
              <a:t>Table 16.7 – Forest plot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Outcome of each study – relative outcome for the study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CI around the estimate</a:t>
            </a:r>
          </a:p>
          <a:p>
            <a:r>
              <a:rPr lang="en-US" dirty="0" smtClean="0">
                <a:latin typeface="Calibri" charset="0"/>
              </a:rPr>
              <a:t>	Size of the square – relative weight of the study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Total estimate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CI for the total estimate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err="1">
                <a:latin typeface="Calibri" charset="0"/>
              </a:rPr>
              <a:t>Simoni</a:t>
            </a:r>
            <a:r>
              <a:rPr lang="en-US" dirty="0">
                <a:latin typeface="Calibri" charset="0"/>
              </a:rPr>
              <a:t> et al 2006</a:t>
            </a:r>
          </a:p>
          <a:p>
            <a:r>
              <a:rPr lang="en-US" dirty="0">
                <a:latin typeface="Calibri" charset="0"/>
              </a:rPr>
              <a:t>	Table</a:t>
            </a:r>
          </a:p>
          <a:p>
            <a:r>
              <a:rPr lang="en-US" dirty="0">
                <a:latin typeface="Calibri" charset="0"/>
              </a:rPr>
              <a:t>	Forest plot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1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(HO)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6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>
                <a:latin typeface="Calibri" charset="0"/>
              </a:rPr>
              <a:t>IN SUMMARY</a:t>
            </a:r>
          </a:p>
          <a:p>
            <a:pPr eaLnBrk="1" hangingPunct="1"/>
            <a:endParaRPr lang="en-US" altLang="ja-JP" dirty="0">
              <a:latin typeface="Calibri" charset="0"/>
            </a:endParaRPr>
          </a:p>
          <a:p>
            <a:pPr eaLnBrk="1" hangingPunct="1"/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Reviewing the literature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	P&amp;W Chap 34</a:t>
            </a:r>
          </a:p>
          <a:p>
            <a:pPr eaLnBrk="1" hangingPunct="1">
              <a:buFontTx/>
              <a:buAutoNum type="arabicParenR"/>
            </a:pPr>
            <a:r>
              <a:rPr lang="en-US" dirty="0">
                <a:latin typeface="Calibri" charset="0"/>
              </a:rPr>
              <a:t>What are you trying to get out of the lit review?</a:t>
            </a:r>
          </a:p>
          <a:p>
            <a:pPr eaLnBrk="1" hangingPunct="1"/>
            <a:r>
              <a:rPr lang="en-US" dirty="0">
                <a:latin typeface="Calibri" charset="0"/>
              </a:rPr>
              <a:t>		How have others studied the problem? </a:t>
            </a:r>
          </a:p>
          <a:p>
            <a:pPr eaLnBrk="1" hangingPunct="1"/>
            <a:r>
              <a:rPr lang="en-US" dirty="0">
                <a:latin typeface="Calibri" charset="0"/>
              </a:rPr>
              <a:t>		What methods, measures, samples have been used?</a:t>
            </a:r>
          </a:p>
          <a:p>
            <a:pPr eaLnBrk="1" hangingPunct="1">
              <a:buFontTx/>
              <a:buAutoNum type="arabicParenR" startAt="2"/>
            </a:pPr>
            <a:r>
              <a:rPr lang="en-US" dirty="0">
                <a:latin typeface="Calibri" charset="0"/>
              </a:rPr>
              <a:t>Is it peer reviewed / referred?</a:t>
            </a:r>
          </a:p>
          <a:p>
            <a:pPr eaLnBrk="1" hangingPunct="1">
              <a:buFontTx/>
              <a:buAutoNum type="arabicParenR" startAt="2"/>
            </a:pPr>
            <a:r>
              <a:rPr lang="en-US" dirty="0">
                <a:latin typeface="Calibri" charset="0"/>
              </a:rPr>
              <a:t>How relevant is the specific article to what you want to do?</a:t>
            </a:r>
          </a:p>
          <a:p>
            <a:pPr eaLnBrk="1" hangingPunct="1">
              <a:buFontTx/>
              <a:buAutoNum type="arabicParenR" startAt="2"/>
            </a:pPr>
            <a:r>
              <a:rPr lang="en-US" dirty="0">
                <a:latin typeface="Calibri" charset="0"/>
              </a:rPr>
              <a:t>Evaluate the design, methods, measures, analyses/results – would you draw the same conclusions?</a:t>
            </a:r>
          </a:p>
          <a:p>
            <a:pPr eaLnBrk="1" hangingPunct="1">
              <a:buFontTx/>
              <a:buAutoNum type="arabicParenR" startAt="2"/>
            </a:pPr>
            <a:r>
              <a:rPr lang="en-US" dirty="0">
                <a:latin typeface="Calibri" charset="0"/>
              </a:rPr>
              <a:t>Meaningful?  Significance level PLUS effect size – how strong are the relationships and how big of an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effect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do the findings represent</a:t>
            </a:r>
          </a:p>
          <a:p>
            <a:pPr marL="725296" lvl="1" indent="-240666" eaLnBrk="1" hangingPunct="1"/>
            <a:r>
              <a:rPr lang="en-US" dirty="0">
                <a:latin typeface="Calibri" charset="0"/>
              </a:rPr>
              <a:t>Statistically significant vs Clinically meaningful</a:t>
            </a:r>
          </a:p>
          <a:p>
            <a:pPr eaLnBrk="1" hangingPunct="1">
              <a:buFontTx/>
              <a:buAutoNum type="arabicParenR" startAt="2"/>
            </a:pPr>
            <a:r>
              <a:rPr lang="en-US" dirty="0">
                <a:latin typeface="Calibri" charset="0"/>
              </a:rPr>
              <a:t>What does it all mean? P&amp;W </a:t>
            </a:r>
            <a:r>
              <a:rPr lang="en-US" dirty="0" err="1">
                <a:latin typeface="Calibri" charset="0"/>
              </a:rPr>
              <a:t>pg</a:t>
            </a:r>
            <a:r>
              <a:rPr lang="en-US" dirty="0">
                <a:latin typeface="Calibri" charset="0"/>
              </a:rPr>
              <a:t> 794 – List of useful questions </a:t>
            </a:r>
            <a:r>
              <a:rPr lang="en-US" dirty="0" smtClean="0">
                <a:latin typeface="Calibri" charset="0"/>
              </a:rPr>
              <a:t> (HO)</a:t>
            </a:r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2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9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1 - 8</a:t>
            </a:r>
          </a:p>
          <a:p>
            <a:pPr eaLnBrk="1" hangingPunct="1"/>
            <a:r>
              <a:rPr lang="en-US" dirty="0">
                <a:latin typeface="Calibri" charset="0"/>
              </a:rPr>
              <a:t>	Describing and naming key aspects of the design and methods – variables, RQ/RH, approach, design, and support for reliability and validity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9 – 16</a:t>
            </a:r>
          </a:p>
          <a:p>
            <a:pPr eaLnBrk="1" hangingPunct="1"/>
            <a:r>
              <a:rPr lang="en-US" dirty="0">
                <a:latin typeface="Calibri" charset="0"/>
              </a:rPr>
              <a:t>	use responses from questions 1-8 to make 8 evaluative ratings; ratings in 4 main headings / aspects of research validity</a:t>
            </a:r>
          </a:p>
          <a:p>
            <a:pPr marL="237369" indent="-237369" eaLnBrk="1" hangingPunct="1">
              <a:buAutoNum type="arabicParenBoth"/>
            </a:pPr>
            <a:r>
              <a:rPr lang="en-US" dirty="0">
                <a:latin typeface="Calibri" charset="0"/>
              </a:rPr>
              <a:t>Measurement reliability and statistics (#9)</a:t>
            </a:r>
          </a:p>
          <a:p>
            <a:pPr eaLnBrk="1" hangingPunct="1"/>
            <a:r>
              <a:rPr lang="en-US" dirty="0">
                <a:latin typeface="Calibri" charset="0"/>
              </a:rPr>
              <a:t>(2) Internal validity (#10 &amp; #11)</a:t>
            </a:r>
          </a:p>
          <a:p>
            <a:pPr eaLnBrk="1" hangingPunct="1"/>
            <a:r>
              <a:rPr lang="en-US" dirty="0">
                <a:latin typeface="Calibri" charset="0"/>
              </a:rPr>
              <a:t>(3) Measurement validity of the constructs (#12 &amp; #13)</a:t>
            </a:r>
          </a:p>
          <a:p>
            <a:pPr eaLnBrk="1" hangingPunct="1"/>
            <a:r>
              <a:rPr lang="en-US" dirty="0">
                <a:latin typeface="Calibri" charset="0"/>
              </a:rPr>
              <a:t>(4) External validity (#14 - #16)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17 – 19</a:t>
            </a:r>
          </a:p>
          <a:p>
            <a:pPr eaLnBrk="1" hangingPunct="1"/>
            <a:r>
              <a:rPr lang="en-US" dirty="0">
                <a:latin typeface="Calibri" charset="0"/>
              </a:rPr>
              <a:t>	General evaluation questions about</a:t>
            </a:r>
          </a:p>
          <a:p>
            <a:pPr eaLnBrk="1" hangingPunct="1"/>
            <a:r>
              <a:rPr lang="en-US" dirty="0">
                <a:latin typeface="Calibri" charset="0"/>
              </a:rPr>
              <a:t>Peer review (#17)</a:t>
            </a:r>
          </a:p>
          <a:p>
            <a:pPr eaLnBrk="1" hangingPunct="1"/>
            <a:r>
              <a:rPr lang="en-US" dirty="0">
                <a:latin typeface="Calibri" charset="0"/>
              </a:rPr>
              <a:t>Link between literature/theory and research questions (#18)</a:t>
            </a:r>
          </a:p>
          <a:p>
            <a:pPr eaLnBrk="1" hangingPunct="1"/>
            <a:r>
              <a:rPr lang="en-US" dirty="0">
                <a:latin typeface="Calibri" charset="0"/>
              </a:rPr>
              <a:t>Clarity and accuracy of the authors’ title, abstract, and discussion, given the evaluation of the aspects of research validity (#19)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Research Validity – merit and worth of the study as a whole, VS</a:t>
            </a:r>
          </a:p>
          <a:p>
            <a:pPr eaLnBrk="1" hangingPunct="1"/>
            <a:r>
              <a:rPr lang="en-US" dirty="0">
                <a:latin typeface="Calibri" charset="0"/>
              </a:rPr>
              <a:t>Measurement validity – quality of the measurement of each separate variable or test used in the study</a:t>
            </a:r>
          </a:p>
          <a:p>
            <a:pPr eaLnBrk="1" hangingPunct="1"/>
            <a:r>
              <a:rPr lang="en-US" dirty="0">
                <a:latin typeface="Calibri" charset="0"/>
              </a:rPr>
              <a:t>Fig 23.1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Framework builds on previous work – </a:t>
            </a:r>
          </a:p>
          <a:p>
            <a:pPr eaLnBrk="1" hangingPunct="1"/>
            <a:r>
              <a:rPr lang="en-US" dirty="0">
                <a:latin typeface="Calibri" charset="0"/>
              </a:rPr>
              <a:t>	Campbell &amp; Stanley (1963/1966)</a:t>
            </a:r>
          </a:p>
          <a:p>
            <a:pPr eaLnBrk="1" hangingPunct="1"/>
            <a:r>
              <a:rPr lang="en-US" dirty="0">
                <a:latin typeface="Calibri" charset="0"/>
              </a:rPr>
              <a:t>	Cook &amp; Campbell (1979)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err="1">
                <a:latin typeface="Calibri" charset="0"/>
              </a:rPr>
              <a:t>Shadish</a:t>
            </a:r>
            <a:r>
              <a:rPr lang="en-US" dirty="0">
                <a:latin typeface="Calibri" charset="0"/>
              </a:rPr>
              <a:t>, Cook &amp; Campbell (2002)</a:t>
            </a:r>
          </a:p>
          <a:p>
            <a:pPr eaLnBrk="1" hangingPunct="1"/>
            <a:r>
              <a:rPr lang="en-US" dirty="0">
                <a:latin typeface="Calibri" charset="0"/>
              </a:rPr>
              <a:t>	What Works Clearinghouse (2006 – Design and Implementation Device (DIAD) </a:t>
            </a:r>
          </a:p>
          <a:p>
            <a:pPr eaLnBrk="1" hangingPunct="1"/>
            <a:r>
              <a:rPr lang="en-US" dirty="0">
                <a:latin typeface="Calibri" charset="0"/>
              </a:rPr>
              <a:t>	Campbell Collaboration (</a:t>
            </a:r>
            <a:r>
              <a:rPr lang="en-US" dirty="0" err="1">
                <a:latin typeface="Calibri" charset="0"/>
              </a:rPr>
              <a:t>n.d.</a:t>
            </a:r>
            <a:r>
              <a:rPr lang="en-US" dirty="0">
                <a:latin typeface="Calibri" charset="0"/>
              </a:rPr>
              <a:t>; http://www.campbellcollaboration.org)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(HO)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3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4 dimensions of research validity – 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#9 – Overall measurement reliability &amp; stats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#10 &amp; 11 – Internal validity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#12 &amp; 13 – Overall measurement validity &amp; constructs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#14 – 16 – External validity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General evaluation issues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#17 – Peer review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#18 – Theoretical importance / practical relevance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#19 – Interpretation</a:t>
            </a:r>
          </a:p>
          <a:p>
            <a:pPr eaLnBrk="1" hangingPunct="1"/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5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“Negative” – “… showed no efficacy for the tested interventions.”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5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“Negative” – “… showed no efficacy for the tested interventions.”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0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9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2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349E7-74FA-2940-9A9D-F8C5104D03F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(HO) Fig </a:t>
            </a:r>
            <a:r>
              <a:rPr lang="en-US" dirty="0">
                <a:latin typeface="Calibri" charset="0"/>
              </a:rPr>
              <a:t>16.1 – Notice the branching for Systematic Review vs </a:t>
            </a:r>
            <a:r>
              <a:rPr lang="en-US" dirty="0" smtClean="0">
                <a:latin typeface="Calibri" charset="0"/>
              </a:rPr>
              <a:t>Meta-Analysis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ALSO – </a:t>
            </a:r>
            <a:endParaRPr lang="en-US" dirty="0" smtClean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(HO) S&amp;W </a:t>
            </a:r>
            <a:r>
              <a:rPr lang="en-US" dirty="0">
                <a:latin typeface="Calibri" charset="0"/>
              </a:rPr>
              <a:t>Fig 17.1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Cochrane Collaboration 	</a:t>
            </a:r>
            <a:r>
              <a:rPr lang="en-US" altLang="en-US" b="1" dirty="0">
                <a:solidFill>
                  <a:srgbClr val="FF0000"/>
                </a:solidFill>
              </a:rPr>
              <a:t>Cochrane.org</a:t>
            </a:r>
          </a:p>
          <a:p>
            <a:r>
              <a:rPr lang="en-US" altLang="en-US" dirty="0"/>
              <a:t>	Find a review</a:t>
            </a:r>
          </a:p>
          <a:p>
            <a:r>
              <a:rPr lang="en-US" altLang="en-US" dirty="0"/>
              <a:t>	Get it through the library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(HO)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ALSO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GML Table 26.1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Quant vs </a:t>
            </a:r>
            <a:r>
              <a:rPr lang="en-US" dirty="0" err="1">
                <a:latin typeface="Calibri" charset="0"/>
              </a:rPr>
              <a:t>Qual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	Many areas emphasize RCT / objective data</a:t>
            </a:r>
          </a:p>
          <a:p>
            <a:r>
              <a:rPr lang="en-US" dirty="0">
                <a:latin typeface="Calibri" charset="0"/>
              </a:rPr>
              <a:t>	Data collection bias potential</a:t>
            </a:r>
          </a:p>
          <a:p>
            <a:r>
              <a:rPr lang="en-US" dirty="0">
                <a:latin typeface="Calibri" charset="0"/>
              </a:rPr>
              <a:t>	External validity higher in quant / RCT trials</a:t>
            </a:r>
          </a:p>
          <a:p>
            <a:r>
              <a:rPr lang="en-US" dirty="0">
                <a:latin typeface="Calibri" charset="0"/>
              </a:rPr>
              <a:t>IV vs EV</a:t>
            </a:r>
          </a:p>
          <a:p>
            <a:r>
              <a:rPr lang="en-US" dirty="0">
                <a:latin typeface="Calibri" charset="0"/>
              </a:rPr>
              <a:t>	Strong </a:t>
            </a:r>
            <a:r>
              <a:rPr lang="en-US" dirty="0" err="1">
                <a:latin typeface="Calibri" charset="0"/>
              </a:rPr>
              <a:t>IntValid</a:t>
            </a:r>
            <a:r>
              <a:rPr lang="en-US" dirty="0">
                <a:latin typeface="Calibri" charset="0"/>
              </a:rPr>
              <a:t> more persuasive than strong </a:t>
            </a:r>
            <a:r>
              <a:rPr lang="en-US" dirty="0" err="1">
                <a:latin typeface="Calibri" charset="0"/>
              </a:rPr>
              <a:t>ExtValid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	Random assignment</a:t>
            </a:r>
          </a:p>
          <a:p>
            <a:r>
              <a:rPr lang="en-US" dirty="0">
                <a:latin typeface="Calibri" charset="0"/>
              </a:rPr>
              <a:t>	Attribute IV – less </a:t>
            </a:r>
            <a:r>
              <a:rPr lang="en-US" dirty="0" err="1">
                <a:latin typeface="Calibri" charset="0"/>
              </a:rPr>
              <a:t>IntValid</a:t>
            </a:r>
            <a:r>
              <a:rPr lang="en-US" dirty="0">
                <a:latin typeface="Calibri" charset="0"/>
              </a:rPr>
              <a:t> compared to Active IV</a:t>
            </a:r>
          </a:p>
          <a:p>
            <a:r>
              <a:rPr lang="en-US" dirty="0">
                <a:latin typeface="Calibri" charset="0"/>
              </a:rPr>
              <a:t>	Meta-analysis helps provide </a:t>
            </a:r>
            <a:r>
              <a:rPr lang="en-US" dirty="0" err="1">
                <a:latin typeface="Calibri" charset="0"/>
              </a:rPr>
              <a:t>ExtValid</a:t>
            </a:r>
            <a:r>
              <a:rPr lang="en-US" dirty="0">
                <a:latin typeface="Calibri" charset="0"/>
              </a:rPr>
              <a:t> across studies</a:t>
            </a:r>
          </a:p>
          <a:p>
            <a:r>
              <a:rPr lang="en-US" dirty="0" err="1">
                <a:latin typeface="Calibri" charset="0"/>
              </a:rPr>
              <a:t>Mult</a:t>
            </a:r>
            <a:r>
              <a:rPr lang="en-US" dirty="0">
                <a:latin typeface="Calibri" charset="0"/>
              </a:rPr>
              <a:t> vs Single</a:t>
            </a:r>
          </a:p>
          <a:p>
            <a:r>
              <a:rPr lang="en-US" dirty="0">
                <a:latin typeface="Calibri" charset="0"/>
              </a:rPr>
              <a:t>	Can the findings be replicated?</a:t>
            </a:r>
          </a:p>
          <a:p>
            <a:r>
              <a:rPr lang="en-US" dirty="0">
                <a:latin typeface="Calibri" charset="0"/>
              </a:rPr>
              <a:t>Large sample size</a:t>
            </a:r>
          </a:p>
          <a:p>
            <a:r>
              <a:rPr lang="en-US" dirty="0" smtClean="0">
                <a:latin typeface="Calibri" charset="0"/>
              </a:rPr>
              <a:t>	More likely to be representative of target population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 smtClean="0">
                <a:latin typeface="Calibri" charset="0"/>
              </a:rPr>
              <a:t>Special populations –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typically smaller sample sizes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harder to do RCT</a:t>
            </a:r>
          </a:p>
          <a:p>
            <a:r>
              <a:rPr lang="en-US" dirty="0" smtClean="0">
                <a:latin typeface="Calibri" charset="0"/>
              </a:rPr>
              <a:t>	Alternative – single-subject design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	tougher to do meta-analysis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Special </a:t>
            </a:r>
            <a:r>
              <a:rPr lang="en-US" dirty="0">
                <a:latin typeface="Calibri" charset="0"/>
              </a:rPr>
              <a:t>applications don’t always lend themselves to the most stringent research </a:t>
            </a:r>
            <a:r>
              <a:rPr lang="en-US" dirty="0" smtClean="0">
                <a:latin typeface="Calibri" charset="0"/>
              </a:rPr>
              <a:t>designs</a:t>
            </a:r>
          </a:p>
          <a:p>
            <a:r>
              <a:rPr lang="en-US" dirty="0" smtClean="0">
                <a:latin typeface="Calibri" charset="0"/>
              </a:rPr>
              <a:t>- Teaching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Less likely to have random assignment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Quasi-</a:t>
            </a:r>
            <a:r>
              <a:rPr lang="en-US" dirty="0" err="1" smtClean="0">
                <a:latin typeface="Calibri" charset="0"/>
              </a:rPr>
              <a:t>exp</a:t>
            </a:r>
            <a:r>
              <a:rPr lang="en-US" dirty="0" smtClean="0">
                <a:latin typeface="Calibri" charset="0"/>
              </a:rPr>
              <a:t> designs have been used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Cluster random designs – random institution</a:t>
            </a:r>
          </a:p>
          <a:p>
            <a:pPr marL="174708" indent="-174708">
              <a:buFontTx/>
              <a:buChar char="-"/>
            </a:pPr>
            <a:r>
              <a:rPr lang="en-US" dirty="0" smtClean="0">
                <a:latin typeface="Calibri" charset="0"/>
              </a:rPr>
              <a:t>Community-based programs</a:t>
            </a:r>
          </a:p>
          <a:p>
            <a:r>
              <a:rPr lang="en-US" dirty="0" smtClean="0">
                <a:latin typeface="Calibri" charset="0"/>
              </a:rPr>
              <a:t>	Seldom randomized designs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Quasi-</a:t>
            </a:r>
            <a:r>
              <a:rPr lang="en-US" dirty="0" err="1" smtClean="0">
                <a:latin typeface="Calibri" charset="0"/>
              </a:rPr>
              <a:t>exp</a:t>
            </a:r>
            <a:r>
              <a:rPr lang="en-US" dirty="0" smtClean="0">
                <a:latin typeface="Calibri" charset="0"/>
              </a:rPr>
              <a:t> single group time-series design – good option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Two-group time-series design w/control group – </a:t>
            </a: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	even better option</a:t>
            </a:r>
          </a:p>
          <a:p>
            <a:pPr lvl="1"/>
            <a:r>
              <a:rPr lang="en-US" dirty="0">
                <a:latin typeface="Calibri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5510_Wk15_SP2018_mmg.pptx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5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7F961-362F-DE43-A755-DA699F91D8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0E1BF-4A52-964A-A3EE-596A09469F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40073-8233-C841-94D8-B3979DAC19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6CFE0-36CC-8048-B07C-31AA76C92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99CD0-D8C4-6E45-A67C-885E3E981B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8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DC36C-213B-7F48-9E74-8AF474254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D0B-FFCF-4846-A70B-4FB3BE14F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8B13C-1CFD-4F42-AF01-52F603D16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0FC3F-52BD-9146-9A95-05A34113C8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0721C-9138-8344-BA84-51997878B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79F08-730C-4D4C-A61B-6C78B9F06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A201180-F5C8-CB41-9E9F-707E29CDA0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MEDB 5510</a:t>
            </a:r>
            <a:br>
              <a:rPr lang="en-US" b="1">
                <a:latin typeface="Calibri" charset="0"/>
              </a:rPr>
            </a:br>
            <a:r>
              <a:rPr lang="en-US" b="1">
                <a:latin typeface="Calibri" charset="0"/>
              </a:rPr>
              <a:t>Clinical Research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00C83C-4E97-E34C-8BAB-53233ED862F9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438400" y="4038600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/>
              <a:t>Week </a:t>
            </a:r>
            <a:r>
              <a:rPr lang="en-US" sz="2400" b="1" dirty="0" smtClean="0"/>
              <a:t>15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Evaluating Research</a:t>
            </a:r>
            <a:endParaRPr lang="en-US" sz="2400" b="1" dirty="0"/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43688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Types of participants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Types of interventions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and comparison treatment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Define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intervention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in a way that allows a reasonable selection of studies to include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Types of outcome measures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Usually have a specific outcome measure all studies have in common; other outcomes may vary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95F2E6C-EB4B-5946-9746-4DDAF3F1BFB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D6C753-DF8B-BA44-A745-7C7F30E610A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42164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Search strategy</a:t>
            </a:r>
          </a:p>
          <a:p>
            <a:pPr lvl="1"/>
            <a:r>
              <a:rPr lang="en-US" b="1">
                <a:latin typeface="Calibri" charset="0"/>
              </a:rPr>
              <a:t>Goal – get a comprehensive list of relevant reports/publications</a:t>
            </a:r>
          </a:p>
          <a:p>
            <a:pPr lvl="1"/>
            <a:r>
              <a:rPr lang="en-US" b="1">
                <a:latin typeface="Calibri" charset="0"/>
              </a:rPr>
              <a:t>Where to look?</a:t>
            </a:r>
          </a:p>
          <a:p>
            <a:pPr lvl="1"/>
            <a:r>
              <a:rPr lang="en-US" b="1">
                <a:latin typeface="Calibri" charset="0"/>
              </a:rPr>
              <a:t>What search terms to use?</a:t>
            </a:r>
          </a:p>
          <a:p>
            <a:pPr lvl="1"/>
            <a:r>
              <a:rPr lang="en-US" b="1">
                <a:latin typeface="Calibri" charset="0"/>
              </a:rPr>
              <a:t>Limitations? (e.g., language)</a:t>
            </a:r>
          </a:p>
          <a:p>
            <a:pPr lvl="1"/>
            <a:r>
              <a:rPr lang="en-US" b="1">
                <a:latin typeface="Calibri" charset="0"/>
              </a:rPr>
              <a:t>Report specifics of search process</a:t>
            </a:r>
          </a:p>
          <a:p>
            <a:pPr lvl="1"/>
            <a:r>
              <a:rPr lang="en-US" b="1">
                <a:latin typeface="Calibri" charset="0"/>
              </a:rPr>
              <a:t>Build on previous reviews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2E8C91-3C19-6042-BD33-3995C4A331B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7BA0F9-A184-934E-BC93-BAA1202F502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970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124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42672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Search strategy</a:t>
            </a:r>
          </a:p>
          <a:p>
            <a:pPr lvl="1"/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Grey literature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– how this can impact findings of reviews</a:t>
            </a:r>
          </a:p>
          <a:p>
            <a:pPr lvl="1"/>
            <a:r>
              <a:rPr lang="en-US" b="1">
                <a:latin typeface="Calibri" charset="0"/>
              </a:rPr>
              <a:t>Conducting the search – </a:t>
            </a:r>
          </a:p>
          <a:p>
            <a:pPr lvl="2"/>
            <a:r>
              <a:rPr lang="en-US" b="1">
                <a:latin typeface="Calibri" charset="0"/>
              </a:rPr>
              <a:t>Include all relevant</a:t>
            </a:r>
          </a:p>
          <a:p>
            <a:pPr lvl="2"/>
            <a:r>
              <a:rPr lang="en-US" b="1">
                <a:latin typeface="Calibri" charset="0"/>
              </a:rPr>
              <a:t>Exclude all irrelevant</a:t>
            </a:r>
          </a:p>
          <a:p>
            <a:pPr lvl="3"/>
            <a:r>
              <a:rPr lang="en-US" b="1">
                <a:latin typeface="Calibri" charset="0"/>
              </a:rPr>
              <a:t>Document what was excluded and why</a:t>
            </a:r>
          </a:p>
          <a:p>
            <a:pPr lvl="1"/>
            <a:r>
              <a:rPr lang="en-US" b="1">
                <a:latin typeface="Calibri" charset="0"/>
              </a:rPr>
              <a:t>Publication bias – value in looking for unpublished sources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4EE89FC-C716-BA47-B542-3F7D8A1F73F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E5757D-30C8-F046-9FFB-576355B28832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6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Evaluating methodologic quality</a:t>
            </a:r>
          </a:p>
          <a:p>
            <a:pPr lvl="1"/>
            <a:r>
              <a:rPr lang="en-US" b="1">
                <a:latin typeface="Calibri" charset="0"/>
              </a:rPr>
              <a:t>Process – usually involves 2 independent reviewers</a:t>
            </a:r>
          </a:p>
          <a:p>
            <a:pPr lvl="2"/>
            <a:r>
              <a:rPr lang="en-US" b="1">
                <a:latin typeface="Calibri" charset="0"/>
              </a:rPr>
              <a:t>Assess content; </a:t>
            </a:r>
          </a:p>
          <a:p>
            <a:pPr lvl="2"/>
            <a:r>
              <a:rPr lang="en-US" b="1">
                <a:latin typeface="Calibri" charset="0"/>
              </a:rPr>
              <a:t>Rate quality and applicability</a:t>
            </a:r>
          </a:p>
          <a:p>
            <a:pPr lvl="1"/>
            <a:r>
              <a:rPr lang="en-US" b="1">
                <a:latin typeface="Calibri" charset="0"/>
              </a:rPr>
              <a:t>Data extraction form (Fig 16.2)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A3EEA4E-259F-0F40-8FD6-C841BF17252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3556-4ADA-2442-A29C-C72CD02100E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5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44704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b="1">
                <a:latin typeface="Calibri" charset="0"/>
              </a:rPr>
              <a:t>Evaluating methodologic quality</a:t>
            </a:r>
          </a:p>
          <a:p>
            <a:pPr lvl="1"/>
            <a:r>
              <a:rPr lang="en-US" sz="2400" b="1">
                <a:latin typeface="Calibri" charset="0"/>
              </a:rPr>
              <a:t>Types of study bias related to internal validity</a:t>
            </a:r>
          </a:p>
          <a:p>
            <a:pPr lvl="2"/>
            <a:r>
              <a:rPr lang="en-US" sz="2000" b="1">
                <a:latin typeface="Calibri" charset="0"/>
              </a:rPr>
              <a:t>Selection bias – how comparison groups are formed</a:t>
            </a:r>
          </a:p>
          <a:p>
            <a:pPr lvl="3"/>
            <a:r>
              <a:rPr lang="en-US" sz="1800" b="1">
                <a:latin typeface="Calibri" charset="0"/>
              </a:rPr>
              <a:t>Random assignment</a:t>
            </a:r>
          </a:p>
          <a:p>
            <a:pPr lvl="2"/>
            <a:r>
              <a:rPr lang="en-US" sz="2000" b="1">
                <a:latin typeface="Calibri" charset="0"/>
              </a:rPr>
              <a:t>Performance bias – differences in the provision of care to experimental and control groups</a:t>
            </a:r>
          </a:p>
          <a:p>
            <a:pPr lvl="3"/>
            <a:r>
              <a:rPr lang="en-US" sz="1800" b="1">
                <a:latin typeface="Calibri" charset="0"/>
              </a:rPr>
              <a:t>Blinding procedures</a:t>
            </a:r>
          </a:p>
          <a:p>
            <a:pPr lvl="2"/>
            <a:r>
              <a:rPr lang="en-US" sz="2000" b="1">
                <a:latin typeface="Calibri" charset="0"/>
              </a:rPr>
              <a:t>Attrition bias – differential loss of participants between groups</a:t>
            </a:r>
          </a:p>
          <a:p>
            <a:pPr lvl="3"/>
            <a:r>
              <a:rPr lang="en-US" sz="1800" b="1">
                <a:latin typeface="Calibri" charset="0"/>
              </a:rPr>
              <a:t>Intention to treat analysis</a:t>
            </a:r>
          </a:p>
          <a:p>
            <a:pPr lvl="2"/>
            <a:r>
              <a:rPr lang="en-US" sz="2000" b="1">
                <a:latin typeface="Calibri" charset="0"/>
              </a:rPr>
              <a:t>Detection bias – outcome assessment differs across groups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462B034-CC01-FB4E-9731-FCF857CD633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04242C-CEBF-3C4C-9E4F-A05786688B62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Evaluating methodologic quality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May use evaluation of study validity as part of the selection criteria of which studies to include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Rating scales – describe criteria and methods used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Jadad Scale (Table 16.2) –randomization, blinding, and attrition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PEDro Scale (Table 16.3) – randomization, blinding, attrition, design, and statistics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QUADAS Scale (Table 16.4) – used for studies of diagnostic test accuracy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657E397-CE54-614A-8BFC-513C2B578F3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25280-0250-1642-B6D5-0BFD64D1ED11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79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Evaluating methodologic quality</a:t>
            </a:r>
          </a:p>
          <a:p>
            <a:pPr lvl="1"/>
            <a:r>
              <a:rPr lang="en-US" b="1">
                <a:latin typeface="Calibri" charset="0"/>
              </a:rPr>
              <a:t>Presentation of methodologic quality (Table 16.5)</a:t>
            </a:r>
          </a:p>
          <a:p>
            <a:pPr lvl="2"/>
            <a:r>
              <a:rPr lang="en-US" b="1">
                <a:latin typeface="Calibri" charset="0"/>
              </a:rPr>
              <a:t>Show scores for each criterion and total</a:t>
            </a:r>
          </a:p>
          <a:p>
            <a:pPr lvl="1"/>
            <a:r>
              <a:rPr lang="en-US" b="1">
                <a:latin typeface="Calibri" charset="0"/>
              </a:rPr>
              <a:t>Data synthesis – determine if and how studies can be synthesized</a:t>
            </a:r>
          </a:p>
          <a:p>
            <a:pPr lvl="2"/>
            <a:r>
              <a:rPr lang="en-US" b="1">
                <a:latin typeface="Calibri" charset="0"/>
              </a:rPr>
              <a:t>Degree of heterogeneity/homogeneity?</a:t>
            </a:r>
          </a:p>
          <a:p>
            <a:pPr lvl="2"/>
            <a:r>
              <a:rPr lang="en-US" b="1">
                <a:latin typeface="Calibri" charset="0"/>
              </a:rPr>
              <a:t>How consistent are findings? (ex. Table 16.6)</a:t>
            </a:r>
          </a:p>
          <a:p>
            <a:pPr lvl="3"/>
            <a:r>
              <a:rPr lang="en-US" b="1">
                <a:latin typeface="Calibri" charset="0"/>
              </a:rPr>
              <a:t>What can affect findings? Sample size, choice of measures, sample characteristics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C6EE669-88CF-6143-A98F-B8E890A5207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33E308-1A61-2649-BCD8-D9B2413B285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44196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Evaluating methodologic quality</a:t>
            </a:r>
          </a:p>
          <a:p>
            <a:pPr lvl="1"/>
            <a:r>
              <a:rPr lang="en-US" b="1">
                <a:latin typeface="Calibri" charset="0"/>
              </a:rPr>
              <a:t>Discussion &amp; conclusions</a:t>
            </a:r>
          </a:p>
          <a:p>
            <a:pPr lvl="2"/>
            <a:r>
              <a:rPr lang="en-US" b="1">
                <a:latin typeface="Calibri" charset="0"/>
              </a:rPr>
              <a:t>Integrate the findings</a:t>
            </a:r>
          </a:p>
          <a:p>
            <a:pPr lvl="2"/>
            <a:r>
              <a:rPr lang="en-US" b="1">
                <a:latin typeface="Calibri" charset="0"/>
              </a:rPr>
              <a:t>State the level of knowledge</a:t>
            </a:r>
          </a:p>
          <a:p>
            <a:pPr lvl="2"/>
            <a:r>
              <a:rPr lang="en-US" b="1">
                <a:latin typeface="Calibri" charset="0"/>
              </a:rPr>
              <a:t>Recommend future studies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4204C49-B580-2441-B1A1-046216B044B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AD224E-F79D-4F48-A8BC-142C8A503190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5846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429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Extension of systematic review</a:t>
            </a:r>
          </a:p>
          <a:p>
            <a:pPr lvl="2"/>
            <a:r>
              <a:rPr lang="en-US" b="1">
                <a:latin typeface="Calibri" charset="0"/>
              </a:rPr>
              <a:t>Incorporates statistical combination of study findings</a:t>
            </a:r>
          </a:p>
          <a:p>
            <a:pPr lvl="2"/>
            <a:r>
              <a:rPr lang="en-US" b="1">
                <a:latin typeface="Calibri" charset="0"/>
              </a:rPr>
              <a:t>Can be done for reviews of</a:t>
            </a:r>
          </a:p>
          <a:p>
            <a:pPr lvl="3"/>
            <a:r>
              <a:rPr lang="en-US" b="1">
                <a:latin typeface="Calibri" charset="0"/>
              </a:rPr>
              <a:t>Clinical trials</a:t>
            </a:r>
          </a:p>
          <a:p>
            <a:pPr lvl="3"/>
            <a:r>
              <a:rPr lang="en-US" b="1">
                <a:latin typeface="Calibri" charset="0"/>
              </a:rPr>
              <a:t>Evaluation of diagnostic tests</a:t>
            </a:r>
          </a:p>
          <a:p>
            <a:pPr lvl="3"/>
            <a:r>
              <a:rPr lang="en-US" b="1">
                <a:latin typeface="Calibri" charset="0"/>
              </a:rPr>
              <a:t>Epidemiologic studies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2EB2756-4DE9-E54E-9FE0-271BD0DA7FA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C46FF5-B823-134C-9EC2-EE25C35DFA71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789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Necessary criteria for meta-analysis vs systematic review – </a:t>
            </a:r>
          </a:p>
          <a:p>
            <a:pPr lvl="2"/>
            <a:r>
              <a:rPr lang="en-US" b="1">
                <a:latin typeface="Calibri" charset="0"/>
              </a:rPr>
              <a:t>Studies meet homogeneity criteria</a:t>
            </a:r>
          </a:p>
          <a:p>
            <a:pPr lvl="1"/>
            <a:r>
              <a:rPr lang="en-US" b="1">
                <a:latin typeface="Calibri" charset="0"/>
              </a:rPr>
              <a:t>Major advantages for meta-analysis</a:t>
            </a:r>
          </a:p>
          <a:p>
            <a:pPr lvl="2"/>
            <a:r>
              <a:rPr lang="en-US" b="1">
                <a:latin typeface="Calibri" charset="0"/>
              </a:rPr>
              <a:t>Increase power</a:t>
            </a:r>
          </a:p>
          <a:p>
            <a:pPr lvl="2"/>
            <a:r>
              <a:rPr lang="en-US" b="1">
                <a:latin typeface="Calibri" charset="0"/>
              </a:rPr>
              <a:t>Improve estimates of effect size</a:t>
            </a:r>
          </a:p>
          <a:p>
            <a:pPr lvl="2"/>
            <a:r>
              <a:rPr lang="en-US" b="1">
                <a:latin typeface="Calibri" charset="0"/>
              </a:rPr>
              <a:t>Resolve uncertainty when conflicting results occur</a:t>
            </a:r>
          </a:p>
          <a:p>
            <a:pPr lvl="2"/>
            <a:r>
              <a:rPr lang="en-US" b="1">
                <a:latin typeface="Calibri" charset="0"/>
              </a:rPr>
              <a:t>Improve generalizability of findings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B7B8FCA-B1E6-6542-8C9C-89BB8DC0AE3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6881A3-0A97-2746-AC53-B8E1E83F5142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Reports</a:t>
            </a:r>
          </a:p>
        </p:txBody>
      </p:sp>
      <p:sp>
        <p:nvSpPr>
          <p:cNvPr id="22531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Journal quality</a:t>
            </a:r>
          </a:p>
          <a:p>
            <a:pPr eaLnBrk="1" hangingPunct="1"/>
            <a:r>
              <a:rPr lang="en-US" b="1">
                <a:latin typeface="Calibri" charset="0"/>
              </a:rPr>
              <a:t>Evaluating components</a:t>
            </a:r>
          </a:p>
          <a:p>
            <a:pPr lvl="1" eaLnBrk="1" hangingPunct="1"/>
            <a:r>
              <a:rPr lang="en-US" b="1">
                <a:latin typeface="Calibri" charset="0"/>
              </a:rPr>
              <a:t>What is the study about</a:t>
            </a:r>
          </a:p>
          <a:p>
            <a:pPr lvl="1" eaLnBrk="1" hangingPunct="1"/>
            <a:r>
              <a:rPr lang="en-US" b="1">
                <a:latin typeface="Calibri" charset="0"/>
              </a:rPr>
              <a:t>Are the results of the study valid?</a:t>
            </a:r>
          </a:p>
          <a:p>
            <a:pPr lvl="1" eaLnBrk="1" hangingPunct="1"/>
            <a:r>
              <a:rPr lang="en-US" b="1">
                <a:latin typeface="Calibri" charset="0"/>
              </a:rPr>
              <a:t>Are the results meaningful?</a:t>
            </a:r>
          </a:p>
          <a:p>
            <a:pPr lvl="1" eaLnBrk="1" hangingPunct="1"/>
            <a:r>
              <a:rPr lang="en-US" b="1">
                <a:latin typeface="Calibri" charset="0"/>
              </a:rPr>
              <a:t>What does it all mean and how does it contribute to what you want to do?</a:t>
            </a:r>
          </a:p>
          <a:p>
            <a:pPr lvl="1" eaLnBrk="1" hangingPunct="1"/>
            <a:endParaRPr lang="en-US" b="1">
              <a:latin typeface="Calibri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8A49144-8FB3-174B-8D8B-711D2963AA9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Meta-analysis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Necessary criteria for meta-analysis vs systematic review – 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Evaluate heterogeneity of the treatment effect across the studies in the review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Heterogeneity due to – 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Random effect due to chance differences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Study samples drawn from truly different populations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Heterogeneity statistic – most often chi-square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Nonsignificant – there is a common treatment effect across the studies; observed differences represent chance differences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37067A8-AD8F-CA4C-ACEC-13E27243A43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DD228-B619-044E-9A5E-E748945D0182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994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44196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Effect size – estimate of the magnitude of difference between groups or the effect of the intervention</a:t>
            </a:r>
          </a:p>
          <a:p>
            <a:pPr lvl="2"/>
            <a:r>
              <a:rPr lang="en-US" b="1">
                <a:latin typeface="Calibri" charset="0"/>
              </a:rPr>
              <a:t>Continuous measure – means or correlations</a:t>
            </a:r>
          </a:p>
          <a:p>
            <a:pPr lvl="2"/>
            <a:r>
              <a:rPr lang="en-US" b="1">
                <a:latin typeface="Calibri" charset="0"/>
              </a:rPr>
              <a:t>Dichotomous measure – relative risk or odds ratios</a:t>
            </a:r>
          </a:p>
          <a:p>
            <a:pPr lvl="1"/>
            <a:r>
              <a:rPr lang="en-US" b="1">
                <a:latin typeface="Calibri" charset="0"/>
              </a:rPr>
              <a:t>Combine estimates from individual studies to reflect overall effect size of the independent variable (e.g., intervention)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C6ED733-82F0-844D-ABAE-C84898EDFC2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01A029-FB1A-E142-A0E2-7FCCDD1F4D4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6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Effect size index</a:t>
            </a:r>
          </a:p>
          <a:p>
            <a:pPr lvl="2"/>
            <a:r>
              <a:rPr lang="en-US" b="1">
                <a:latin typeface="Calibri" charset="0"/>
              </a:rPr>
              <a:t>Created for the data in each study so studies can be compared and combined</a:t>
            </a:r>
          </a:p>
          <a:p>
            <a:pPr lvl="2"/>
            <a:r>
              <a:rPr lang="en-US" b="1">
                <a:latin typeface="Calibri" charset="0"/>
              </a:rPr>
              <a:t>Based on</a:t>
            </a:r>
          </a:p>
          <a:p>
            <a:pPr lvl="3"/>
            <a:r>
              <a:rPr lang="en-US" b="1">
                <a:latin typeface="Calibri" charset="0"/>
              </a:rPr>
              <a:t>Means (quantitative variables)</a:t>
            </a:r>
          </a:p>
          <a:p>
            <a:pPr lvl="3"/>
            <a:r>
              <a:rPr lang="en-US" b="1">
                <a:latin typeface="Calibri" charset="0"/>
              </a:rPr>
              <a:t>Proportions / frequencies (categorical data)</a:t>
            </a:r>
          </a:p>
          <a:p>
            <a:pPr lvl="3"/>
            <a:r>
              <a:rPr lang="en-US" b="1">
                <a:latin typeface="Calibri" charset="0"/>
              </a:rPr>
              <a:t>Correlation values (measures of association)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D337ABA-F887-BE4A-819C-446BE469F4A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1E3787-25F0-E049-A008-F93CFF30CD1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199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Weighting effect size</a:t>
            </a:r>
          </a:p>
          <a:p>
            <a:pPr lvl="2"/>
            <a:r>
              <a:rPr lang="en-US" b="1">
                <a:latin typeface="Calibri" charset="0"/>
              </a:rPr>
              <a:t>Combine effect size for each study to form common effect size estimate</a:t>
            </a:r>
          </a:p>
          <a:p>
            <a:pPr lvl="2"/>
            <a:r>
              <a:rPr lang="en-US" b="1">
                <a:latin typeface="Calibri" charset="0"/>
              </a:rPr>
              <a:t>Calculation adjustments – used to weight the contributions of each study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BC03384-1ED9-EE4D-A854-4707F3839A6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89A19D-083C-2A46-9392-E40F1EB6AE87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43688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Meta-analysis</a:t>
            </a:r>
          </a:p>
          <a:p>
            <a:pPr lvl="1"/>
            <a:r>
              <a:rPr lang="en-US" b="1" dirty="0">
                <a:latin typeface="Calibri" charset="0"/>
              </a:rPr>
              <a:t>Reporting meta-analysis results</a:t>
            </a:r>
          </a:p>
          <a:p>
            <a:pPr lvl="2"/>
            <a:r>
              <a:rPr lang="en-US" b="1" dirty="0">
                <a:latin typeface="Calibri" charset="0"/>
              </a:rPr>
              <a:t>Forest plot (Table 16.7)</a:t>
            </a:r>
          </a:p>
          <a:p>
            <a:pPr lvl="2"/>
            <a:r>
              <a:rPr lang="en-US" b="1" dirty="0">
                <a:latin typeface="Calibri" charset="0"/>
              </a:rPr>
              <a:t>Sensitivity analysis – would the conclusion be different if the method of analysis was changed; if key assumptions or decisions differed?</a:t>
            </a:r>
          </a:p>
          <a:p>
            <a:pPr lvl="3"/>
            <a:r>
              <a:rPr lang="en-US" b="1" dirty="0">
                <a:latin typeface="Calibri" charset="0"/>
              </a:rPr>
              <a:t>Systematic review key assumptions – include criteria for inclusion &amp; exclusion of studies</a:t>
            </a:r>
          </a:p>
          <a:p>
            <a:pPr lvl="3"/>
            <a:r>
              <a:rPr lang="en-US" b="1" dirty="0">
                <a:latin typeface="Calibri" charset="0"/>
              </a:rPr>
              <a:t>Meta-analysis key assumptions – reanalyze using different statistical approaches </a:t>
            </a:r>
          </a:p>
          <a:p>
            <a:pPr lvl="3"/>
            <a:r>
              <a:rPr lang="en-US" b="1" dirty="0">
                <a:latin typeface="Calibri" charset="0"/>
              </a:rPr>
              <a:t>If findings remain consistent – strengthens </a:t>
            </a:r>
            <a:r>
              <a:rPr lang="en-US" b="1" dirty="0" smtClean="0">
                <a:latin typeface="Calibri" charset="0"/>
              </a:rPr>
              <a:t>conclusions</a:t>
            </a:r>
          </a:p>
          <a:p>
            <a:pPr lvl="3"/>
            <a:r>
              <a:rPr lang="en-US" b="1" dirty="0" smtClean="0">
                <a:latin typeface="Calibri" charset="0"/>
              </a:rPr>
              <a:t>If findings change – interpret with caution</a:t>
            </a:r>
            <a:endParaRPr lang="en-US" b="1" dirty="0">
              <a:latin typeface="Calibri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6DD6D33-9823-604A-BBB0-5F4A121B1A8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40AB6E-67C0-C045-B1A5-BF026E87532B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403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Appraisal of systematic reviews and meta-analyses</a:t>
            </a:r>
          </a:p>
          <a:p>
            <a:pPr lvl="1"/>
            <a:r>
              <a:rPr lang="en-US" b="1">
                <a:latin typeface="Calibri" charset="0"/>
              </a:rPr>
              <a:t>Need to critically appraise</a:t>
            </a:r>
          </a:p>
          <a:p>
            <a:pPr lvl="2"/>
            <a:r>
              <a:rPr lang="en-US" b="1">
                <a:latin typeface="Calibri" charset="0"/>
              </a:rPr>
              <a:t>Are they valid in their presentation of findings?</a:t>
            </a:r>
          </a:p>
          <a:p>
            <a:pPr lvl="1"/>
            <a:r>
              <a:rPr lang="en-US" b="1">
                <a:latin typeface="Calibri" charset="0"/>
              </a:rPr>
              <a:t>Checklist for critical appraisal (Table 16.8)</a:t>
            </a:r>
          </a:p>
          <a:p>
            <a:pPr lvl="2"/>
            <a:r>
              <a:rPr lang="en-US" b="1">
                <a:latin typeface="Calibri" charset="0"/>
              </a:rPr>
              <a:t>Are the results of the study valid?</a:t>
            </a:r>
          </a:p>
          <a:p>
            <a:pPr lvl="2"/>
            <a:r>
              <a:rPr lang="en-US" b="1">
                <a:latin typeface="Calibri" charset="0"/>
              </a:rPr>
              <a:t>What are the results?</a:t>
            </a:r>
          </a:p>
          <a:p>
            <a:pPr lvl="2"/>
            <a:r>
              <a:rPr lang="en-US" b="1">
                <a:latin typeface="Calibri" charset="0"/>
              </a:rPr>
              <a:t>Will the results help me in caring for my patients?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6443470-A96D-944C-B8CE-D4DA499F45B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0977A9-190F-AB47-BAA6-11BAEEB45A91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6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Literature Reviews</a:t>
            </a:r>
          </a:p>
        </p:txBody>
      </p:sp>
      <p:sp>
        <p:nvSpPr>
          <p:cNvPr id="19458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Reviewing the literature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What is known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What questions remain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Evaluating research reports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Journal quality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What is the study about?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Are the results of the study valid?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Are the results meaningful?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What does it all mean and how does it contribute to what you want to do?</a:t>
            </a: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19459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1E77310-22FF-D043-B2E0-4D9E2F3385F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Validity</a:t>
            </a:r>
          </a:p>
        </p:txBody>
      </p:sp>
      <p:sp>
        <p:nvSpPr>
          <p:cNvPr id="21506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Evaluation of the quality of the design and analysis of a study</a:t>
            </a:r>
          </a:p>
          <a:p>
            <a:pPr eaLnBrk="1" hangingPunct="1"/>
            <a:r>
              <a:rPr lang="en-US" b="1" dirty="0">
                <a:latin typeface="Calibri" charset="0"/>
              </a:rPr>
              <a:t>GM&amp;L framework – 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designed to be used with both experimental and non-experimental research</a:t>
            </a:r>
          </a:p>
          <a:p>
            <a:pPr eaLnBrk="1" hangingPunct="1"/>
            <a:r>
              <a:rPr lang="en-US" b="1" dirty="0">
                <a:latin typeface="Calibri" charset="0"/>
              </a:rPr>
              <a:t>Assess research validity 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Series of continua</a:t>
            </a:r>
          </a:p>
          <a:p>
            <a:pPr eaLnBrk="1" hangingPunct="1"/>
            <a:r>
              <a:rPr lang="en-US" b="1" dirty="0">
                <a:latin typeface="Calibri" charset="0"/>
              </a:rPr>
              <a:t>Emphasis on methods and results</a:t>
            </a:r>
          </a:p>
        </p:txBody>
      </p:sp>
      <p:sp>
        <p:nvSpPr>
          <p:cNvPr id="21507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6AB44F9-E8A9-574A-A945-4B7852E1189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Validity</a:t>
            </a:r>
          </a:p>
        </p:txBody>
      </p:sp>
      <p:sp>
        <p:nvSpPr>
          <p:cNvPr id="23554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GM&amp;L framework – 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19 questions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8 rating scales</a:t>
            </a:r>
          </a:p>
          <a:p>
            <a:pPr eaLnBrk="1" hangingPunct="1"/>
            <a:r>
              <a:rPr lang="en-US" b="1" dirty="0">
                <a:latin typeface="Calibri" charset="0"/>
              </a:rPr>
              <a:t>19 questions </a:t>
            </a:r>
            <a:r>
              <a:rPr lang="en-US" b="1" dirty="0">
                <a:latin typeface="Calibri" charset="0"/>
                <a:sym typeface="Wingdings" charset="0"/>
              </a:rPr>
              <a:t> 3 main groups</a:t>
            </a:r>
          </a:p>
          <a:p>
            <a:pPr lvl="1" eaLnBrk="1" hangingPunct="1"/>
            <a:r>
              <a:rPr lang="en-US" b="1" dirty="0">
                <a:latin typeface="Calibri" charset="0"/>
                <a:sym typeface="Wingdings" charset="0"/>
              </a:rPr>
              <a:t>Key aspects of the design and methods (1 – 8)</a:t>
            </a:r>
          </a:p>
          <a:p>
            <a:pPr lvl="1" eaLnBrk="1" hangingPunct="1"/>
            <a:r>
              <a:rPr lang="en-US" b="1" dirty="0">
                <a:latin typeface="Calibri" charset="0"/>
                <a:sym typeface="Wingdings" charset="0"/>
              </a:rPr>
              <a:t>Evaluative ratings (9 – 16)</a:t>
            </a:r>
          </a:p>
          <a:p>
            <a:pPr lvl="1" eaLnBrk="1" hangingPunct="1"/>
            <a:r>
              <a:rPr lang="en-US" b="1" dirty="0">
                <a:latin typeface="Calibri" charset="0"/>
                <a:sym typeface="Wingdings" charset="0"/>
              </a:rPr>
              <a:t>General evaluation questions (17 – 19)</a:t>
            </a:r>
          </a:p>
          <a:p>
            <a:pPr eaLnBrk="1" hangingPunct="1"/>
            <a:r>
              <a:rPr lang="en-US" b="1" dirty="0">
                <a:latin typeface="Calibri" charset="0"/>
                <a:sym typeface="Wingdings" charset="0"/>
              </a:rPr>
              <a:t>“… merit or worth of the study as a whole…”</a:t>
            </a: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3555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36A5195-F30F-5142-A145-0C8B30F48FE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Validity</a:t>
            </a: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GM&amp;L fram</a:t>
            </a:r>
            <a:r>
              <a:rPr lang="en-US" b="1" dirty="0">
                <a:latin typeface="Calibri" charset="0"/>
                <a:sym typeface="Wingdings" charset="0"/>
              </a:rPr>
              <a:t>ework </a:t>
            </a:r>
            <a:r>
              <a:rPr lang="en-US" b="1" dirty="0" smtClean="0">
                <a:latin typeface="Calibri" charset="0"/>
                <a:sym typeface="Wingdings" charset="0"/>
              </a:rPr>
              <a:t>document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Design and methods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Variables and measurement levels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RH/RQ, Approach, &amp; Design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Measurement reliability &amp; validity</a:t>
            </a:r>
          </a:p>
          <a:p>
            <a:pPr marL="457200" lvl="1" indent="0" eaLnBrk="1" hangingPunct="1">
              <a:buNone/>
            </a:pPr>
            <a:endParaRPr lang="en-US" b="1" dirty="0" smtClean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65405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Reports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CBE32E2-C260-FD4F-89A5-32508E7F4CC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48133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35635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Portney</a:t>
            </a:r>
            <a:r>
              <a:rPr lang="en-US" sz="1100" dirty="0" smtClean="0"/>
              <a:t> &amp; Watkins, 2009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Validity</a:t>
            </a: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GM&amp;L fram</a:t>
            </a:r>
            <a:r>
              <a:rPr lang="en-US" b="1" dirty="0">
                <a:latin typeface="Calibri" charset="0"/>
                <a:sym typeface="Wingdings" charset="0"/>
              </a:rPr>
              <a:t>ework </a:t>
            </a:r>
            <a:r>
              <a:rPr lang="en-US" b="1" dirty="0" smtClean="0">
                <a:latin typeface="Calibri" charset="0"/>
                <a:sym typeface="Wingdings" charset="0"/>
              </a:rPr>
              <a:t>document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4 dimensions of research validity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Overall measurement reliability and statistics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Internal validity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Overall measurement validity and constructs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External validity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General evaluation issues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Peer review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Theoretical importance / practical relevance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Interpretation</a:t>
            </a: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Ioannidis Article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Purpose – evaluate the replication of clinical research studies with highest citation impact</a:t>
            </a:r>
          </a:p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Method</a:t>
            </a:r>
          </a:p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Classification of original studies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Negative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Unchallenged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Contradicted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Initially stronger effects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Replicated effects</a:t>
            </a:r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Ioannidis Article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Findings – 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N = 49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Negative – n = 4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Efficacy claims – n = 45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39 – RCT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4 – Prospective cohorts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2 – Case series</a:t>
            </a:r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Ioannidis Article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Findings – 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Efficacy claims – n = 45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20/45 (44%) – replicated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11/45 (24%) – unchallenged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7/45 (16%) – contradicted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7/45 (16%) – initially stronger effects</a:t>
            </a:r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Ioannidis Article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Findings – 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Nonrandomized studies – n = 6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5/6 (83%) – contradicted or initially stronger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Randomized studies – n = 39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9/39 (23%) – contradicted or initially stronger</a:t>
            </a:r>
            <a:endParaRPr lang="en-US" b="1" dirty="0">
              <a:latin typeface="Calibri" charset="0"/>
              <a:sym typeface="Wingdings" charset="0"/>
            </a:endParaRP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Study characteristics – 9 </a:t>
            </a:r>
            <a:r>
              <a:rPr lang="en-US" b="1" dirty="0" err="1" smtClean="0">
                <a:latin typeface="Calibri" charset="0"/>
                <a:sym typeface="Wingdings" charset="0"/>
              </a:rPr>
              <a:t>vs</a:t>
            </a:r>
            <a:r>
              <a:rPr lang="en-US" b="1" dirty="0" smtClean="0">
                <a:latin typeface="Calibri" charset="0"/>
                <a:sym typeface="Wingdings" charset="0"/>
              </a:rPr>
              <a:t> 30</a:t>
            </a:r>
          </a:p>
          <a:p>
            <a:pPr lvl="3" eaLnBrk="1" hangingPunct="1"/>
            <a:r>
              <a:rPr lang="en-US" b="1" dirty="0" smtClean="0">
                <a:latin typeface="Calibri" charset="0"/>
                <a:sym typeface="Wingdings" charset="0"/>
              </a:rPr>
              <a:t>Sample size – p = .009 (smaller)</a:t>
            </a:r>
          </a:p>
          <a:p>
            <a:pPr lvl="3" eaLnBrk="1" hangingPunct="1"/>
            <a:r>
              <a:rPr lang="en-US" b="1" dirty="0" smtClean="0">
                <a:latin typeface="Calibri" charset="0"/>
                <a:sym typeface="Wingdings" charset="0"/>
              </a:rPr>
              <a:t>Publication date – p = .06 (older)</a:t>
            </a:r>
          </a:p>
          <a:p>
            <a:pPr lvl="3" eaLnBrk="1" hangingPunct="1"/>
            <a:r>
              <a:rPr lang="en-US" b="1" dirty="0" smtClean="0">
                <a:latin typeface="Calibri" charset="0"/>
                <a:sym typeface="Wingdings" charset="0"/>
              </a:rPr>
              <a:t>Citations per year – p = .07 (fewer citations per year)</a:t>
            </a:r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Assignment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Work on poster material and presentation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b="1" dirty="0">
                <a:latin typeface="Calibri" charset="0"/>
              </a:rPr>
              <a:t>Oral Presentation &amp; Poster – Last week of classes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Section 0002 – Thursday, May 3, 2018</a:t>
            </a:r>
          </a:p>
          <a:p>
            <a:r>
              <a:rPr lang="en-US" b="1" dirty="0">
                <a:latin typeface="Calibri" charset="0"/>
              </a:rPr>
              <a:t>Final written proposal – Finals week</a:t>
            </a:r>
          </a:p>
          <a:p>
            <a:pPr lvl="1"/>
            <a:r>
              <a:rPr lang="en-US" b="1" dirty="0">
                <a:latin typeface="Calibri" charset="0"/>
              </a:rPr>
              <a:t>Section 0002 - Tuesday, May 8, 2018</a:t>
            </a:r>
          </a:p>
          <a:p>
            <a:pPr marL="457200" lvl="1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F34543-BBB1-724C-A603-987FF8C8F03C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6085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44196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Systematic Reviews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What are they?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What purpose do they serve?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What does the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systematic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refer to?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How does a systematic review differ from a traditional review?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What does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meta analysis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refer to?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How does it relate to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systematic review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P&amp;W, Fig 16.1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69DF43D-8F27-8142-B794-0E7BC8F1513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A583D7-907B-9A4E-8DE8-EF63E8EFEB41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43688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How to go about doing a systematic review</a:t>
            </a:r>
          </a:p>
          <a:p>
            <a:pPr lvl="1"/>
            <a:r>
              <a:rPr lang="en-US" b="1">
                <a:latin typeface="Calibri" charset="0"/>
              </a:rPr>
              <a:t>Planning process – Asking the question</a:t>
            </a:r>
          </a:p>
          <a:p>
            <a:pPr lvl="2"/>
            <a:r>
              <a:rPr lang="en-US" b="1">
                <a:latin typeface="Calibri" charset="0"/>
              </a:rPr>
              <a:t>Start with well-defined question/purpose statement</a:t>
            </a:r>
          </a:p>
          <a:p>
            <a:pPr lvl="2"/>
            <a:r>
              <a:rPr lang="en-US" b="1">
                <a:latin typeface="Calibri" charset="0"/>
              </a:rPr>
              <a:t>If review of intervention, specify: treatment, outcome measures, and population characteristics</a:t>
            </a:r>
          </a:p>
          <a:p>
            <a:pPr lvl="2"/>
            <a:r>
              <a:rPr lang="en-US" b="1">
                <a:latin typeface="Calibri" charset="0"/>
              </a:rPr>
              <a:t>If review of prognosis, specify: prognostic factors and outcomes of interest</a:t>
            </a:r>
          </a:p>
          <a:p>
            <a:pPr lvl="2"/>
            <a:r>
              <a:rPr lang="en-US" b="1">
                <a:latin typeface="Calibri" charset="0"/>
              </a:rPr>
              <a:t>Can also be done for qualitative studies/outcomes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910DDBA-CD92-6A47-AE5C-9804539DEDB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161F8F-65F7-924C-A4ED-FC9C2263792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6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How to go about doing a systematic review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Selection criteria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What makes up the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subjects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in a systematic review?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Specify inclusion and exclusion criteria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Criteria could be based on various things (e.g., types of studies, participant characteristics, interventions, outcomes)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Types of studies – what kind of studies to include -  published only; RCT only?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What is the level of published evidence?</a:t>
            </a:r>
          </a:p>
          <a:p>
            <a:pPr lvl="4">
              <a:lnSpc>
                <a:spcPct val="90000"/>
              </a:lnSpc>
            </a:pPr>
            <a:r>
              <a:rPr lang="en-US" b="1">
                <a:latin typeface="Calibri" charset="0"/>
              </a:rPr>
              <a:t>Cochrane Collaboration – RCT</a:t>
            </a:r>
          </a:p>
          <a:p>
            <a:pPr lvl="4">
              <a:lnSpc>
                <a:spcPct val="90000"/>
              </a:lnSpc>
            </a:pPr>
            <a:r>
              <a:rPr lang="en-US" b="1">
                <a:latin typeface="Calibri" charset="0"/>
              </a:rPr>
              <a:t>AHRQ – nonrandomized studies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0C30D49-9947-D646-909C-25E048419B5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74F31F-5F97-1D4E-81C1-217AF0598718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3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Levels of evidence (Table </a:t>
            </a:r>
            <a:r>
              <a:rPr lang="en-US" b="1" dirty="0" smtClean="0">
                <a:latin typeface="Calibri" charset="0"/>
              </a:rPr>
              <a:t>16.1 handout / Table 26.1 textbook)</a:t>
            </a:r>
            <a:endParaRPr lang="en-US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Highest level of evidence 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Intervention </a:t>
            </a:r>
            <a:r>
              <a:rPr lang="en-US" b="1" dirty="0" err="1">
                <a:latin typeface="Calibri" charset="0"/>
              </a:rPr>
              <a:t>vs</a:t>
            </a:r>
            <a:r>
              <a:rPr lang="en-US" b="1" dirty="0">
                <a:latin typeface="Calibri" charset="0"/>
              </a:rPr>
              <a:t> Prognosis </a:t>
            </a:r>
            <a:r>
              <a:rPr lang="en-US" b="1" dirty="0" err="1">
                <a:latin typeface="Calibri" charset="0"/>
              </a:rPr>
              <a:t>vs</a:t>
            </a:r>
            <a:r>
              <a:rPr lang="en-US" b="1" dirty="0">
                <a:latin typeface="Calibri" charset="0"/>
              </a:rPr>
              <a:t> Diagnosis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Subcategories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Systematic reviews </a:t>
            </a:r>
            <a:r>
              <a:rPr lang="en-US" b="1" dirty="0" err="1">
                <a:latin typeface="Calibri" charset="0"/>
              </a:rPr>
              <a:t>vs</a:t>
            </a:r>
            <a:r>
              <a:rPr lang="en-US" b="1" dirty="0">
                <a:latin typeface="Calibri" charset="0"/>
              </a:rPr>
              <a:t> individual studies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Categories can be identified as – (minus)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Weaker evidence</a:t>
            </a:r>
          </a:p>
          <a:p>
            <a:pPr lvl="3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Wider confidence intervals</a:t>
            </a:r>
          </a:p>
          <a:p>
            <a:pPr lvl="3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Inconsistent findings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Overall grade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01B7013-7F25-664C-8159-9859FE63218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1BE59-4BB1-2149-A32A-E39A5CE1DE6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42164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Levels of </a:t>
            </a:r>
            <a:r>
              <a:rPr lang="en-US" b="1" dirty="0" smtClean="0">
                <a:latin typeface="Calibri" charset="0"/>
              </a:rPr>
              <a:t>evidence – Based on: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Quantitative </a:t>
            </a:r>
            <a:r>
              <a:rPr lang="en-US" b="1" dirty="0" err="1" smtClean="0">
                <a:latin typeface="Calibri" charset="0"/>
              </a:rPr>
              <a:t>vs</a:t>
            </a:r>
            <a:r>
              <a:rPr lang="en-US" b="1" dirty="0" smtClean="0">
                <a:latin typeface="Calibri" charset="0"/>
              </a:rPr>
              <a:t> Qualitative Evidence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Internal Validity </a:t>
            </a:r>
            <a:r>
              <a:rPr lang="en-US" b="1" dirty="0" err="1" smtClean="0">
                <a:latin typeface="Calibri" charset="0"/>
              </a:rPr>
              <a:t>vs</a:t>
            </a:r>
            <a:r>
              <a:rPr lang="en-US" b="1" dirty="0" smtClean="0">
                <a:latin typeface="Calibri" charset="0"/>
              </a:rPr>
              <a:t> External Validity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Multiple Studies </a:t>
            </a:r>
            <a:r>
              <a:rPr lang="en-US" b="1" dirty="0" err="1" smtClean="0">
                <a:latin typeface="Calibri" charset="0"/>
              </a:rPr>
              <a:t>vs</a:t>
            </a:r>
            <a:r>
              <a:rPr lang="en-US" b="1" dirty="0" smtClean="0">
                <a:latin typeface="Calibri" charset="0"/>
              </a:rPr>
              <a:t> Single Study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Large Sample Size </a:t>
            </a:r>
            <a:r>
              <a:rPr lang="en-US" b="1" dirty="0" err="1" smtClean="0">
                <a:latin typeface="Calibri" charset="0"/>
              </a:rPr>
              <a:t>vs</a:t>
            </a:r>
            <a:r>
              <a:rPr lang="en-US" b="1" dirty="0" smtClean="0">
                <a:latin typeface="Calibri" charset="0"/>
              </a:rPr>
              <a:t> Small Sample Size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01B7013-7F25-664C-8159-9859FE63218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1BE59-4BB1-2149-A32A-E39A5CE1DE6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452120" y="3048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Levels of </a:t>
            </a:r>
            <a:r>
              <a:rPr lang="en-US" b="1" dirty="0" smtClean="0">
                <a:latin typeface="Calibri" charset="0"/>
              </a:rPr>
              <a:t>evidence – Problems: 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Focus on design rather than results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Significance of results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Direction of differences / relationship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Effect size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Practical importance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Special populations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Special applications – education / community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b="1" dirty="0" smtClean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01B7013-7F25-664C-8159-9859FE63218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1BE59-4BB1-2149-A32A-E39A5CE1DE6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0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</TotalTime>
  <Words>2060</Words>
  <Application>Microsoft Office PowerPoint</Application>
  <PresentationFormat>On-screen Show (4:3)</PresentationFormat>
  <Paragraphs>857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Calibri</vt:lpstr>
      <vt:lpstr>Wingdings</vt:lpstr>
      <vt:lpstr>Office Theme</vt:lpstr>
      <vt:lpstr>MEDB 5510 Clinical Research Methods</vt:lpstr>
      <vt:lpstr>Evaluating Research Reports</vt:lpstr>
      <vt:lpstr>Evaluating Research Reports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Literature Reviews</vt:lpstr>
      <vt:lpstr>Evaluating Research Validity</vt:lpstr>
      <vt:lpstr>Evaluating Research Validity</vt:lpstr>
      <vt:lpstr>Evaluating Research Validity</vt:lpstr>
      <vt:lpstr>Evaluating Research Validity</vt:lpstr>
      <vt:lpstr>Ioannidis Article</vt:lpstr>
      <vt:lpstr>Ioannidis Article</vt:lpstr>
      <vt:lpstr>Ioannidis Article</vt:lpstr>
      <vt:lpstr>Ioannidis Article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Gerkovich, Mary M.</cp:lastModifiedBy>
  <cp:revision>237</cp:revision>
  <cp:lastPrinted>2015-11-23T21:11:36Z</cp:lastPrinted>
  <dcterms:created xsi:type="dcterms:W3CDTF">2009-06-29T18:04:53Z</dcterms:created>
  <dcterms:modified xsi:type="dcterms:W3CDTF">2018-01-17T17:46:07Z</dcterms:modified>
</cp:coreProperties>
</file>