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notesMasterIdLst>
    <p:notesMasterId r:id="rId17"/>
  </p:notesMasterIdLst>
  <p:handoutMasterIdLst>
    <p:handoutMasterId r:id="rId18"/>
  </p:handoutMasterIdLst>
  <p:sldIdLst>
    <p:sldId id="256" r:id="rId3"/>
    <p:sldId id="295" r:id="rId4"/>
    <p:sldId id="296" r:id="rId5"/>
    <p:sldId id="297" r:id="rId6"/>
    <p:sldId id="301" r:id="rId7"/>
    <p:sldId id="302" r:id="rId8"/>
    <p:sldId id="303" r:id="rId9"/>
    <p:sldId id="304" r:id="rId10"/>
    <p:sldId id="305" r:id="rId11"/>
    <p:sldId id="298" r:id="rId12"/>
    <p:sldId id="306" r:id="rId13"/>
    <p:sldId id="299" r:id="rId14"/>
    <p:sldId id="300" r:id="rId15"/>
    <p:sldId id="308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32" autoAdjust="0"/>
  </p:normalViewPr>
  <p:slideViewPr>
    <p:cSldViewPr>
      <p:cViewPr varScale="1">
        <p:scale>
          <a:sx n="81" d="100"/>
          <a:sy n="81" d="100"/>
        </p:scale>
        <p:origin x="12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6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A50EEB-D737-4D42-B0E1-ACFA27C72592}" type="datetimeFigureOut">
              <a:rPr lang="en-US"/>
              <a:pPr>
                <a:defRPr/>
              </a:pPr>
              <a:t>1/2/2019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AAC63A0-AE02-4A44-8F80-4186E8669F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172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4AE3A9E-1ADC-4BA8-A076-302F854767FA}" type="datetimeFigureOut">
              <a:rPr lang="en-US"/>
              <a:pPr>
                <a:defRPr/>
              </a:pPr>
              <a:t>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DAEAB2-1D2E-4574-9D4F-8EA4BC98A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457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45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Speaker </a:t>
            </a:r>
            <a:r>
              <a:rPr lang="en-US" altLang="en-US"/>
              <a:t>note test.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026945-E3B1-402C-B397-13CCE13B37D2}" type="slidenum">
              <a:rPr lang="en-US" altLang="en-US" smtClean="0">
                <a:latin typeface="Calibri" panose="020F050202020403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605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720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069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42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610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070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072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395385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D33BA-CCDB-434D-82F4-33EE718F83F5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MEDB 5510 - Week 2 Part 1 - Gerkovich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81A35-DC5A-40CB-8450-B47CCBE8C7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602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310F0-E2A0-40B9-A2CD-DC10931DBFA1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MEDB 5510 - Week 2 Part 1 - Gerkovich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F4E3D-A8DB-4297-96A8-84ADB87DD5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1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0BAF7-C574-44B2-9460-608CC9F67FCF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MEDB 5510 - Week 2 Part 1 - Gerkovich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D0B02-536A-4260-AC2F-EB7D35351E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732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DB92E-5EDD-4EA9-93DD-32A8C69C4E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MEDB 5510 - Week 2 Part 1 - Gerkovich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0586F-902C-46E2-8EE1-852EE4F199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149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59392-EF39-49A6-8EE5-EB5C579652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MEDB 5510 - Week 2 Part 1 - Gerkovich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AC999-D97F-4974-8FA8-C9C9A3FF50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1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6E9B6-862E-43C6-91D8-88426405CD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MEDB 5510 - Week 2 Part 1 - Gerkovich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3C420-1740-4AE1-9351-AF318C62C0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929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97D2F-8544-49BB-96E4-638CA91084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MEDB 5510 - Week 2 Part 1 - Gerkovich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0089B-3938-4B32-A4BD-1FE17ACB1A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9037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3BADB-694C-44C6-8851-9229BD9BE08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MEDB 5510 - Week 2 Part 1 - Gerkovich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C909F-A82E-43AF-86AA-3630571AC1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900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B5270-DFF0-43EE-8589-52D2D6F2058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MEDB 5510 - Week 2 Part 1 - Gerkovich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BC95A-31AA-439E-AFBE-99A016273D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274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381D7-51B8-4777-8244-D3E6FF8959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MEDB 5510 - Week 2 Part 1 - Gerkovich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BDCB8-DD94-4478-8837-9AC5AC4B4B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56283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021DF-71B8-4B07-B4DD-36FADCB3066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MEDB 5510 - Week 2 Part 1 - Gerkovich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7CD05-8C33-461A-9C1C-116BBC22F7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70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7963-42B6-4546-A36D-572D6BB4D2D7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MEDB 5510 - Week 2 Part 1 - Gerkovich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1F4D1-0100-433A-AE72-AC0AA39C62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4190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7E1A2-AAC6-4CEB-940C-5031F27F25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MEDB 5510 - Week 2 Part 1 - Gerkovich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303BC-4D7D-4128-BEE0-C6966B13EC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0914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20EBF-FFAD-4ADE-8D26-A610602D70B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MEDB 5510 - Week 2 Part 1 - Gerkovich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A0C94-642F-4567-A729-D61E5CB62B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344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ADC8F-A9A6-4D6B-B12B-A9EFC006188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MEDB 5510 - Week 2 Part 1 - Gerkovich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16FF6-44E0-4CA9-9BF2-E79FBE6324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36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34BC9-010E-4268-A327-BE7D1CD2D81A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MEDB 5510 - Week 2 Part 1 - Gerkovich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03A08-9C9E-4CF8-9BF2-1ABCAA7F3F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20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8AA82-AFE1-4AF8-BE40-F38B4BC23878}" type="datetime1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MEDB 5510 - Week 2 Part 1 - Gerkovich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A9B0F-2F6B-4FC2-B970-C8B3900C9A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7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E69F2-54C2-40F5-A623-2A3A496E91DF}" type="datetime1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MEDB 5510 - Week 2 Part 1 - Gerkovich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FD620-A828-4F4C-BFE0-F4132C43C4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72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8E458-8DCE-4776-AF39-5F018821A531}" type="datetime1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MEDB 5510 - Week 2 Part 1 - Gerkovich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F25A8-0820-44B3-AB50-C7E75A3494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2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26744-921B-4A5E-B691-CCF28D1643D7}" type="datetime1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MEDB 5510 - Week 2 Part 1 - Gerkovich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935CD-05A4-4F52-AB3B-D7D4E2EE5F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75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5F0F2-A9BB-4513-B8B8-07E6B4DA2806}" type="datetime1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MEDB 5510 - Week 2 Part 1 - Gerkovich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5D1C4-3A32-4B3C-896B-5D125EEAF5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73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769C4-0CDF-494C-9FBB-C20FCECC6A98}" type="datetime1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MEDB 5510 - Week 2 Part 1 - Gerkovich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46462-3E78-4680-B904-C97E8B04AE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46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9E0763-551C-482E-9FE8-87F61EC03E7C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MEDB 5510 - Week 2 Part 1 - Gerkovich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14688EC-10E5-492B-B8E9-2BF2EB10D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98B2744-63EB-4B9D-8E24-BDD47F58C1B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MEDB 5510 - Week 2 Part 1 - Gerkovich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61FE2FE-67C0-49C4-9AC4-798A7A9A6B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9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b="1"/>
              <a:t>MEDB 5510</a:t>
            </a:r>
            <a:br>
              <a:rPr lang="en-US" altLang="en-US" b="1"/>
            </a:br>
            <a:r>
              <a:rPr lang="en-US" altLang="en-US" b="1"/>
              <a:t>Clinical Research Methods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62FAFC-6266-487A-A04D-A7326F738FA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1600200" y="4038600"/>
            <a:ext cx="5791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Week 2 –Part 1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Planning a Research Project</a:t>
            </a:r>
          </a:p>
        </p:txBody>
      </p:sp>
      <p:sp>
        <p:nvSpPr>
          <p:cNvPr id="410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MEDB 5510 - Week 2 Part 1 - Gerkovich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3600" b="1"/>
              <a:t>Planning a Research Project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Step 2 – Conduct literature review</a:t>
            </a:r>
          </a:p>
          <a:p>
            <a:r>
              <a:rPr lang="en-US" altLang="en-US" b="1"/>
              <a:t>Purposes of literature review</a:t>
            </a:r>
          </a:p>
          <a:p>
            <a:r>
              <a:rPr lang="en-US" altLang="en-US" b="1"/>
              <a:t>What a literature review is NOT … </a:t>
            </a:r>
          </a:p>
          <a:p>
            <a:r>
              <a:rPr lang="en-US" altLang="en-US" b="1"/>
              <a:t>What a literature review is … </a:t>
            </a:r>
          </a:p>
          <a:p>
            <a:r>
              <a:rPr lang="en-US" altLang="en-US" b="1"/>
              <a:t>Sources to be used in literature review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MEDB 5510 - Week 2 Part 1 - Gerkovich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B0EFF9-E91D-4904-AE76-621A5BF5622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/>
              <a:t>Planning a Research Project</a:t>
            </a:r>
          </a:p>
        </p:txBody>
      </p:sp>
      <p:sp>
        <p:nvSpPr>
          <p:cNvPr id="21507" name="Subtitl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Reviewing the literature</a:t>
            </a:r>
          </a:p>
          <a:p>
            <a:pPr lvl="1" eaLnBrk="1" hangingPunct="1"/>
            <a:r>
              <a:rPr lang="en-US" altLang="en-US" b="1"/>
              <a:t>What is known</a:t>
            </a:r>
          </a:p>
          <a:p>
            <a:pPr lvl="1" eaLnBrk="1" hangingPunct="1"/>
            <a:r>
              <a:rPr lang="en-US" altLang="en-US" b="1"/>
              <a:t>What questions remain</a:t>
            </a:r>
          </a:p>
          <a:p>
            <a:pPr lvl="1" eaLnBrk="1" hangingPunct="1"/>
            <a:r>
              <a:rPr lang="en-US" altLang="en-US" b="1"/>
              <a:t>Evaluating research reports</a:t>
            </a:r>
          </a:p>
          <a:p>
            <a:pPr lvl="2" eaLnBrk="1" hangingPunct="1"/>
            <a:r>
              <a:rPr lang="en-US" altLang="en-US" b="1"/>
              <a:t>Journal quality</a:t>
            </a:r>
          </a:p>
          <a:p>
            <a:pPr lvl="2" eaLnBrk="1" hangingPunct="1"/>
            <a:r>
              <a:rPr lang="en-US" altLang="en-US" b="1"/>
              <a:t>What is the study about?</a:t>
            </a:r>
          </a:p>
          <a:p>
            <a:pPr lvl="2" eaLnBrk="1" hangingPunct="1"/>
            <a:r>
              <a:rPr lang="en-US" altLang="en-US" b="1"/>
              <a:t>Are the results of the study valid?</a:t>
            </a:r>
          </a:p>
          <a:p>
            <a:pPr lvl="2" eaLnBrk="1" hangingPunct="1"/>
            <a:r>
              <a:rPr lang="en-US" altLang="en-US" b="1"/>
              <a:t>Are the results meaningful?</a:t>
            </a:r>
          </a:p>
          <a:p>
            <a:pPr lvl="2" eaLnBrk="1" hangingPunct="1"/>
            <a:r>
              <a:rPr lang="en-US" altLang="en-US" b="1"/>
              <a:t>What does it all mean and how does it contribute to what you want to do?</a:t>
            </a:r>
          </a:p>
          <a:p>
            <a:pPr lvl="1" eaLnBrk="1" hangingPunct="1"/>
            <a:endParaRPr lang="en-US" altLang="en-US" b="1"/>
          </a:p>
        </p:txBody>
      </p:sp>
      <p:sp>
        <p:nvSpPr>
          <p:cNvPr id="21508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7887469-9A06-4F75-8186-B055DE64F930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150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MEDB 5510 - Week 2 Part 1 - Gerkovich</a:t>
            </a:r>
          </a:p>
        </p:txBody>
      </p:sp>
      <p:sp>
        <p:nvSpPr>
          <p:cNvPr id="2151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3B0FA3-C230-42FA-AA01-3FFC4CFCF8B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20688" y="0"/>
            <a:ext cx="8229600" cy="1143000"/>
          </a:xfrm>
        </p:spPr>
        <p:txBody>
          <a:bodyPr/>
          <a:lstStyle/>
          <a:p>
            <a:r>
              <a:rPr lang="en-US" altLang="en-US" sz="3600" b="1"/>
              <a:t>Research Project – Key Concepts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Variables</a:t>
            </a:r>
          </a:p>
          <a:p>
            <a:pPr lvl="1"/>
            <a:r>
              <a:rPr lang="en-US" altLang="en-US" b="1"/>
              <a:t>Independent variables</a:t>
            </a:r>
          </a:p>
          <a:p>
            <a:pPr lvl="2"/>
            <a:r>
              <a:rPr lang="en-US" altLang="en-US" b="1"/>
              <a:t>Active or Manipulated</a:t>
            </a:r>
          </a:p>
          <a:p>
            <a:pPr lvl="2"/>
            <a:r>
              <a:rPr lang="en-US" altLang="en-US" b="1"/>
              <a:t>Attribute or Measured</a:t>
            </a:r>
          </a:p>
          <a:p>
            <a:pPr lvl="1"/>
            <a:r>
              <a:rPr lang="en-US" altLang="en-US" b="1"/>
              <a:t>Dependent variables</a:t>
            </a:r>
          </a:p>
          <a:p>
            <a:pPr lvl="1"/>
            <a:r>
              <a:rPr lang="en-US" altLang="en-US" b="1"/>
              <a:t>Extraneous variables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MEDB 5510 - Week 2 Part 1 - Gerkovich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69D0F4-28B2-4F72-B9B1-6F24B920277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73075" y="0"/>
            <a:ext cx="8229600" cy="1143000"/>
          </a:xfrm>
        </p:spPr>
        <p:txBody>
          <a:bodyPr/>
          <a:lstStyle/>
          <a:p>
            <a:r>
              <a:rPr lang="en-US" altLang="en-US" sz="3600" b="1"/>
              <a:t>Research Project – Key Concepts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Research Hypotheses vs Research Questions</a:t>
            </a:r>
          </a:p>
          <a:p>
            <a:pPr lvl="1"/>
            <a:r>
              <a:rPr lang="en-US" altLang="en-US" b="1"/>
              <a:t>Difference</a:t>
            </a:r>
          </a:p>
          <a:p>
            <a:pPr lvl="1"/>
            <a:r>
              <a:rPr lang="en-US" altLang="en-US" b="1"/>
              <a:t>Associational</a:t>
            </a:r>
          </a:p>
          <a:p>
            <a:pPr lvl="1"/>
            <a:r>
              <a:rPr lang="en-US" altLang="en-US" b="1"/>
              <a:t>Descriptive</a:t>
            </a:r>
          </a:p>
          <a:p>
            <a:r>
              <a:rPr lang="en-US" altLang="en-US" b="1"/>
              <a:t>Analyses associated with each type of RH/RQ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MEDB 5510 - Week 2 Part 1 - Gerkovich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0ADA0A-ADB3-424C-98DC-1FB38872130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647700" y="158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b="1"/>
              <a:t>Clinical Research Introduction</a:t>
            </a:r>
          </a:p>
        </p:txBody>
      </p:sp>
      <p:sp>
        <p:nvSpPr>
          <p:cNvPr id="10243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DA6AB87-3892-4875-8DA2-AE8E45DCE07B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1" t="4240" r="9673" b="41965"/>
          <a:stretch>
            <a:fillRect/>
          </a:stretch>
        </p:blipFill>
        <p:spPr bwMode="auto">
          <a:xfrm>
            <a:off x="1752600" y="1066800"/>
            <a:ext cx="6019800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MEDB 5510 - Week 2 Part 1 - Gerkovich</a:t>
            </a:r>
          </a:p>
        </p:txBody>
      </p:sp>
      <p:sp>
        <p:nvSpPr>
          <p:cNvPr id="1024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484D6E-840B-4D69-92A2-593BCDC0544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97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050"/>
          </a:xfrm>
        </p:spPr>
        <p:txBody>
          <a:bodyPr/>
          <a:lstStyle/>
          <a:p>
            <a:r>
              <a:rPr lang="en-US" altLang="en-US" sz="3600" b="1"/>
              <a:t>Planning a Research Project</a:t>
            </a:r>
          </a:p>
        </p:txBody>
      </p:sp>
      <p:sp>
        <p:nvSpPr>
          <p:cNvPr id="614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MEDB 5510 - Week 2 Part 1 - Gerkovich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FC85E7-391C-4D2D-B514-52C5787DD03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614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2700" y="1079500"/>
            <a:ext cx="40386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44500" y="0"/>
            <a:ext cx="8229600" cy="1143000"/>
          </a:xfrm>
        </p:spPr>
        <p:txBody>
          <a:bodyPr/>
          <a:lstStyle/>
          <a:p>
            <a:r>
              <a:rPr lang="en-US" altLang="en-US" sz="3600" b="1"/>
              <a:t>Planning a Research Project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Step 1 – Identify a research problem</a:t>
            </a:r>
          </a:p>
          <a:p>
            <a:r>
              <a:rPr lang="en-US" altLang="en-US" b="1"/>
              <a:t>What is a research problem?</a:t>
            </a:r>
          </a:p>
          <a:p>
            <a:r>
              <a:rPr lang="en-US" altLang="en-US" b="1"/>
              <a:t>Sources of research problems –</a:t>
            </a:r>
          </a:p>
          <a:p>
            <a:pPr lvl="1"/>
            <a:r>
              <a:rPr lang="en-US" altLang="en-US" b="1"/>
              <a:t>Existing research literature</a:t>
            </a:r>
          </a:p>
          <a:p>
            <a:pPr lvl="1"/>
            <a:r>
              <a:rPr lang="en-US" altLang="en-US" b="1"/>
              <a:t>Theory</a:t>
            </a:r>
          </a:p>
          <a:p>
            <a:pPr lvl="1"/>
            <a:r>
              <a:rPr lang="en-US" altLang="en-US" b="1"/>
              <a:t>Personal experience</a:t>
            </a:r>
          </a:p>
          <a:p>
            <a:pPr lvl="1"/>
            <a:r>
              <a:rPr lang="en-US" altLang="en-US" b="1"/>
              <a:t>Clinical observation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MEDB 5510 - Week 2 Part 1 - Gerkovich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37B186-0D32-407F-B736-3EC1FDCFEB1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3600" b="1"/>
              <a:t>Planning a Research Project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Characteristics of a good research problem?</a:t>
            </a:r>
          </a:p>
          <a:p>
            <a:pPr lvl="1"/>
            <a:r>
              <a:rPr lang="en-US" altLang="en-US" b="1"/>
              <a:t>Broad vs Narrow</a:t>
            </a:r>
          </a:p>
          <a:p>
            <a:pPr lvl="1"/>
            <a:r>
              <a:rPr lang="en-US" altLang="en-US" b="1"/>
              <a:t>Widespread vs Limited interest</a:t>
            </a:r>
          </a:p>
          <a:p>
            <a:pPr lvl="1"/>
            <a:r>
              <a:rPr lang="en-US" altLang="en-US" b="1"/>
              <a:t>Well-researched vs Unknown territory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MEDB 5510 - Week 2 Part 1 - Gerkovich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18B116-3EEC-4A5F-9929-A291C327232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609600" y="63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</a:rPr>
              <a:t>Planning a Research Project</a:t>
            </a:r>
            <a:endParaRPr lang="en-US" altLang="en-US" sz="3600" b="1"/>
          </a:p>
        </p:txBody>
      </p:sp>
      <p:sp>
        <p:nvSpPr>
          <p:cNvPr id="10243" name="Subtitl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b="1"/>
              <a:t>Considerations in Choosing a Topic</a:t>
            </a:r>
          </a:p>
          <a:p>
            <a:pPr lvl="1" eaLnBrk="1" hangingPunct="1"/>
            <a:r>
              <a:rPr lang="en-US" altLang="en-US" sz="2000" b="1"/>
              <a:t>Interest and enthusiasm</a:t>
            </a:r>
          </a:p>
          <a:p>
            <a:pPr lvl="1" eaLnBrk="1" hangingPunct="1"/>
            <a:r>
              <a:rPr lang="en-US" altLang="en-US" sz="2000" b="1"/>
              <a:t>Time</a:t>
            </a:r>
          </a:p>
          <a:p>
            <a:pPr lvl="1" eaLnBrk="1" hangingPunct="1"/>
            <a:r>
              <a:rPr lang="en-US" altLang="en-US" sz="2000" b="1"/>
              <a:t>Cost</a:t>
            </a:r>
          </a:p>
          <a:p>
            <a:pPr lvl="1" eaLnBrk="1" hangingPunct="1"/>
            <a:r>
              <a:rPr lang="en-US" altLang="en-US" sz="2000" b="1"/>
              <a:t>Scope of the problem</a:t>
            </a:r>
          </a:p>
          <a:p>
            <a:pPr lvl="1" eaLnBrk="1" hangingPunct="1"/>
            <a:r>
              <a:rPr lang="en-US" altLang="en-US" sz="2000" b="1"/>
              <a:t>Contribution to the profession</a:t>
            </a:r>
          </a:p>
          <a:p>
            <a:pPr lvl="1" eaLnBrk="1" hangingPunct="1"/>
            <a:r>
              <a:rPr lang="en-US" altLang="en-US" sz="2000" b="1"/>
              <a:t>Support and expertise</a:t>
            </a:r>
          </a:p>
          <a:p>
            <a:pPr lvl="1" eaLnBrk="1" hangingPunct="1"/>
            <a:r>
              <a:rPr lang="en-US" altLang="en-US" sz="2000" b="1"/>
              <a:t>Access issues/human subjects</a:t>
            </a:r>
          </a:p>
          <a:p>
            <a:pPr lvl="1" eaLnBrk="1" hangingPunct="1"/>
            <a:r>
              <a:rPr lang="en-US" altLang="en-US" sz="2000" b="1"/>
              <a:t>Degree of control</a:t>
            </a:r>
          </a:p>
          <a:p>
            <a:pPr lvl="1" eaLnBrk="1" hangingPunct="1"/>
            <a:r>
              <a:rPr lang="en-US" altLang="en-US" sz="2000" b="1"/>
              <a:t>Design considerations</a:t>
            </a:r>
          </a:p>
          <a:p>
            <a:pPr lvl="1" eaLnBrk="1" hangingPunct="1"/>
            <a:r>
              <a:rPr lang="en-US" altLang="en-US" sz="2000" b="1"/>
              <a:t>Values and comfort level of the researcher</a:t>
            </a:r>
            <a:endParaRPr lang="en-US" altLang="en-US" b="1"/>
          </a:p>
          <a:p>
            <a:pPr lvl="1" eaLnBrk="1" hangingPunct="1"/>
            <a:endParaRPr lang="en-US" altLang="en-US" b="1"/>
          </a:p>
        </p:txBody>
      </p:sp>
      <p:sp>
        <p:nvSpPr>
          <p:cNvPr id="10244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8AA16E8-F5E8-4965-A30A-8546DE7BDE8F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81000" y="6169025"/>
            <a:ext cx="6705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Cottrell &amp; McKenzie. </a:t>
            </a:r>
            <a:r>
              <a:rPr lang="en-US" altLang="en-US" sz="1000" i="1">
                <a:latin typeface="Arial" panose="020B0604020202020204" pitchFamily="34" charset="0"/>
              </a:rPr>
              <a:t>Health Promotion &amp; Education Research Methods</a:t>
            </a:r>
            <a:r>
              <a:rPr lang="en-US" altLang="en-US" sz="1000">
                <a:latin typeface="Arial" panose="020B0604020202020204" pitchFamily="34" charset="0"/>
              </a:rPr>
              <a:t>. 2005.</a:t>
            </a:r>
          </a:p>
        </p:txBody>
      </p:sp>
      <p:sp>
        <p:nvSpPr>
          <p:cNvPr id="10246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MEDB 5510 - Week 2 Part 1 - Gerkovich</a:t>
            </a:r>
          </a:p>
        </p:txBody>
      </p:sp>
      <p:sp>
        <p:nvSpPr>
          <p:cNvPr id="1024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DB99E5-6C6E-4C30-9C17-FB54D71DD67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</a:rPr>
              <a:t>Planning a Research Project</a:t>
            </a:r>
            <a:endParaRPr lang="en-US" altLang="en-US" sz="3600" b="1"/>
          </a:p>
        </p:txBody>
      </p:sp>
      <p:sp>
        <p:nvSpPr>
          <p:cNvPr id="12291" name="Subtitl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b="1"/>
              <a:t>What should NOT drive picking a research question</a:t>
            </a:r>
          </a:p>
          <a:p>
            <a:pPr lvl="1" eaLnBrk="1" hangingPunct="1"/>
            <a:r>
              <a:rPr lang="en-US" altLang="en-US" sz="2400" b="1"/>
              <a:t>A specific research methodology</a:t>
            </a:r>
          </a:p>
          <a:p>
            <a:pPr lvl="1" eaLnBrk="1" hangingPunct="1"/>
            <a:r>
              <a:rPr lang="en-US" altLang="en-US" sz="2400" b="1"/>
              <a:t>A specific funding opportunity</a:t>
            </a:r>
          </a:p>
          <a:p>
            <a:pPr lvl="1" eaLnBrk="1" hangingPunct="1"/>
            <a:r>
              <a:rPr lang="en-US" altLang="en-US" sz="2400" b="1"/>
              <a:t>A publication-focused motivation</a:t>
            </a:r>
          </a:p>
        </p:txBody>
      </p:sp>
      <p:sp>
        <p:nvSpPr>
          <p:cNvPr id="12292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6BB68E6-FB31-4AA3-92E7-43D7263E1333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229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MEDB 5510 - Week 2 Part 1 - Gerkovich</a:t>
            </a:r>
          </a:p>
        </p:txBody>
      </p:sp>
      <p:sp>
        <p:nvSpPr>
          <p:cNvPr id="122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77A213-26B2-462F-8690-9B7A1F3AB96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</a:rPr>
              <a:t>Planning a Research Project</a:t>
            </a:r>
            <a:endParaRPr lang="en-US" altLang="en-US" sz="3600" b="1"/>
          </a:p>
        </p:txBody>
      </p:sp>
      <p:sp>
        <p:nvSpPr>
          <p:cNvPr id="14339" name="Subtitl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b="1"/>
              <a:t>Importance and feasibility of the research question</a:t>
            </a:r>
          </a:p>
          <a:p>
            <a:pPr lvl="1" eaLnBrk="1" hangingPunct="1"/>
            <a:r>
              <a:rPr lang="en-US" altLang="en-US" sz="2400" b="1"/>
              <a:t>“So What” test</a:t>
            </a:r>
          </a:p>
          <a:p>
            <a:pPr lvl="1" eaLnBrk="1" hangingPunct="1"/>
            <a:r>
              <a:rPr lang="en-US" altLang="en-US" sz="2400" b="1"/>
              <a:t>Is the question answerable?</a:t>
            </a:r>
          </a:p>
          <a:p>
            <a:pPr lvl="1" eaLnBrk="1" hangingPunct="1"/>
            <a:r>
              <a:rPr lang="en-US" altLang="en-US" sz="2400" b="1"/>
              <a:t>Is it feasible?</a:t>
            </a:r>
          </a:p>
          <a:p>
            <a:pPr lvl="1" eaLnBrk="1" hangingPunct="1"/>
            <a:endParaRPr lang="en-US" altLang="en-US" sz="2400" b="1"/>
          </a:p>
        </p:txBody>
      </p:sp>
      <p:sp>
        <p:nvSpPr>
          <p:cNvPr id="14340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C253F4A-3BB4-4BCF-BA71-7FE1E77EB501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434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MEDB 5510 - Week 2 Part 1 - Gerkovich</a:t>
            </a:r>
          </a:p>
        </p:txBody>
      </p:sp>
      <p:sp>
        <p:nvSpPr>
          <p:cNvPr id="1434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3B3251-FC96-499B-B5B5-ACB37BC683A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609600" y="63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/>
              <a:t>Planning a Research Project</a:t>
            </a:r>
          </a:p>
        </p:txBody>
      </p:sp>
      <p:sp>
        <p:nvSpPr>
          <p:cNvPr id="16387" name="Subtitl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b="1"/>
              <a:t>Characteristics of a good research project</a:t>
            </a:r>
          </a:p>
          <a:p>
            <a:pPr eaLnBrk="1" hangingPunct="1"/>
            <a:r>
              <a:rPr lang="en-US" altLang="en-US" sz="2800" b="1"/>
              <a:t>FINER</a:t>
            </a:r>
          </a:p>
          <a:p>
            <a:pPr lvl="2" eaLnBrk="1" hangingPunct="1"/>
            <a:r>
              <a:rPr lang="en-US" altLang="en-US" b="1"/>
              <a:t>Feasible</a:t>
            </a:r>
          </a:p>
          <a:p>
            <a:pPr lvl="2" eaLnBrk="1" hangingPunct="1"/>
            <a:r>
              <a:rPr lang="en-US" altLang="en-US" b="1"/>
              <a:t>Interesting</a:t>
            </a:r>
          </a:p>
          <a:p>
            <a:pPr lvl="2" eaLnBrk="1" hangingPunct="1"/>
            <a:r>
              <a:rPr lang="en-US" altLang="en-US" b="1"/>
              <a:t>Novel</a:t>
            </a:r>
          </a:p>
          <a:p>
            <a:pPr lvl="2" eaLnBrk="1" hangingPunct="1"/>
            <a:r>
              <a:rPr lang="en-US" altLang="en-US" b="1"/>
              <a:t>Ethical</a:t>
            </a:r>
          </a:p>
          <a:p>
            <a:pPr lvl="2" eaLnBrk="1" hangingPunct="1"/>
            <a:r>
              <a:rPr lang="en-US" altLang="en-US" b="1"/>
              <a:t>Relevant</a:t>
            </a:r>
          </a:p>
        </p:txBody>
      </p:sp>
      <p:sp>
        <p:nvSpPr>
          <p:cNvPr id="16388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4951EBC-8217-4DF2-A040-769C6E4C1C05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04800" y="5989638"/>
            <a:ext cx="67056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Hulley, Cummings, Browner, Grady, Hearst, &amp; Newman. </a:t>
            </a:r>
            <a:r>
              <a:rPr lang="en-US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t>Designing Clinical Research</a:t>
            </a: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. 2001. </a:t>
            </a:r>
          </a:p>
        </p:txBody>
      </p:sp>
      <p:sp>
        <p:nvSpPr>
          <p:cNvPr id="16390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MEDB 5510 - Week 2 Part 1 - Gerkovich</a:t>
            </a:r>
          </a:p>
        </p:txBody>
      </p:sp>
      <p:sp>
        <p:nvSpPr>
          <p:cNvPr id="1639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07CF3E-7556-4B9F-8926-E7F04EA03F9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6096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3600" b="1"/>
              <a:t>Planning a Research Project</a:t>
            </a:r>
          </a:p>
        </p:txBody>
      </p:sp>
      <p:sp>
        <p:nvSpPr>
          <p:cNvPr id="18435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6BD7134-2C90-4E1A-AFDF-DAF6B526E9E2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8436" name="Picture 6" descr="Table2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58850"/>
            <a:ext cx="46291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381000" y="6108700"/>
            <a:ext cx="6705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Hulley, Cummings, Browner, Grady, Hearst, &amp; Newman. </a:t>
            </a:r>
            <a:r>
              <a:rPr lang="en-US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t>Designing Clinical Research</a:t>
            </a: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. 2001. </a:t>
            </a:r>
          </a:p>
        </p:txBody>
      </p:sp>
      <p:sp>
        <p:nvSpPr>
          <p:cNvPr id="1843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MEDB 5510 - Week 2 Part 1 - Gerkovich</a:t>
            </a:r>
          </a:p>
        </p:txBody>
      </p:sp>
      <p:sp>
        <p:nvSpPr>
          <p:cNvPr id="1843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ABF06B-ECC4-46F3-AB90-05D915DA0EA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</TotalTime>
  <Words>512</Words>
  <Application>Microsoft Office PowerPoint</Application>
  <PresentationFormat>On-screen Show (4:3)</PresentationFormat>
  <Paragraphs>119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Office Theme</vt:lpstr>
      <vt:lpstr>1_Office Theme</vt:lpstr>
      <vt:lpstr>MEDB 5510 Clinical Research Methods</vt:lpstr>
      <vt:lpstr>Planning a Research Project</vt:lpstr>
      <vt:lpstr>Planning a Research Project</vt:lpstr>
      <vt:lpstr>Planning a Research Project</vt:lpstr>
      <vt:lpstr>Planning a Research Project</vt:lpstr>
      <vt:lpstr>Planning a Research Project</vt:lpstr>
      <vt:lpstr>Planning a Research Project</vt:lpstr>
      <vt:lpstr>Planning a Research Project</vt:lpstr>
      <vt:lpstr>Planning a Research Project</vt:lpstr>
      <vt:lpstr>Planning a Research Project</vt:lpstr>
      <vt:lpstr>Planning a Research Project</vt:lpstr>
      <vt:lpstr>Research Project – Key Concepts</vt:lpstr>
      <vt:lpstr>Research Project – Key Concepts</vt:lpstr>
      <vt:lpstr>Clinical Research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NIH Forms and Required Grant Writing Style</dc:title>
  <dc:creator>gerkovichm</dc:creator>
  <cp:lastModifiedBy>Stephen Simon</cp:lastModifiedBy>
  <cp:revision>98</cp:revision>
  <dcterms:created xsi:type="dcterms:W3CDTF">2009-06-29T18:04:53Z</dcterms:created>
  <dcterms:modified xsi:type="dcterms:W3CDTF">2019-01-02T21:54:20Z</dcterms:modified>
</cp:coreProperties>
</file>