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2" r:id="rId3"/>
    <p:sldId id="269" r:id="rId4"/>
    <p:sldId id="285" r:id="rId5"/>
    <p:sldId id="276" r:id="rId6"/>
    <p:sldId id="271" r:id="rId7"/>
    <p:sldId id="290" r:id="rId8"/>
    <p:sldId id="275" r:id="rId9"/>
    <p:sldId id="293" r:id="rId10"/>
    <p:sldId id="274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32" autoAdjust="0"/>
  </p:normalViewPr>
  <p:slideViewPr>
    <p:cSldViewPr>
      <p:cViewPr varScale="1">
        <p:scale>
          <a:sx n="104" d="100"/>
          <a:sy n="104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A50EEB-D737-4D42-B0E1-ACFA27C72592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AC63A0-AE02-4A44-8F80-4186E8669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7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AE3A9E-1ADC-4BA8-A076-302F854767F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DAEAB2-1D2E-4574-9D4F-8EA4BC98A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45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445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258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15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279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462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3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266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08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408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329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616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D4A5-8A06-4432-8361-C4DD0EAEEDC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1A35-DC5A-40CB-8450-B47CCBE8C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43E9-9A16-494C-A060-443FAB890FE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4E3D-A8DB-4297-96A8-84ADB87DD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7D1B6-1E9C-475E-8669-010B4BDE9FA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0B02-536A-4260-AC2F-EB7D35351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65C0-7CCB-476A-94C7-BA320283682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1F4D1-0100-433A-AE72-AC0AA39C6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4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28A2D-D42A-4DC9-AEEB-E5AE4A70B8A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3A08-9C9E-4CF8-9BF2-1ABCAA7F3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2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BE244-BE1D-47CA-B482-1A7018B1AF7B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A9B0F-2F6B-4FC2-B970-C8B3900C9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E9BFB-3B46-46EC-A7A6-95D1B74B77ED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FD620-A828-4F4C-BFE0-F4132C43C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7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6BD9-A58D-4523-8C38-ECDD3EC7E335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25A8-0820-44B3-AB50-C7E75A349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A7A4B-AB1F-494E-80AA-E53F59E53E01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935CD-05A4-4F52-AB3B-D7D4E2EE5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5E6C5-59CC-4700-9105-1C2EEBB6E44C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D1C4-3A32-4B3C-896B-5D125EEAF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0C754-AE3F-496A-99CA-D6EF2DDE17CB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6462-3E78-4680-B904-C97E8B04A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89FF4-2A51-4BFF-8B75-7C5E710D1F2A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MEDB 5510 - Week 2 Part 2 -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4688EC-10E5-492B-B8E9-2BF2EB10D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kc.edu/ors/irb/training.cf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erkovichm@umkc.edu" TargetMode="External"/><Relationship Id="rId4" Type="http://schemas.openxmlformats.org/officeDocument/2006/relationships/hyperlink" Target="http://www.citiprogram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MEDB 5510</a:t>
            </a:r>
            <a:br>
              <a:rPr lang="en-US" altLang="en-US" b="1" smtClean="0"/>
            </a:br>
            <a:r>
              <a:rPr lang="en-US" altLang="en-US" b="1" smtClean="0"/>
              <a:t>Clinical Research Methods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62FAFC-6266-487A-A04D-A7326F738FA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26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Week 2 –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Part 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Research Ethics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10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41987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Training – </a:t>
            </a:r>
          </a:p>
          <a:p>
            <a:pPr lvl="1" eaLnBrk="1" hangingPunct="1"/>
            <a:r>
              <a:rPr lang="en-US" altLang="en-US" sz="2400" b="1" dirty="0"/>
              <a:t>CITI training – used by multiple institutions</a:t>
            </a:r>
          </a:p>
          <a:p>
            <a:pPr lvl="1"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800" b="1" dirty="0" smtClean="0"/>
              <a:t>IRBs – </a:t>
            </a:r>
          </a:p>
          <a:p>
            <a:pPr lvl="1" eaLnBrk="1" hangingPunct="1"/>
            <a:r>
              <a:rPr lang="en-US" altLang="en-US" sz="2400" b="1" dirty="0"/>
              <a:t>UMKC IRB</a:t>
            </a:r>
          </a:p>
          <a:p>
            <a:pPr lvl="1" eaLnBrk="1" hangingPunct="1"/>
            <a:r>
              <a:rPr lang="en-US" altLang="en-US" sz="2400" b="1" dirty="0"/>
              <a:t>IRBs at other institutions (CMH, St. Luke’s …)</a:t>
            </a:r>
          </a:p>
          <a:p>
            <a:pPr eaLnBrk="1" hangingPunct="1"/>
            <a:endParaRPr lang="en-US" altLang="en-US" sz="2800" b="1" dirty="0"/>
          </a:p>
          <a:p>
            <a:pPr eaLnBrk="1" hangingPunct="1"/>
            <a:r>
              <a:rPr lang="en-US" altLang="en-US" sz="2800" b="1" dirty="0" smtClean="0"/>
              <a:t>Research committees – </a:t>
            </a:r>
          </a:p>
          <a:p>
            <a:pPr marL="0" indent="0" eaLnBrk="1" hangingPunct="1">
              <a:buNone/>
            </a:pPr>
            <a:endParaRPr lang="en-US" altLang="en-US" sz="2800" b="1" dirty="0" smtClean="0"/>
          </a:p>
          <a:p>
            <a:pPr marL="457200" lvl="1" indent="0" eaLnBrk="1" hangingPunct="1">
              <a:buNone/>
            </a:pPr>
            <a:endParaRPr lang="en-US" altLang="en-US" sz="2400" b="1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400" b="1" dirty="0" smtClean="0"/>
          </a:p>
        </p:txBody>
      </p:sp>
      <p:sp>
        <p:nvSpPr>
          <p:cNvPr id="4198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EB37880-AB4F-434B-9DD2-C42B01025EDE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98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419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26D9B3-7CE8-47D5-B23A-4FD5C6AB4A3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Assignment #1</a:t>
            </a:r>
            <a:endParaRPr lang="en-US" altLang="en-US" sz="3600" b="1" dirty="0" smtClean="0"/>
          </a:p>
        </p:txBody>
      </p:sp>
      <p:sp>
        <p:nvSpPr>
          <p:cNvPr id="44035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Complete the UMKC IRB training. </a:t>
            </a:r>
          </a:p>
          <a:p>
            <a:r>
              <a:rPr lang="en-US" altLang="en-US" sz="2400" dirty="0" smtClean="0"/>
              <a:t>		Get to this from the UMKC Research Support page</a:t>
            </a:r>
          </a:p>
          <a:p>
            <a:r>
              <a:rPr lang="en-US" altLang="en-US" sz="2400" dirty="0" smtClean="0"/>
              <a:t>		</a:t>
            </a:r>
            <a:r>
              <a:rPr lang="en-US" altLang="en-US" sz="2400" u="sng" dirty="0" smtClean="0">
                <a:hlinkClick r:id="rId3"/>
              </a:rPr>
              <a:t>http://www.umkc.edu/ors/irb/training.cfm</a:t>
            </a:r>
            <a:endParaRPr lang="en-US" altLang="en-US" sz="2400" dirty="0" smtClean="0"/>
          </a:p>
          <a:p>
            <a:r>
              <a:rPr lang="en-US" altLang="en-US" sz="2400" dirty="0" smtClean="0"/>
              <a:t>			</a:t>
            </a:r>
            <a:r>
              <a:rPr lang="en-US" altLang="en-US" sz="2400" u="sng" dirty="0" smtClean="0">
                <a:hlinkClick r:id="rId4"/>
              </a:rPr>
              <a:t>http://www.citiprogram.org/</a:t>
            </a:r>
            <a:endParaRPr lang="en-US" altLang="en-US" sz="2400" dirty="0" smtClean="0"/>
          </a:p>
          <a:p>
            <a:r>
              <a:rPr lang="en-US" altLang="en-US" sz="2400" dirty="0" smtClean="0"/>
              <a:t>		Select “Group 1 – Biomedical Investigator”</a:t>
            </a:r>
          </a:p>
          <a:p>
            <a:r>
              <a:rPr lang="en-US" altLang="en-US" sz="2400" dirty="0" smtClean="0"/>
              <a:t>Send a copy of the Certificate of Completion to Dr. Gerkovich (</a:t>
            </a:r>
            <a:r>
              <a:rPr lang="en-US" altLang="en-US" sz="2400" dirty="0" smtClean="0">
                <a:hlinkClick r:id="rId5"/>
              </a:rPr>
              <a:t>gerkovichm@umkc.edu</a:t>
            </a:r>
            <a:r>
              <a:rPr lang="en-US" altLang="en-US" sz="2400" dirty="0" smtClean="0"/>
              <a:t>); this copy will be kept by me so make sure to also print out a copy for your own file.</a:t>
            </a:r>
          </a:p>
          <a:p>
            <a:pPr eaLnBrk="1" hangingPunct="1"/>
            <a:endParaRPr lang="en-US" altLang="en-US" sz="2800" b="1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400" b="1" dirty="0" smtClean="0"/>
          </a:p>
        </p:txBody>
      </p:sp>
      <p:sp>
        <p:nvSpPr>
          <p:cNvPr id="44036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452B0DF-91FD-423F-9FDE-5FBE964F1125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403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440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68B18-94ED-4618-9E6F-8A49CC54575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2560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Basic sources of research ethics</a:t>
            </a:r>
          </a:p>
          <a:p>
            <a:pPr lvl="1" eaLnBrk="1" hangingPunct="1"/>
            <a:r>
              <a:rPr lang="en-US" altLang="en-US" b="1" smtClean="0"/>
              <a:t>Professional codes</a:t>
            </a:r>
          </a:p>
          <a:p>
            <a:pPr lvl="1" eaLnBrk="1" hangingPunct="1"/>
            <a:r>
              <a:rPr lang="en-US" altLang="en-US" b="1" smtClean="0"/>
              <a:t>Government regulations</a:t>
            </a:r>
          </a:p>
          <a:p>
            <a:pPr lvl="1" eaLnBrk="1" hangingPunct="1"/>
            <a:r>
              <a:rPr lang="en-US" altLang="en-US" b="1" smtClean="0"/>
              <a:t>Institutional policies</a:t>
            </a:r>
          </a:p>
          <a:p>
            <a:pPr lvl="1" eaLnBrk="1" hangingPunct="1"/>
            <a:r>
              <a:rPr lang="en-US" altLang="en-US" b="1" smtClean="0"/>
              <a:t>Personal convictions and responsibility</a:t>
            </a:r>
          </a:p>
          <a:p>
            <a:pPr lvl="1" eaLnBrk="1" hangingPunct="1"/>
            <a:r>
              <a:rPr lang="en-US" altLang="en-US" b="1" smtClean="0"/>
              <a:t>Mentors</a:t>
            </a:r>
          </a:p>
          <a:p>
            <a:pPr lvl="1" eaLnBrk="1" hangingPunct="1"/>
            <a:endParaRPr lang="en-US" altLang="en-US" sz="2000" b="1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smtClean="0"/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D466-208B-4CBB-B8B9-414F5E4399F3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6FE35-C592-4AED-9970-C74625387F9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533400" y="-3175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2765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Integrity of the researcher</a:t>
            </a:r>
          </a:p>
          <a:p>
            <a:pPr lvl="1" eaLnBrk="1" hangingPunct="1"/>
            <a:r>
              <a:rPr lang="en-US" altLang="en-US" sz="2400" b="1" smtClean="0"/>
              <a:t>“The buck stops here”</a:t>
            </a:r>
          </a:p>
          <a:p>
            <a:pPr eaLnBrk="1" hangingPunct="1"/>
            <a:r>
              <a:rPr lang="en-US" altLang="en-US" sz="2800" b="1" smtClean="0"/>
              <a:t>Protection of human rights in clinical research</a:t>
            </a:r>
          </a:p>
          <a:p>
            <a:pPr lvl="1" eaLnBrk="1" hangingPunct="1"/>
            <a:r>
              <a:rPr lang="en-US" altLang="en-US" sz="2400" b="1" smtClean="0"/>
              <a:t>Guiding Principles (Belmont Report)</a:t>
            </a:r>
          </a:p>
          <a:p>
            <a:pPr lvl="2" eaLnBrk="1" hangingPunct="1"/>
            <a:r>
              <a:rPr lang="en-US" altLang="en-US" sz="2000" b="1" smtClean="0"/>
              <a:t>Autonomy of each individual</a:t>
            </a:r>
          </a:p>
          <a:p>
            <a:pPr lvl="2" eaLnBrk="1" hangingPunct="1"/>
            <a:r>
              <a:rPr lang="en-US" altLang="en-US" sz="2000" b="1" smtClean="0"/>
              <a:t>Beneficence</a:t>
            </a:r>
          </a:p>
          <a:p>
            <a:pPr lvl="2" eaLnBrk="1" hangingPunct="1"/>
            <a:r>
              <a:rPr lang="en-US" altLang="en-US" sz="2000" b="1" smtClean="0"/>
              <a:t>Justice</a:t>
            </a:r>
          </a:p>
          <a:p>
            <a:pPr lvl="1" eaLnBrk="1" hangingPunct="1"/>
            <a:r>
              <a:rPr lang="en-US" altLang="en-US" sz="2400" b="1" smtClean="0"/>
              <a:t>Use of control groups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smtClean="0"/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FB0D92B-FE5B-43AB-BF62-A07C296E9A3E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19EF1-F712-418B-BA9B-93D01F80BB6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609600" y="15875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29699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Central issues in research ethics</a:t>
            </a:r>
          </a:p>
          <a:p>
            <a:pPr lvl="1" eaLnBrk="1" hangingPunct="1"/>
            <a:r>
              <a:rPr lang="en-US" altLang="en-US" sz="2400" b="1" smtClean="0"/>
              <a:t>Informed consent</a:t>
            </a:r>
          </a:p>
          <a:p>
            <a:pPr lvl="1" eaLnBrk="1" hangingPunct="1"/>
            <a:r>
              <a:rPr lang="en-US" altLang="en-US" sz="2400" b="1" smtClean="0"/>
              <a:t>Privacy and confidentiality</a:t>
            </a:r>
          </a:p>
          <a:p>
            <a:pPr lvl="1" eaLnBrk="1" hangingPunct="1"/>
            <a:r>
              <a:rPr lang="en-US" altLang="en-US" sz="2400" b="1" smtClean="0"/>
              <a:t>Anonymity</a:t>
            </a:r>
          </a:p>
          <a:p>
            <a:pPr lvl="1" eaLnBrk="1" hangingPunct="1"/>
            <a:r>
              <a:rPr lang="en-US" altLang="en-US" sz="2400" b="1" smtClean="0"/>
              <a:t>Deception</a:t>
            </a:r>
          </a:p>
          <a:p>
            <a:pPr lvl="1" eaLnBrk="1" hangingPunct="1"/>
            <a:r>
              <a:rPr lang="en-US" altLang="en-US" sz="2400" b="1" smtClean="0"/>
              <a:t>Risk of harm</a:t>
            </a:r>
          </a:p>
          <a:p>
            <a:pPr lvl="1" eaLnBrk="1" hangingPunct="1"/>
            <a:r>
              <a:rPr lang="en-US" altLang="en-US" sz="2400" b="1" smtClean="0"/>
              <a:t>Exploitation</a:t>
            </a:r>
          </a:p>
          <a:p>
            <a:pPr eaLnBrk="1" hangingPunct="1"/>
            <a:r>
              <a:rPr lang="en-US" altLang="en-US" sz="2800" b="1" smtClean="0"/>
              <a:t>Vulnerable populations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smtClean="0"/>
          </a:p>
        </p:txBody>
      </p:sp>
      <p:sp>
        <p:nvSpPr>
          <p:cNvPr id="2970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41FA9DE-D5D9-4819-ACC0-084FCA212BD0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70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0B819D-6FCD-4139-B146-EAB82573512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609600" y="7938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31747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A0879AE-770D-45FF-9A7F-70899F53B5A9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1748" name="Picture 5" descr="Table 4-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19200"/>
            <a:ext cx="6946900" cy="4314825"/>
          </a:xfrm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0" y="6019800"/>
            <a:ext cx="7086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Sim &amp; Wright. </a:t>
            </a:r>
            <a:r>
              <a:rPr lang="en-US" altLang="en-US" sz="1000" i="1">
                <a:latin typeface="Arial" panose="020B0604020202020204" pitchFamily="34" charset="0"/>
              </a:rPr>
              <a:t>Research in Health Care</a:t>
            </a:r>
            <a:r>
              <a:rPr lang="en-US" altLang="en-US" sz="1000">
                <a:latin typeface="Arial" panose="020B0604020202020204" pitchFamily="34" charset="0"/>
              </a:rPr>
              <a:t>. 2000.</a:t>
            </a:r>
          </a:p>
        </p:txBody>
      </p:sp>
      <p:sp>
        <p:nvSpPr>
          <p:cNvPr id="3175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317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1ECD7-DC76-4312-A6A1-111B5263F1D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533400" y="-3175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33795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Institutional Review Board</a:t>
            </a:r>
          </a:p>
          <a:p>
            <a:pPr lvl="1" eaLnBrk="1" hangingPunct="1"/>
            <a:r>
              <a:rPr lang="en-US" altLang="en-US" sz="2400" b="1" smtClean="0"/>
              <a:t>Purpose</a:t>
            </a:r>
          </a:p>
          <a:p>
            <a:pPr lvl="1" eaLnBrk="1" hangingPunct="1"/>
            <a:r>
              <a:rPr lang="en-US" altLang="en-US" sz="2400" b="1" smtClean="0"/>
              <a:t>Composition</a:t>
            </a:r>
          </a:p>
          <a:p>
            <a:pPr lvl="1" eaLnBrk="1" hangingPunct="1"/>
            <a:r>
              <a:rPr lang="en-US" altLang="en-US" sz="2400" b="1" smtClean="0"/>
              <a:t>Responsibilities</a:t>
            </a:r>
          </a:p>
          <a:p>
            <a:pPr eaLnBrk="1" hangingPunct="1"/>
            <a:r>
              <a:rPr lang="en-US" altLang="en-US" sz="2800" b="1" smtClean="0"/>
              <a:t>Elements of Informed Consent</a:t>
            </a:r>
          </a:p>
          <a:p>
            <a:pPr lvl="1" eaLnBrk="1" hangingPunct="1"/>
            <a:r>
              <a:rPr lang="en-US" altLang="en-US" sz="2400" b="1" smtClean="0"/>
              <a:t>Information elements</a:t>
            </a:r>
          </a:p>
          <a:p>
            <a:pPr lvl="1" eaLnBrk="1" hangingPunct="1"/>
            <a:r>
              <a:rPr lang="en-US" altLang="en-US" sz="2400" b="1" smtClean="0"/>
              <a:t>Consent elements</a:t>
            </a:r>
          </a:p>
          <a:p>
            <a:pPr lvl="1" eaLnBrk="1" hangingPunct="1"/>
            <a:r>
              <a:rPr lang="en-US" altLang="en-US" sz="2400" b="1" smtClean="0"/>
              <a:t>Authorization</a:t>
            </a:r>
          </a:p>
        </p:txBody>
      </p:sp>
      <p:sp>
        <p:nvSpPr>
          <p:cNvPr id="33796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3D0B6C1-8622-4E71-BE1A-17DE5A0A4830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79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337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3C3E2F-E726-46B9-84D6-8CEEE2329F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593725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3584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D2EA42-7433-43D3-BDAF-93CFF8BCFF4C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93725" y="6113463"/>
            <a:ext cx="7086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Portney &amp; Watkins, 2009.</a:t>
            </a:r>
          </a:p>
        </p:txBody>
      </p:sp>
      <p:pic>
        <p:nvPicPr>
          <p:cNvPr id="35845" name="Picture 2" descr="P&amp;W Table 3-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0" t="7043" r="6259" b="20378"/>
          <a:stretch>
            <a:fillRect/>
          </a:stretch>
        </p:blipFill>
        <p:spPr>
          <a:xfrm>
            <a:off x="2300288" y="958850"/>
            <a:ext cx="4543425" cy="5029200"/>
          </a:xfrm>
          <a:noFill/>
        </p:spPr>
      </p:pic>
      <p:sp>
        <p:nvSpPr>
          <p:cNvPr id="3584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358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CD29B-D20E-4467-BFE2-A1B676694E2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3789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Other research ethics issues</a:t>
            </a:r>
          </a:p>
          <a:p>
            <a:pPr lvl="1" eaLnBrk="1" hangingPunct="1"/>
            <a:r>
              <a:rPr lang="en-US" altLang="en-US" sz="2400" b="1" smtClean="0"/>
              <a:t>Scientific misconduct</a:t>
            </a:r>
          </a:p>
          <a:p>
            <a:pPr lvl="1" eaLnBrk="1" hangingPunct="1"/>
            <a:r>
              <a:rPr lang="en-US" altLang="en-US" sz="2400" b="1" smtClean="0"/>
              <a:t>Conflict of interest</a:t>
            </a:r>
          </a:p>
          <a:p>
            <a:pPr lvl="1" eaLnBrk="1" hangingPunct="1"/>
            <a:r>
              <a:rPr lang="en-US" altLang="en-US" sz="2400" b="1" smtClean="0"/>
              <a:t>Reporting research results</a:t>
            </a:r>
          </a:p>
          <a:p>
            <a:pPr lvl="2" eaLnBrk="1" hangingPunct="1"/>
            <a:r>
              <a:rPr lang="en-US" altLang="en-US" sz="2000" b="1" smtClean="0"/>
              <a:t>Plagiarism</a:t>
            </a:r>
          </a:p>
          <a:p>
            <a:pPr lvl="2" eaLnBrk="1" hangingPunct="1"/>
            <a:r>
              <a:rPr lang="en-US" altLang="en-US" sz="2000" b="1" smtClean="0"/>
              <a:t>Duplication</a:t>
            </a:r>
          </a:p>
          <a:p>
            <a:pPr lvl="2" eaLnBrk="1" hangingPunct="1"/>
            <a:r>
              <a:rPr lang="en-US" altLang="en-US" sz="2000" b="1" smtClean="0"/>
              <a:t>Fragmentation</a:t>
            </a:r>
          </a:p>
          <a:p>
            <a:pPr lvl="2" eaLnBrk="1" hangingPunct="1"/>
            <a:r>
              <a:rPr lang="en-US" altLang="en-US" sz="2000" b="1" smtClean="0"/>
              <a:t>Authorship</a:t>
            </a:r>
          </a:p>
          <a:p>
            <a:pPr lvl="1" eaLnBrk="1" hangingPunct="1"/>
            <a:r>
              <a:rPr lang="en-US" altLang="en-US" sz="2400" b="1" smtClean="0"/>
              <a:t>Use of animals in research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smtClean="0"/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19D713F-B750-41C6-BBEC-4C6701659D9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378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F7D6B-089C-4A14-BF43-1F3AF25F3E7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Research Ethics</a:t>
            </a:r>
          </a:p>
        </p:txBody>
      </p:sp>
      <p:sp>
        <p:nvSpPr>
          <p:cNvPr id="39939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NIH definition (NIH Catalyst, 2001)</a:t>
            </a:r>
          </a:p>
          <a:p>
            <a:pPr eaLnBrk="1" hangingPunct="1"/>
            <a:r>
              <a:rPr lang="en-US" altLang="en-US" sz="2800" b="1" smtClean="0"/>
              <a:t>Scientific/research misconduct is – </a:t>
            </a:r>
          </a:p>
          <a:p>
            <a:pPr lvl="1" eaLnBrk="1" hangingPunct="1"/>
            <a:r>
              <a:rPr lang="en-US" altLang="en-US" sz="2400" b="1" smtClean="0"/>
              <a:t>Fabrication – inventing data or results</a:t>
            </a:r>
          </a:p>
          <a:p>
            <a:pPr lvl="1" eaLnBrk="1" hangingPunct="1"/>
            <a:r>
              <a:rPr lang="en-US" altLang="en-US" sz="2400" b="1" smtClean="0"/>
              <a:t>Falsification – manipulating research materials, equipment, or processes, or changing or omitting data or results</a:t>
            </a:r>
          </a:p>
          <a:p>
            <a:pPr lvl="1" eaLnBrk="1" hangingPunct="1"/>
            <a:r>
              <a:rPr lang="en-US" altLang="en-US" sz="2400" b="1" smtClean="0"/>
              <a:t>Plagiarism – appropriation of ideas, processes, results, or words of another person without giving appropriate credit </a:t>
            </a:r>
          </a:p>
          <a:p>
            <a:pPr lvl="1" eaLnBrk="1" hangingPunct="1"/>
            <a:endParaRPr lang="en-US" altLang="en-US" sz="2000" b="1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smtClean="0"/>
          </a:p>
        </p:txBody>
      </p:sp>
      <p:sp>
        <p:nvSpPr>
          <p:cNvPr id="3994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1509E59-D0DA-469E-BEF7-F48CD0AFE59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MEDB 5510 - Week 2 Part 2 - Gerkovich</a:t>
            </a:r>
          </a:p>
        </p:txBody>
      </p:sp>
      <p:sp>
        <p:nvSpPr>
          <p:cNvPr id="399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C9362-1472-46FC-9AD5-665F70A324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358</Words>
  <Application>Microsoft Office PowerPoint</Application>
  <PresentationFormat>On-screen Show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MEDB 5510 Clinical Research Methods</vt:lpstr>
      <vt:lpstr>Research Ethics</vt:lpstr>
      <vt:lpstr>Research Ethics</vt:lpstr>
      <vt:lpstr>Research Ethics</vt:lpstr>
      <vt:lpstr>Research Ethics</vt:lpstr>
      <vt:lpstr>Research Ethics</vt:lpstr>
      <vt:lpstr>Research Ethics</vt:lpstr>
      <vt:lpstr>Research Ethics</vt:lpstr>
      <vt:lpstr>Research Ethics</vt:lpstr>
      <vt:lpstr>Research Ethics</vt:lpstr>
      <vt:lpstr>Assignment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98</cp:revision>
  <dcterms:created xsi:type="dcterms:W3CDTF">2009-06-29T18:04:53Z</dcterms:created>
  <dcterms:modified xsi:type="dcterms:W3CDTF">2018-01-17T16:42:19Z</dcterms:modified>
</cp:coreProperties>
</file>