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311" r:id="rId4"/>
    <p:sldId id="306" r:id="rId5"/>
    <p:sldId id="308" r:id="rId6"/>
    <p:sldId id="309" r:id="rId7"/>
    <p:sldId id="315" r:id="rId8"/>
    <p:sldId id="310" r:id="rId9"/>
    <p:sldId id="313" r:id="rId10"/>
    <p:sldId id="314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049A61-739A-49BB-A543-A4403B778A76}" type="datetimeFigureOut">
              <a:rPr lang="en-US" altLang="en-US"/>
              <a:pPr>
                <a:defRPr/>
              </a:pPr>
              <a:t>1/15/2018</a:t>
            </a:fld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4A2F7B1-3088-4592-AD93-F6FF52942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4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0821BEA-382B-4C6E-8557-18CA3C1CDD26}" type="datetimeFigureOut">
              <a:rPr lang="en-US" altLang="en-US"/>
              <a:pPr>
                <a:defRPr/>
              </a:pPr>
              <a:t>1/15/2018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8C62F6-5431-4C5D-A49A-EB37AA57B7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93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18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33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359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526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866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236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56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97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853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4CA2B-0788-4A34-AAB3-20FDFB769C92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3248-0C19-40EA-B02E-04222684AB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2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F53D6-600E-4CD1-B568-B311611C52C6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AA92B-9281-4C52-BC3E-B5E8279FE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2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5444B-49CB-4CE4-9DCF-990814EACEEF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1EDB7-DFB8-47E6-94D0-3D45355331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7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80B2B-6927-41B3-B173-5A76C1B71040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8AAB-AE4C-44D9-BE18-7474A61F7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57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3CEF3-6600-4837-B29A-48D90AB690EE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91AA-030E-4DF5-A7F9-76EC78AE1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8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831E7-9743-482C-BF35-2B07F9B78133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42134-62EA-4139-9870-1DDC78782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B6B3F-C5FC-4BBB-B897-48B3F3CDB2D9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9358-BD98-48E6-A177-8C3B7DC30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E3FA2-0BED-46BB-B3C8-10106623BB23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6F5E4-A4EF-467A-8FF3-F90103695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5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85C44-DDBA-40F4-B311-BCB69C579D4E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B7E91-9A15-4CF2-9BA7-3567A1C2F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50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F3A93-0ADE-451F-9016-AADF56CC95B6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B517F-6EB3-424B-A344-374D04F6F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1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CE5B8-60E4-4704-86C8-EE649102C141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741CE-C883-4137-9EA3-CA41E74525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40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B5D93A5-3400-4A7A-8662-79A95742B0AC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6D05BB-1101-4993-9506-E59EE159E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MEDB 5510</a:t>
            </a:r>
            <a:br>
              <a:rPr lang="en-US" altLang="en-US" b="1" smtClean="0"/>
            </a:br>
            <a:r>
              <a:rPr lang="en-US" altLang="en-US" b="1" smtClean="0"/>
              <a:t>Clinical Research Methods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597E35-7D1C-47DB-AD06-A52A0133083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26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Week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latin typeface="Arial" panose="020B0604020202020204" pitchFamily="34" charset="0"/>
              </a:rPr>
              <a:t>Literature Reviews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Evaluating Research Validity</a:t>
            </a:r>
          </a:p>
        </p:txBody>
      </p:sp>
      <p:sp>
        <p:nvSpPr>
          <p:cNvPr id="20483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ym typeface="Wingdings" panose="05000000000000000000" pitchFamily="2" charset="2"/>
              </a:rPr>
              <a:t>Other Options - examples</a:t>
            </a:r>
          </a:p>
          <a:p>
            <a:pPr lvl="1" eaLnBrk="1" hangingPunct="1"/>
            <a:r>
              <a:rPr lang="en-US" altLang="en-US" b="1" smtClean="0">
                <a:sym typeface="Wingdings" panose="05000000000000000000" pitchFamily="2" charset="2"/>
              </a:rPr>
              <a:t>MEDB 5511 Literature review form</a:t>
            </a:r>
          </a:p>
          <a:p>
            <a:pPr lvl="1" eaLnBrk="1" hangingPunct="1"/>
            <a:r>
              <a:rPr lang="en-US" altLang="en-US" b="1" smtClean="0">
                <a:sym typeface="Wingdings" panose="05000000000000000000" pitchFamily="2" charset="2"/>
              </a:rPr>
              <a:t>MEDB 5511 .xls template</a:t>
            </a:r>
          </a:p>
          <a:p>
            <a:pPr lvl="1" eaLnBrk="1" hangingPunct="1"/>
            <a:r>
              <a:rPr lang="en-US" altLang="en-US" b="1" smtClean="0">
                <a:sym typeface="Wingdings" panose="05000000000000000000" pitchFamily="2" charset="2"/>
              </a:rPr>
              <a:t>Proposal literature review file</a:t>
            </a: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/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8D65F1-6F08-418E-BC04-BFA3CFEB1205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204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90CA3-A7CE-49E1-A3E8-890201F3794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Assignment</a:t>
            </a:r>
          </a:p>
        </p:txBody>
      </p:sp>
      <p:sp>
        <p:nvSpPr>
          <p:cNvPr id="22531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800" b="1" dirty="0" smtClean="0"/>
              <a:t>Nothing to be turned in next week</a:t>
            </a:r>
          </a:p>
          <a:p>
            <a:endParaRPr lang="en-US" altLang="en-US" sz="2800" b="1" dirty="0" smtClean="0"/>
          </a:p>
          <a:p>
            <a:r>
              <a:rPr lang="en-US" altLang="en-US" sz="2800" b="1" dirty="0" smtClean="0"/>
              <a:t>Work on identifying a research topic you want to work on for the final project</a:t>
            </a:r>
            <a:r>
              <a:rPr lang="en-US" altLang="en-US" sz="2800" b="1" smtClean="0"/>
              <a:t>. </a:t>
            </a:r>
            <a:endParaRPr lang="en-US" altLang="en-US" sz="2800" b="1" dirty="0" smtClean="0"/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F965A86-B792-4EE7-AC8B-B99AA5A37E7F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225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E2917-9469-4650-905B-ED7CFFE2AFA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altLang="en-US" sz="3600" b="1" smtClean="0"/>
              <a:t>Literature Reviews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/>
              <a:t>Additional Resources</a:t>
            </a:r>
          </a:p>
          <a:p>
            <a:pPr lvl="1"/>
            <a:r>
              <a:rPr lang="en-US" altLang="en-US" sz="2400" b="1" smtClean="0"/>
              <a:t>L.G. Portney &amp; M.P. Watkins. Chapter 34, “Evaluating research reports.” </a:t>
            </a:r>
            <a:r>
              <a:rPr lang="en-US" altLang="en-US" sz="2400" b="1" i="1" smtClean="0"/>
              <a:t>Foundations of Clinical Research: Applications to Practice, 3rd ed.</a:t>
            </a:r>
            <a:r>
              <a:rPr lang="en-US" altLang="en-US" sz="2400" b="1" smtClean="0"/>
              <a:t> Upper Saddle River, New Jersey: Pearson Prentice Hall.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1200" smtClean="0">
                <a:solidFill>
                  <a:srgbClr val="898989"/>
                </a:solidFill>
              </a:rPr>
              <a:t>MEDB 5510 - Week 3 - Gerkovich</a:t>
            </a:r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97C3E-6FBC-4B63-B05C-8E68F953C05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3600" b="1" smtClean="0"/>
              <a:t>Literature Reviews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Step 2 – Conduct literature review</a:t>
            </a:r>
          </a:p>
          <a:p>
            <a:r>
              <a:rPr lang="en-US" altLang="en-US" b="1" smtClean="0"/>
              <a:t>Purposes of literature review</a:t>
            </a:r>
          </a:p>
          <a:p>
            <a:r>
              <a:rPr lang="en-US" altLang="en-US" b="1" smtClean="0"/>
              <a:t>What a literature review is … </a:t>
            </a:r>
          </a:p>
          <a:p>
            <a:r>
              <a:rPr lang="en-US" altLang="en-US" b="1" smtClean="0"/>
              <a:t>What a literature review is NOT … </a:t>
            </a:r>
          </a:p>
          <a:p>
            <a:r>
              <a:rPr lang="en-US" altLang="en-US" b="1" smtClean="0"/>
              <a:t>Sources to be used in literature review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1200" smtClean="0">
                <a:solidFill>
                  <a:srgbClr val="898989"/>
                </a:solidFill>
              </a:rPr>
              <a:t>MEDB 5510 - Week 3 - Gerkovich</a:t>
            </a:r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84B5E-3104-4F3A-8AEB-29CEC8DA370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Literature Reviews</a:t>
            </a:r>
          </a:p>
        </p:txBody>
      </p:sp>
      <p:sp>
        <p:nvSpPr>
          <p:cNvPr id="8195" name="Subtitle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Reviewing the literature</a:t>
            </a:r>
          </a:p>
          <a:p>
            <a:pPr lvl="1" eaLnBrk="1" hangingPunct="1"/>
            <a:r>
              <a:rPr lang="en-US" altLang="en-US" b="1" smtClean="0"/>
              <a:t>What is known</a:t>
            </a:r>
          </a:p>
          <a:p>
            <a:pPr lvl="1" eaLnBrk="1" hangingPunct="1"/>
            <a:r>
              <a:rPr lang="en-US" altLang="en-US" b="1" smtClean="0"/>
              <a:t>What questions remain</a:t>
            </a:r>
          </a:p>
          <a:p>
            <a:pPr lvl="1" eaLnBrk="1" hangingPunct="1"/>
            <a:r>
              <a:rPr lang="en-US" altLang="en-US" b="1" smtClean="0"/>
              <a:t>Evaluating research reports</a:t>
            </a:r>
          </a:p>
          <a:p>
            <a:pPr lvl="2" eaLnBrk="1" hangingPunct="1"/>
            <a:r>
              <a:rPr lang="en-US" altLang="en-US" b="1" smtClean="0"/>
              <a:t>Journal quality</a:t>
            </a:r>
          </a:p>
          <a:p>
            <a:pPr lvl="2" eaLnBrk="1" hangingPunct="1"/>
            <a:r>
              <a:rPr lang="en-US" altLang="en-US" b="1" smtClean="0"/>
              <a:t>What is the study about?</a:t>
            </a:r>
          </a:p>
          <a:p>
            <a:pPr lvl="2" eaLnBrk="1" hangingPunct="1"/>
            <a:r>
              <a:rPr lang="en-US" altLang="en-US" b="1" smtClean="0"/>
              <a:t>Are the results of the study valid?</a:t>
            </a:r>
          </a:p>
          <a:p>
            <a:pPr lvl="2" eaLnBrk="1" hangingPunct="1"/>
            <a:r>
              <a:rPr lang="en-US" altLang="en-US" b="1" smtClean="0"/>
              <a:t>Are the results meaningful?</a:t>
            </a:r>
          </a:p>
          <a:p>
            <a:pPr lvl="2" eaLnBrk="1" hangingPunct="1"/>
            <a:r>
              <a:rPr lang="en-US" altLang="en-US" b="1" smtClean="0"/>
              <a:t>What does it all mean and how does it contribute to what you want to do?</a:t>
            </a:r>
          </a:p>
          <a:p>
            <a:pPr lvl="1" eaLnBrk="1" hangingPunct="1"/>
            <a:endParaRPr lang="en-US" altLang="en-US" b="1" smtClean="0"/>
          </a:p>
        </p:txBody>
      </p:sp>
      <p:sp>
        <p:nvSpPr>
          <p:cNvPr id="8196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66F5517-28CA-4CF8-8968-6B26FD127C5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81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48F3FD-C1EE-4C4C-90C1-0A1338AA155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Evaluating Research Validity</a:t>
            </a:r>
          </a:p>
        </p:txBody>
      </p:sp>
      <p:sp>
        <p:nvSpPr>
          <p:cNvPr id="10243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Evaluation of the quality of the design and analysis of a study</a:t>
            </a:r>
          </a:p>
          <a:p>
            <a:pPr eaLnBrk="1" hangingPunct="1"/>
            <a:r>
              <a:rPr lang="en-US" altLang="en-US" b="1" smtClean="0"/>
              <a:t>GM&amp;L framework – </a:t>
            </a:r>
          </a:p>
          <a:p>
            <a:pPr lvl="1" eaLnBrk="1" hangingPunct="1"/>
            <a:r>
              <a:rPr lang="en-US" altLang="en-US" b="1" smtClean="0"/>
              <a:t>designed to be used with both experimental and non-experimental research</a:t>
            </a:r>
          </a:p>
          <a:p>
            <a:pPr eaLnBrk="1" hangingPunct="1"/>
            <a:r>
              <a:rPr lang="en-US" altLang="en-US" b="1" smtClean="0"/>
              <a:t>Assess research validity </a:t>
            </a:r>
          </a:p>
          <a:p>
            <a:pPr lvl="1" eaLnBrk="1" hangingPunct="1"/>
            <a:r>
              <a:rPr lang="en-US" altLang="en-US" b="1" smtClean="0"/>
              <a:t>Series of continua</a:t>
            </a:r>
          </a:p>
          <a:p>
            <a:pPr eaLnBrk="1" hangingPunct="1"/>
            <a:r>
              <a:rPr lang="en-US" altLang="en-US" b="1" smtClean="0"/>
              <a:t>Emphasis on methods and results</a:t>
            </a:r>
          </a:p>
        </p:txBody>
      </p:sp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BEA3CC-BD06-4058-93C4-7E710415B4BA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102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50488-21BC-4C9D-88C3-43FA89D3AFD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Evaluating Research Validity</a:t>
            </a:r>
          </a:p>
        </p:txBody>
      </p:sp>
      <p:sp>
        <p:nvSpPr>
          <p:cNvPr id="12291" name="Subtitle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GM&amp;L framework – </a:t>
            </a:r>
          </a:p>
          <a:p>
            <a:pPr lvl="1" eaLnBrk="1" hangingPunct="1"/>
            <a:r>
              <a:rPr lang="en-US" altLang="en-US" b="1" smtClean="0"/>
              <a:t>19 questions</a:t>
            </a:r>
          </a:p>
          <a:p>
            <a:pPr lvl="1" eaLnBrk="1" hangingPunct="1"/>
            <a:r>
              <a:rPr lang="en-US" altLang="en-US" b="1" smtClean="0"/>
              <a:t>8 rating scales</a:t>
            </a:r>
          </a:p>
          <a:p>
            <a:pPr eaLnBrk="1" hangingPunct="1"/>
            <a:r>
              <a:rPr lang="en-US" altLang="en-US" b="1" smtClean="0"/>
              <a:t>19 questions </a:t>
            </a:r>
            <a:r>
              <a:rPr lang="en-US" altLang="en-US" b="1" smtClean="0">
                <a:sym typeface="Wingdings" panose="05000000000000000000" pitchFamily="2" charset="2"/>
              </a:rPr>
              <a:t> 3 main groups</a:t>
            </a:r>
          </a:p>
          <a:p>
            <a:pPr lvl="1" eaLnBrk="1" hangingPunct="1"/>
            <a:r>
              <a:rPr lang="en-US" altLang="en-US" b="1" smtClean="0">
                <a:sym typeface="Wingdings" panose="05000000000000000000" pitchFamily="2" charset="2"/>
              </a:rPr>
              <a:t>Key aspects of the design and methods (1 – 8)</a:t>
            </a:r>
          </a:p>
          <a:p>
            <a:pPr lvl="1" eaLnBrk="1" hangingPunct="1"/>
            <a:r>
              <a:rPr lang="en-US" altLang="en-US" b="1" smtClean="0">
                <a:sym typeface="Wingdings" panose="05000000000000000000" pitchFamily="2" charset="2"/>
              </a:rPr>
              <a:t>Evaluative ratings (9 – 16)</a:t>
            </a:r>
          </a:p>
          <a:p>
            <a:pPr lvl="1" eaLnBrk="1" hangingPunct="1"/>
            <a:r>
              <a:rPr lang="en-US" altLang="en-US" b="1" smtClean="0">
                <a:sym typeface="Wingdings" panose="05000000000000000000" pitchFamily="2" charset="2"/>
              </a:rPr>
              <a:t>General evaluation questions (17 – 19)</a:t>
            </a:r>
          </a:p>
          <a:p>
            <a:pPr eaLnBrk="1" hangingPunct="1"/>
            <a:r>
              <a:rPr lang="en-US" altLang="en-US" b="1" smtClean="0">
                <a:sym typeface="Wingdings" panose="05000000000000000000" pitchFamily="2" charset="2"/>
              </a:rPr>
              <a:t>“… merit or worth of the study as a whole…”</a:t>
            </a: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/>
          </a:p>
        </p:txBody>
      </p:sp>
      <p:sp>
        <p:nvSpPr>
          <p:cNvPr id="1229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8B4B8A9-E3E8-40E0-9B20-45D08FC51D71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122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3CD19-E28E-4D9E-9456-096B9B3F578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Evaluating Research Validity</a:t>
            </a:r>
          </a:p>
        </p:txBody>
      </p:sp>
      <p:pic>
        <p:nvPicPr>
          <p:cNvPr id="14339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47800"/>
            <a:ext cx="7351713" cy="3505200"/>
          </a:xfrm>
        </p:spPr>
      </p:pic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7531A5-247F-483A-B51B-BD720CF01B8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143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23C7D-8D45-4083-8181-FEFA77C25DB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Evaluating Research Validity</a:t>
            </a:r>
          </a:p>
        </p:txBody>
      </p:sp>
      <p:sp>
        <p:nvSpPr>
          <p:cNvPr id="16387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GM&amp;L fram</a:t>
            </a:r>
            <a:r>
              <a:rPr lang="en-US" altLang="en-US" b="1" smtClean="0">
                <a:sym typeface="Wingdings" panose="05000000000000000000" pitchFamily="2" charset="2"/>
              </a:rPr>
              <a:t>ework document</a:t>
            </a: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b="1" smtClean="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B915A30-12BF-42D9-AAAF-E31EEA97FE0F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163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EC49A-BF91-413A-8400-2FE5067FE98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65405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Evaluating Research Reports</a:t>
            </a:r>
          </a:p>
        </p:txBody>
      </p:sp>
      <p:sp>
        <p:nvSpPr>
          <p:cNvPr id="18435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6DBB59-9D2D-4B6B-98E3-8ECA806CC6D2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84238"/>
            <a:ext cx="48133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304800" y="6262688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Portney &amp; Watkins, 2009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3 - Gerkovich</a:t>
            </a:r>
            <a:endParaRPr lang="en-US"/>
          </a:p>
        </p:txBody>
      </p:sp>
      <p:sp>
        <p:nvSpPr>
          <p:cNvPr id="184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3FB8D-FB60-4EF9-98AC-DECB479B66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385</Words>
  <Application>Microsoft Office PowerPoint</Application>
  <PresentationFormat>On-screen Show (4:3)</PresentationFormat>
  <Paragraphs>220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Wingdings</vt:lpstr>
      <vt:lpstr>Office Theme</vt:lpstr>
      <vt:lpstr>MEDB 5510 Clinical Research Methods</vt:lpstr>
      <vt:lpstr>Literature Reviews</vt:lpstr>
      <vt:lpstr>Literature Reviews</vt:lpstr>
      <vt:lpstr>Literature Reviews</vt:lpstr>
      <vt:lpstr>Evaluating Research Validity</vt:lpstr>
      <vt:lpstr>Evaluating Research Validity</vt:lpstr>
      <vt:lpstr>Evaluating Research Validity</vt:lpstr>
      <vt:lpstr>Evaluating Research Validity</vt:lpstr>
      <vt:lpstr>Evaluating Research Reports</vt:lpstr>
      <vt:lpstr>Evaluating Research Validity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106</cp:revision>
  <dcterms:created xsi:type="dcterms:W3CDTF">2009-06-29T18:04:53Z</dcterms:created>
  <dcterms:modified xsi:type="dcterms:W3CDTF">2018-01-15T20:45:06Z</dcterms:modified>
</cp:coreProperties>
</file>