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1" r:id="rId3"/>
    <p:sldId id="332" r:id="rId4"/>
    <p:sldId id="335" r:id="rId5"/>
    <p:sldId id="344" r:id="rId6"/>
    <p:sldId id="345" r:id="rId7"/>
    <p:sldId id="346" r:id="rId8"/>
    <p:sldId id="347" r:id="rId9"/>
    <p:sldId id="333" r:id="rId10"/>
    <p:sldId id="348" r:id="rId11"/>
    <p:sldId id="336" r:id="rId12"/>
    <p:sldId id="350" r:id="rId13"/>
    <p:sldId id="334" r:id="rId14"/>
    <p:sldId id="351" r:id="rId15"/>
    <p:sldId id="352" r:id="rId16"/>
    <p:sldId id="354" r:id="rId17"/>
    <p:sldId id="355" r:id="rId18"/>
    <p:sldId id="338" r:id="rId19"/>
    <p:sldId id="35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1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7D80A6-8FE7-4981-9B72-E1E8B5C9A633}" type="datetimeFigureOut">
              <a:rPr lang="en-US" altLang="en-US"/>
              <a:pPr>
                <a:defRPr/>
              </a:pPr>
              <a:t>1/15/2018</a:t>
            </a:fld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05383B-6D0E-41B7-A20E-369DC5C218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677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4AE8-45CF-43D7-82D4-ACCEDA82829D}" type="datetimeFigureOut">
              <a:rPr lang="en-US" altLang="en-US"/>
              <a:pPr>
                <a:defRPr/>
              </a:pPr>
              <a:t>1/15/2018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98D31D-0C31-4A74-BC85-CD40DF944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11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654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22E51-0745-4706-A444-5E4E24AEDA30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95373-C9FB-4459-A871-1571D6E25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1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ED0F5-534B-4EEE-AA53-995314496C46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83E3-6663-4A77-9F18-4AEFB66CA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0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8D67-DE31-4577-9E46-FDF292A2296A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C4A83-21F0-480E-BBEC-79A2ACA9C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B165E-C683-4BFC-A049-E46EB8201C14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5BE7-DAEA-44A4-9617-C7A060695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1E59C-CAF0-4066-8397-6367CC2AE516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84A73-7783-4009-9BF2-C5F5D06E9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90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8B08D-4125-4470-A392-4A011845E5E1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646E4-C5E6-4E8F-8573-81C114FC8A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35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6D09-BE37-4202-8473-6AD5BED4E95A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BCD78-BBEC-4673-B41D-6AB4D5F36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3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B160E-A58D-4F98-98D1-C510613C6883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DE8C-365B-4D76-A123-7ADC930E4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3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706F6-24B4-46A7-9668-3995BF65F4A8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E3CF-887E-4CF2-9276-E4DAFC25B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31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A773-E5EA-42BC-9AAD-BBA4EB173744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A5F06-C434-4A4F-8DC6-482ECCFDA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74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5B839-CBA8-44C9-AA6D-AAC5E2D9D4B0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B452C-1C89-4CC0-9181-28585C3B0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48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C0B19D-A03E-4E83-95B8-332B222E73F1}" type="datetime1">
              <a:rPr lang="en-US" altLang="en-US" smtClean="0"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590EF4-423F-467F-996B-2AD3A0CF6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MEDB 5510</a:t>
            </a:r>
            <a:br>
              <a:rPr lang="en-US" altLang="en-US" b="1" smtClean="0"/>
            </a:br>
            <a:r>
              <a:rPr lang="en-US" altLang="en-US" b="1" smtClean="0"/>
              <a:t>Clinical Research Methods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FD10E-2173-4ABD-80D2-BFB2380D854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26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Week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4</a:t>
            </a:r>
            <a:endParaRPr lang="en-US" altLang="en-US" sz="2400" b="1" dirty="0" smtClean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Analysis of Secondary Data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454025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Table 13.1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14400" y="2209800"/>
            <a:ext cx="7315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Steps in Finding Research Questions to Fit an Existing Database</a:t>
            </a: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 Choose a database.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Become thoroughly familiar with the database. Make a flow sheet of all variables and how they were measured.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 Identify pairs or groups of variables whose association may be of interest.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 Review the literature and consult experts to determine if these research questions would be novel and important.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 Formulate specific hypotheses and settle on the statistical methods.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 Analyze the data.</a:t>
            </a:r>
          </a:p>
        </p:txBody>
      </p:sp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685800" y="6096000"/>
            <a:ext cx="815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Hearst et al. Research using existing data … In Hulley et al. (2001). Designing Clinical Research 2</a:t>
            </a:r>
            <a:r>
              <a:rPr lang="en-US" altLang="en-US" sz="1200" baseline="30000">
                <a:latin typeface="Arial" panose="020B0604020202020204" pitchFamily="34" charset="0"/>
              </a:rPr>
              <a:t>nd</a:t>
            </a:r>
            <a:r>
              <a:rPr lang="en-US" altLang="en-US" sz="1200">
                <a:latin typeface="Arial" panose="020B0604020202020204" pitchFamily="34" charset="0"/>
              </a:rPr>
              <a:t> edition.</a:t>
            </a:r>
          </a:p>
        </p:txBody>
      </p:sp>
      <p:sp>
        <p:nvSpPr>
          <p:cNvPr id="1434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4C02B-D93E-4ADA-9507-BFF65B31EDC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45085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Chicken or the egg!</a:t>
            </a:r>
          </a:p>
          <a:p>
            <a:pPr lvl="1"/>
            <a:r>
              <a:rPr lang="en-US" altLang="en-US" b="1" smtClean="0"/>
              <a:t>Search for an existing database that will address the research question you are interested in</a:t>
            </a:r>
          </a:p>
          <a:p>
            <a:pPr lvl="2"/>
            <a:r>
              <a:rPr lang="en-US" altLang="en-US" b="1" smtClean="0"/>
              <a:t>Start with the research question you are interested in</a:t>
            </a:r>
          </a:p>
          <a:p>
            <a:pPr lvl="2"/>
            <a:r>
              <a:rPr lang="en-US" altLang="en-US" b="1" smtClean="0"/>
              <a:t>Have a list of variables that are relevant</a:t>
            </a:r>
          </a:p>
          <a:p>
            <a:pPr lvl="2"/>
            <a:r>
              <a:rPr lang="en-US" altLang="en-US" b="1" smtClean="0"/>
              <a:t>Have an idea of what databases are available</a:t>
            </a:r>
          </a:p>
          <a:p>
            <a:pPr lvl="2"/>
            <a:r>
              <a:rPr lang="en-US" altLang="en-US" b="1" smtClean="0"/>
              <a:t>Find out if there are special qualifications for working with the database</a:t>
            </a:r>
          </a:p>
        </p:txBody>
      </p:sp>
      <p:sp>
        <p:nvSpPr>
          <p:cNvPr id="1536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BE0EC-CF43-4C79-A6FD-512A0A47BE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Table 13.2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38200" y="2189163"/>
            <a:ext cx="7162800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Steps in Finding Databases to Fit a Specified Research Question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 Choose a research question and review the literature thoroughly.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 List combinations of predictor and outcome variables whose relationship might help answer the research question.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3. Identify databases that might include the variables of interest.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4. Become familiar with each of these databases and consult with individuals who know them well.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5. Choose the best database(s) and gain access to the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6. Formulate specific hypotheses and settle on the statistical methods.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7. Analyze the data.</a:t>
            </a:r>
          </a:p>
          <a:p>
            <a:pPr>
              <a:lnSpc>
                <a:spcPct val="80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609600" y="6126163"/>
            <a:ext cx="7620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Hearst et al. Research using existing data … In Hulley et al. (2001). Designing Clinical Research 2</a:t>
            </a:r>
            <a:r>
              <a:rPr lang="en-US" altLang="en-US" sz="1200" baseline="30000">
                <a:latin typeface="Arial" panose="020B0604020202020204" pitchFamily="34" charset="0"/>
              </a:rPr>
              <a:t>nd</a:t>
            </a:r>
            <a:r>
              <a:rPr lang="en-US" altLang="en-US" sz="1200">
                <a:latin typeface="Arial" panose="020B0604020202020204" pitchFamily="34" charset="0"/>
              </a:rPr>
              <a:t> edition</a:t>
            </a:r>
          </a:p>
        </p:txBody>
      </p:sp>
      <p:sp>
        <p:nvSpPr>
          <p:cNvPr id="1639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3220F7-419A-4E35-9F76-7D134AE0860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Sources – where to find out about them</a:t>
            </a:r>
          </a:p>
          <a:p>
            <a:pPr lvl="1"/>
            <a:r>
              <a:rPr lang="en-US" altLang="en-US" b="1" smtClean="0"/>
              <a:t>Journal articles / conference presentations</a:t>
            </a:r>
          </a:p>
          <a:p>
            <a:pPr lvl="1"/>
            <a:r>
              <a:rPr lang="en-US" altLang="en-US" b="1" smtClean="0"/>
              <a:t>Data libraries</a:t>
            </a:r>
          </a:p>
          <a:p>
            <a:pPr lvl="1"/>
            <a:r>
              <a:rPr lang="en-US" altLang="en-US" b="1" smtClean="0"/>
              <a:t>U.S. government</a:t>
            </a:r>
          </a:p>
          <a:p>
            <a:pPr lvl="2"/>
            <a:r>
              <a:rPr lang="en-US" altLang="en-US" b="1" smtClean="0"/>
              <a:t>Census Bureau</a:t>
            </a:r>
          </a:p>
          <a:p>
            <a:pPr lvl="2"/>
            <a:r>
              <a:rPr lang="en-US" altLang="en-US" b="1" smtClean="0"/>
              <a:t>National Center for Health Statistics (NCHS)</a:t>
            </a:r>
          </a:p>
          <a:p>
            <a:pPr lvl="2"/>
            <a:r>
              <a:rPr lang="en-US" altLang="en-US" b="1" smtClean="0"/>
              <a:t>Framingham Heart Study</a:t>
            </a:r>
          </a:p>
          <a:p>
            <a:pPr lvl="2"/>
            <a:r>
              <a:rPr lang="en-US" altLang="en-US" b="1" smtClean="0"/>
              <a:t>Multiple Risk Factor Intervention Trial (MRFIT)</a:t>
            </a:r>
          </a:p>
          <a:p>
            <a:pPr lvl="2"/>
            <a:r>
              <a:rPr lang="en-US" altLang="en-US" b="1" smtClean="0"/>
              <a:t>NIH Data Sharing Plan requirement</a:t>
            </a:r>
          </a:p>
        </p:txBody>
      </p:sp>
      <p:sp>
        <p:nvSpPr>
          <p:cNvPr id="174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D1208D-7EFB-4C53-80A0-7F08FF06965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smtClean="0"/>
              <a:t>Sources – where to find out about them</a:t>
            </a:r>
          </a:p>
          <a:p>
            <a:pPr lvl="1"/>
            <a:r>
              <a:rPr lang="en-US" altLang="en-US" sz="2400" b="1" smtClean="0"/>
              <a:t>Community-based data sets</a:t>
            </a:r>
          </a:p>
          <a:p>
            <a:pPr lvl="2"/>
            <a:r>
              <a:rPr lang="en-US" altLang="en-US" sz="2000" b="1" smtClean="0"/>
              <a:t>Evaluate patterns of utilization and clinical outcomes of medical treatment</a:t>
            </a:r>
          </a:p>
          <a:p>
            <a:pPr lvl="2"/>
            <a:r>
              <a:rPr lang="en-US" altLang="en-US" sz="2000" b="1" smtClean="0"/>
              <a:t>Examples</a:t>
            </a:r>
          </a:p>
          <a:p>
            <a:pPr lvl="3"/>
            <a:r>
              <a:rPr lang="en-US" altLang="en-US" sz="1800" b="1" smtClean="0"/>
              <a:t>Administrative and clinical database</a:t>
            </a:r>
          </a:p>
          <a:p>
            <a:pPr lvl="3"/>
            <a:r>
              <a:rPr lang="en-US" altLang="en-US" sz="1800" b="1" smtClean="0"/>
              <a:t>Registries</a:t>
            </a:r>
          </a:p>
          <a:p>
            <a:pPr lvl="2"/>
            <a:r>
              <a:rPr lang="en-US" altLang="en-US" sz="2000" b="1" smtClean="0"/>
              <a:t>Useful for </a:t>
            </a:r>
          </a:p>
          <a:p>
            <a:pPr lvl="3"/>
            <a:r>
              <a:rPr lang="en-US" altLang="en-US" sz="1800" b="1" smtClean="0"/>
              <a:t>Examining rare outcomes</a:t>
            </a:r>
          </a:p>
          <a:p>
            <a:pPr lvl="3"/>
            <a:r>
              <a:rPr lang="en-US" altLang="en-US" sz="1800" b="1" smtClean="0"/>
              <a:t>Assessing real-world utilization and effectiveness of an intervention</a:t>
            </a:r>
          </a:p>
          <a:p>
            <a:pPr lvl="3"/>
            <a:r>
              <a:rPr lang="en-US" altLang="en-US" sz="1800" b="1" smtClean="0"/>
              <a:t>Study effectiveness rather than efficacy</a:t>
            </a:r>
          </a:p>
          <a:p>
            <a:pPr lvl="2"/>
            <a:r>
              <a:rPr lang="en-US" altLang="en-US" sz="2000" b="1" smtClean="0"/>
              <a:t>Importance of replication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14E10-0827-4571-A2C5-DE11E0C7C0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446088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Ancillary Studies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smtClean="0"/>
              <a:t>Adds new measurements to an existing/ongoing study</a:t>
            </a:r>
          </a:p>
          <a:p>
            <a:pPr lvl="1"/>
            <a:r>
              <a:rPr lang="en-US" altLang="en-US" sz="2400" b="1" smtClean="0"/>
              <a:t>Advantages</a:t>
            </a:r>
          </a:p>
          <a:p>
            <a:pPr lvl="2"/>
            <a:r>
              <a:rPr lang="en-US" altLang="en-US" sz="2000" b="1" smtClean="0"/>
              <a:t>Similar to advantages of secondary analysis</a:t>
            </a:r>
          </a:p>
          <a:p>
            <a:pPr lvl="2"/>
            <a:r>
              <a:rPr lang="en-US" altLang="en-US" sz="2000" b="1" smtClean="0"/>
              <a:t>Inexpensive &amp; efficient</a:t>
            </a:r>
          </a:p>
          <a:p>
            <a:pPr lvl="2"/>
            <a:r>
              <a:rPr lang="en-US" altLang="en-US" sz="2000" b="1" smtClean="0"/>
              <a:t>Can be added to any type of study</a:t>
            </a:r>
          </a:p>
          <a:p>
            <a:pPr lvl="1"/>
            <a:r>
              <a:rPr lang="en-US" altLang="en-US" sz="2400" b="1" smtClean="0"/>
              <a:t>Disadvantages</a:t>
            </a:r>
          </a:p>
          <a:p>
            <a:pPr lvl="2"/>
            <a:r>
              <a:rPr lang="en-US" altLang="en-US" sz="2000" b="1" smtClean="0"/>
              <a:t>Not as valuable as if measures were part of original study</a:t>
            </a:r>
          </a:p>
          <a:p>
            <a:pPr lvl="3"/>
            <a:r>
              <a:rPr lang="en-US" altLang="en-US" sz="1600" b="1" smtClean="0"/>
              <a:t>Not a complete set of data</a:t>
            </a:r>
          </a:p>
          <a:p>
            <a:pPr lvl="2"/>
            <a:r>
              <a:rPr lang="en-US" altLang="en-US" sz="2000" b="1" smtClean="0"/>
              <a:t>Have no control over what the other measures are</a:t>
            </a:r>
          </a:p>
          <a:p>
            <a:pPr lvl="2"/>
            <a:r>
              <a:rPr lang="en-US" altLang="en-US" sz="2000" b="1" smtClean="0"/>
              <a:t>Need to get the buy-in of the primary investigators</a:t>
            </a:r>
          </a:p>
          <a:p>
            <a:pPr lvl="2"/>
            <a:endParaRPr lang="en-US" altLang="en-US" sz="2000" b="1" smtClean="0"/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8A7B42-85F9-4B0C-BD36-AB12F3B552D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Ancillary Studies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smtClean="0"/>
              <a:t>Not unusual for additional measure to be added to longitudinal studies</a:t>
            </a:r>
          </a:p>
          <a:p>
            <a:r>
              <a:rPr lang="en-US" altLang="en-US" sz="2800" b="1" smtClean="0"/>
              <a:t>How to get started</a:t>
            </a:r>
          </a:p>
          <a:p>
            <a:pPr lvl="1"/>
            <a:r>
              <a:rPr lang="en-US" altLang="en-US" sz="2400" b="1" smtClean="0"/>
              <a:t>Identify ongoing studies of interest </a:t>
            </a:r>
          </a:p>
          <a:p>
            <a:pPr lvl="2"/>
            <a:r>
              <a:rPr lang="en-US" altLang="en-US" sz="2000" b="1" smtClean="0"/>
              <a:t>Either predictor or outcome measures of interest</a:t>
            </a:r>
          </a:p>
          <a:p>
            <a:pPr lvl="2"/>
            <a:r>
              <a:rPr lang="en-US" altLang="en-US" sz="2000" b="1" smtClean="0"/>
              <a:t>NIH RePORTER (Research Portfolio Online Reporting Tool)</a:t>
            </a:r>
          </a:p>
          <a:p>
            <a:pPr lvl="2"/>
            <a:r>
              <a:rPr lang="en-US" altLang="en-US" sz="2000" b="1" smtClean="0"/>
              <a:t>ClinicalTrials.gov</a:t>
            </a:r>
          </a:p>
          <a:p>
            <a:pPr lvl="2"/>
            <a:r>
              <a:rPr lang="en-US" altLang="en-US" sz="2000" b="1" smtClean="0"/>
              <a:t>Pharmaceutical companies</a:t>
            </a:r>
          </a:p>
          <a:p>
            <a:pPr lvl="2"/>
            <a:r>
              <a:rPr lang="en-US" altLang="en-US" sz="2000" b="1" smtClean="0"/>
              <a:t>Contacting experts / researchers	</a:t>
            </a:r>
          </a:p>
          <a:p>
            <a:pPr lvl="1"/>
            <a:r>
              <a:rPr lang="en-US" altLang="en-US" sz="2400" b="1" smtClean="0"/>
              <a:t>Get cooperation of investigators</a:t>
            </a:r>
          </a:p>
          <a:p>
            <a:pPr lvl="2"/>
            <a:endParaRPr lang="en-US" altLang="en-US" sz="2000" b="1" smtClean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1F164-7091-4A8C-A797-A31E4E487E0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Ancillary Studies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smtClean="0"/>
              <a:t>How to get started (cont</a:t>
            </a:r>
            <a:r>
              <a:rPr lang="ja-JP" altLang="en-US" sz="2800" b="1" smtClean="0"/>
              <a:t>’</a:t>
            </a:r>
            <a:r>
              <a:rPr lang="en-US" altLang="ja-JP" sz="2800" b="1" smtClean="0"/>
              <a:t>d)</a:t>
            </a:r>
          </a:p>
          <a:p>
            <a:pPr lvl="1"/>
            <a:r>
              <a:rPr lang="en-US" altLang="en-US" sz="2400" b="1" smtClean="0"/>
              <a:t>Work out the logistics (measures, where to insert it, is there a cost associated with adding the measure?)</a:t>
            </a:r>
          </a:p>
          <a:p>
            <a:pPr lvl="1"/>
            <a:r>
              <a:rPr lang="en-US" altLang="en-US" sz="2400" b="1" smtClean="0"/>
              <a:t>Get all appropriate approvals (e.g., IRB to document change in data that are being collected)</a:t>
            </a:r>
          </a:p>
          <a:p>
            <a:pPr lvl="1"/>
            <a:r>
              <a:rPr lang="en-US" altLang="en-US" sz="2400" b="1" smtClean="0"/>
              <a:t>Work out what data from the main study you will have access to and how you will get the data you need</a:t>
            </a:r>
          </a:p>
          <a:p>
            <a:pPr lvl="1"/>
            <a:r>
              <a:rPr lang="en-US" altLang="en-US" sz="2400" b="1" smtClean="0"/>
              <a:t>Discuss and agree on issues such as manuscript publication and authorship</a:t>
            </a:r>
          </a:p>
          <a:p>
            <a:pPr lvl="1"/>
            <a:endParaRPr lang="en-US" altLang="en-US" sz="2400" b="1" smtClean="0"/>
          </a:p>
          <a:p>
            <a:pPr lvl="2"/>
            <a:endParaRPr lang="en-US" altLang="en-US" sz="2000" b="1" smtClean="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4301D2-E24A-4CBD-B202-C6C051A36E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Examples of available secondary analysis data sets …</a:t>
            </a:r>
          </a:p>
          <a:p>
            <a:pPr lvl="1"/>
            <a:r>
              <a:rPr lang="en-US" altLang="en-US" b="1" smtClean="0"/>
              <a:t>MEPS (Medical Expenditure Panel Survey)</a:t>
            </a:r>
          </a:p>
          <a:p>
            <a:pPr lvl="1"/>
            <a:r>
              <a:rPr lang="en-US" altLang="en-US" b="1" smtClean="0"/>
              <a:t>YRBSS (Youth Risk Behavior Surveillance System)</a:t>
            </a:r>
          </a:p>
          <a:p>
            <a:pPr lvl="1"/>
            <a:r>
              <a:rPr lang="en-US" altLang="en-US" b="1" smtClean="0"/>
              <a:t>NSQIP (National Surgical Quality Improvement Proram)</a:t>
            </a:r>
          </a:p>
          <a:p>
            <a:pPr lvl="1"/>
            <a:r>
              <a:rPr lang="en-US" altLang="en-US" b="1" smtClean="0"/>
              <a:t>…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60FF63-3A52-4DF5-90E9-876B64877E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36563" y="0"/>
            <a:ext cx="8229600" cy="1143000"/>
          </a:xfrm>
        </p:spPr>
        <p:txBody>
          <a:bodyPr/>
          <a:lstStyle/>
          <a:p>
            <a:r>
              <a:rPr lang="en-US" altLang="en-US" sz="4000" b="1" dirty="0" smtClean="0"/>
              <a:t>#2 </a:t>
            </a:r>
            <a:r>
              <a:rPr lang="en-US" altLang="en-US" sz="4000" b="1" dirty="0" smtClean="0"/>
              <a:t>Assignment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Go to a source of secondary data. Review available data types / topics on the data web </a:t>
            </a:r>
            <a:r>
              <a:rPr lang="en-US" altLang="en-US" sz="2800" dirty="0" smtClean="0"/>
              <a:t>site. </a:t>
            </a:r>
            <a:r>
              <a:rPr lang="en-US" sz="2800" dirty="0"/>
              <a:t>Using the template provided in the Week 4 folder, write a brief description of a research topic you could address using this data source. Include in your description information on the variables that would be used</a:t>
            </a:r>
            <a:r>
              <a:rPr lang="en-US" sz="2800" dirty="0" smtClean="0"/>
              <a:t>. </a:t>
            </a:r>
            <a:r>
              <a:rPr lang="en-US" altLang="en-US" sz="2800" dirty="0" smtClean="0"/>
              <a:t>Use the hand-out with the list of possible web sites or your own source to identify a dataset you are interested in. </a:t>
            </a:r>
            <a:r>
              <a:rPr lang="en-US" altLang="en-US" dirty="0" smtClean="0"/>
              <a:t>	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931E36-F394-4B80-9725-99BB7D9BF55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b="1" smtClean="0"/>
              <a:t>Definition – using existing database/dataset to re-examine variables and answer questions</a:t>
            </a:r>
          </a:p>
          <a:p>
            <a:pPr lvl="1"/>
            <a:r>
              <a:rPr lang="en-US" altLang="en-US" sz="2400" b="1" smtClean="0"/>
              <a:t>Research question different from what was originally addressed</a:t>
            </a:r>
          </a:p>
          <a:p>
            <a:r>
              <a:rPr lang="en-US" altLang="en-US" sz="2800" b="1" smtClean="0"/>
              <a:t>Differences could be …</a:t>
            </a:r>
          </a:p>
          <a:p>
            <a:pPr lvl="1"/>
            <a:r>
              <a:rPr lang="en-US" altLang="en-US" sz="2400" b="1" smtClean="0"/>
              <a:t>Variables that are analyzed</a:t>
            </a:r>
          </a:p>
          <a:p>
            <a:pPr lvl="1"/>
            <a:r>
              <a:rPr lang="en-US" altLang="en-US" sz="2400" b="1" smtClean="0"/>
              <a:t>Relationships that are explored</a:t>
            </a:r>
          </a:p>
          <a:p>
            <a:pPr lvl="1"/>
            <a:r>
              <a:rPr lang="en-US" altLang="en-US" sz="2400" b="1" smtClean="0"/>
              <a:t>Different subsets of cases</a:t>
            </a:r>
          </a:p>
          <a:p>
            <a:pPr lvl="1"/>
            <a:r>
              <a:rPr lang="en-US" altLang="en-US" sz="2400" b="1" smtClean="0"/>
              <a:t>Different analysis techniques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B171B-D14E-4E16-B7A1-109CF4F4CA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Could be done when able to combine different/compatible data sets</a:t>
            </a:r>
          </a:p>
          <a:p>
            <a:r>
              <a:rPr lang="en-US" altLang="en-US" b="1" smtClean="0"/>
              <a:t>Advantages</a:t>
            </a:r>
          </a:p>
          <a:p>
            <a:pPr lvl="1"/>
            <a:r>
              <a:rPr lang="en-US" altLang="en-US" b="1" smtClean="0"/>
              <a:t>Cost</a:t>
            </a:r>
          </a:p>
          <a:p>
            <a:pPr lvl="1"/>
            <a:r>
              <a:rPr lang="en-US" altLang="en-US" b="1" smtClean="0"/>
              <a:t>Working with large dataset</a:t>
            </a:r>
          </a:p>
          <a:p>
            <a:pPr lvl="1"/>
            <a:r>
              <a:rPr lang="en-US" altLang="en-US" b="1" smtClean="0"/>
              <a:t>Time efficiency</a:t>
            </a:r>
          </a:p>
          <a:p>
            <a:pPr lvl="1"/>
            <a:r>
              <a:rPr lang="en-US" altLang="en-US" b="1" smtClean="0"/>
              <a:t>May be a good first step in a research area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40C6B-F4FF-4851-8E66-1D7FCCBDAE2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Disadvantages</a:t>
            </a:r>
          </a:p>
          <a:p>
            <a:pPr lvl="1"/>
            <a:r>
              <a:rPr lang="en-US" altLang="en-US" b="1" smtClean="0"/>
              <a:t>Lack of control over data collection process</a:t>
            </a:r>
          </a:p>
          <a:p>
            <a:pPr lvl="2"/>
            <a:r>
              <a:rPr lang="en-US" altLang="en-US" b="1" smtClean="0"/>
              <a:t>Quality control</a:t>
            </a:r>
          </a:p>
          <a:p>
            <a:pPr lvl="2"/>
            <a:r>
              <a:rPr lang="en-US" altLang="en-US" b="1" smtClean="0"/>
              <a:t>Specifics of variables and wording</a:t>
            </a:r>
          </a:p>
          <a:p>
            <a:pPr lvl="2"/>
            <a:r>
              <a:rPr lang="en-US" altLang="en-US" b="1" smtClean="0"/>
              <a:t>Missing data or data entry errors</a:t>
            </a:r>
          </a:p>
          <a:p>
            <a:pPr lvl="1"/>
            <a:r>
              <a:rPr lang="en-US" altLang="en-US" b="1" smtClean="0"/>
              <a:t>Consider possible sources of error</a:t>
            </a:r>
          </a:p>
          <a:p>
            <a:pPr lvl="2"/>
            <a:r>
              <a:rPr lang="en-US" altLang="en-US" b="1" smtClean="0"/>
              <a:t>Make judgment on possible impact on research question</a:t>
            </a:r>
          </a:p>
          <a:p>
            <a:pPr lvl="2"/>
            <a:r>
              <a:rPr lang="en-US" altLang="en-US" b="1" smtClean="0"/>
              <a:t>What can be done to address problems</a:t>
            </a: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80F64-0A4A-46E9-8640-3DBF68C1A9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Two types of secondary data sets</a:t>
            </a:r>
          </a:p>
          <a:p>
            <a:pPr lvl="1"/>
            <a:r>
              <a:rPr lang="en-US" altLang="en-US" b="1" smtClean="0"/>
              <a:t>Individual</a:t>
            </a:r>
          </a:p>
          <a:p>
            <a:pPr lvl="1"/>
            <a:r>
              <a:rPr lang="en-US" altLang="en-US" b="1" smtClean="0"/>
              <a:t>Aggregate</a:t>
            </a: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DAB506-FF42-42E0-BB70-33DC7C5EFE2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Individual – separate information available for each subject/unit</a:t>
            </a:r>
          </a:p>
          <a:p>
            <a:pPr lvl="1"/>
            <a:r>
              <a:rPr lang="en-US" altLang="en-US" b="1" smtClean="0"/>
              <a:t>Can use to measure associations between characteristics among individuals/units </a:t>
            </a:r>
          </a:p>
          <a:p>
            <a:pPr lvl="1"/>
            <a:r>
              <a:rPr lang="en-US" altLang="en-US" b="1" smtClean="0"/>
              <a:t>Source </a:t>
            </a:r>
          </a:p>
          <a:p>
            <a:pPr lvl="2"/>
            <a:r>
              <a:rPr lang="en-US" altLang="en-US" b="1" smtClean="0"/>
              <a:t>Previous research study</a:t>
            </a:r>
          </a:p>
          <a:p>
            <a:pPr lvl="2"/>
            <a:r>
              <a:rPr lang="en-US" altLang="en-US" b="1" smtClean="0"/>
              <a:t>Large regional and national data sets</a:t>
            </a:r>
          </a:p>
          <a:p>
            <a:pPr lvl="3"/>
            <a:r>
              <a:rPr lang="en-US" altLang="en-US" b="1" smtClean="0"/>
              <a:t>Surveillance, Epidemiology, and End Results (SEER)</a:t>
            </a:r>
          </a:p>
          <a:p>
            <a:pPr lvl="3"/>
            <a:r>
              <a:rPr lang="en-US" altLang="en-US" b="1" smtClean="0"/>
              <a:t>National Death Index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93D1B-3ECC-4DA6-A529-449331F4B29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Aggregate – information available only for groups of subjects</a:t>
            </a:r>
          </a:p>
          <a:p>
            <a:r>
              <a:rPr lang="en-US" altLang="en-US" b="1" smtClean="0"/>
              <a:t>Can study associations among groups by comparing them on risk factors or variables of interest (ecologic studies)</a:t>
            </a:r>
          </a:p>
          <a:p>
            <a:r>
              <a:rPr lang="en-US" altLang="en-US" b="1" smtClean="0"/>
              <a:t>Advantage – availability of data</a:t>
            </a:r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4E4213-272E-4513-8272-28FB0CF0E2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449263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smtClean="0"/>
              <a:t>Aggregate (cont</a:t>
            </a:r>
            <a:r>
              <a:rPr lang="ja-JP" altLang="en-US" b="1" smtClean="0"/>
              <a:t>’</a:t>
            </a:r>
            <a:r>
              <a:rPr lang="en-US" altLang="ja-JP" b="1" smtClean="0"/>
              <a:t>d)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Disadvantage – 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Associations are especially susceptible to confounding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Associations seen in aggregate don’t always hold at the individual level (ecologic fallacy)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Most appropriately used – 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Test the plausibility of a new hypothesis, or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/>
              <a:t>Generate new hypotheses</a:t>
            </a:r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BB06F-6363-4045-8249-06B8991257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 smtClean="0"/>
              <a:t>Secondary Analysis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smtClean="0"/>
              <a:t>Chicken or the egg!</a:t>
            </a:r>
          </a:p>
          <a:p>
            <a:pPr lvl="1"/>
            <a:r>
              <a:rPr lang="en-US" altLang="en-US" b="1" smtClean="0"/>
              <a:t>Identify existing database and determine what can be done with it – that you are interested in!</a:t>
            </a:r>
          </a:p>
          <a:p>
            <a:pPr lvl="2"/>
            <a:r>
              <a:rPr lang="en-US" altLang="en-US" b="1" smtClean="0"/>
              <a:t>Get familiar with the data set – available variables</a:t>
            </a:r>
          </a:p>
          <a:p>
            <a:pPr lvl="2"/>
            <a:r>
              <a:rPr lang="en-US" altLang="en-US" b="1" smtClean="0"/>
              <a:t>Consider possible </a:t>
            </a:r>
            <a:r>
              <a:rPr lang="en-US" altLang="en-US" b="1" u="sng" smtClean="0"/>
              <a:t>new</a:t>
            </a:r>
            <a:r>
              <a:rPr lang="en-US" altLang="en-US" b="1" smtClean="0"/>
              <a:t> questions that can be addressed</a:t>
            </a:r>
          </a:p>
          <a:p>
            <a:pPr lvl="2"/>
            <a:r>
              <a:rPr lang="en-US" altLang="en-US" b="1" smtClean="0"/>
              <a:t>Go to the literature</a:t>
            </a:r>
          </a:p>
          <a:p>
            <a:pPr lvl="3"/>
            <a:r>
              <a:rPr lang="en-US" altLang="en-US" b="1" smtClean="0"/>
              <a:t>How has database been used previously?</a:t>
            </a:r>
          </a:p>
          <a:p>
            <a:pPr lvl="3"/>
            <a:r>
              <a:rPr lang="en-US" altLang="en-US" b="1" smtClean="0"/>
              <a:t>What has already been answered?</a:t>
            </a:r>
          </a:p>
          <a:p>
            <a:pPr lvl="3"/>
            <a:r>
              <a:rPr lang="en-US" altLang="en-US" b="1" smtClean="0"/>
              <a:t>Develop a theoretical framework for your research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A9359-B4F2-4382-90AE-0FD79A7AD5D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4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1147</Words>
  <Application>Microsoft Office PowerPoint</Application>
  <PresentationFormat>On-screen Show (4:3)</PresentationFormat>
  <Paragraphs>183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Calibri</vt:lpstr>
      <vt:lpstr>Office Theme</vt:lpstr>
      <vt:lpstr>MEDB 5510 Clinical Research Methods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Secondary Analysis</vt:lpstr>
      <vt:lpstr>Ancillary Studies</vt:lpstr>
      <vt:lpstr>Ancillary Studies</vt:lpstr>
      <vt:lpstr>Ancillary Studies</vt:lpstr>
      <vt:lpstr>Secondary Analysis</vt:lpstr>
      <vt:lpstr>#2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127</cp:revision>
  <dcterms:created xsi:type="dcterms:W3CDTF">2009-06-29T18:04:53Z</dcterms:created>
  <dcterms:modified xsi:type="dcterms:W3CDTF">2018-01-15T21:04:36Z</dcterms:modified>
</cp:coreProperties>
</file>