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handoutMasterIdLst>
    <p:handoutMasterId r:id="rId39"/>
  </p:handoutMasterIdLst>
  <p:sldIdLst>
    <p:sldId id="256" r:id="rId2"/>
    <p:sldId id="452" r:id="rId3"/>
    <p:sldId id="453" r:id="rId4"/>
    <p:sldId id="458" r:id="rId5"/>
    <p:sldId id="410" r:id="rId6"/>
    <p:sldId id="459" r:id="rId7"/>
    <p:sldId id="409" r:id="rId8"/>
    <p:sldId id="460" r:id="rId9"/>
    <p:sldId id="408" r:id="rId10"/>
    <p:sldId id="411" r:id="rId11"/>
    <p:sldId id="412" r:id="rId12"/>
    <p:sldId id="413" r:id="rId13"/>
    <p:sldId id="439" r:id="rId14"/>
    <p:sldId id="414" r:id="rId15"/>
    <p:sldId id="440" r:id="rId16"/>
    <p:sldId id="441" r:id="rId17"/>
    <p:sldId id="442" r:id="rId18"/>
    <p:sldId id="443" r:id="rId19"/>
    <p:sldId id="444" r:id="rId20"/>
    <p:sldId id="445" r:id="rId21"/>
    <p:sldId id="447" r:id="rId22"/>
    <p:sldId id="448" r:id="rId23"/>
    <p:sldId id="449" r:id="rId24"/>
    <p:sldId id="450" r:id="rId25"/>
    <p:sldId id="462" r:id="rId26"/>
    <p:sldId id="461" r:id="rId27"/>
    <p:sldId id="451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3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94660"/>
  </p:normalViewPr>
  <p:slideViewPr>
    <p:cSldViewPr>
      <p:cViewPr varScale="1">
        <p:scale>
          <a:sx n="118" d="100"/>
          <a:sy n="118" d="100"/>
        </p:scale>
        <p:origin x="14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C327248-66EE-464F-A348-491A245EC8AD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30FE9BD1-B0C1-FB4A-9CA4-36913113B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4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D8D11B-93BA-1E40-87A6-CDE30C012DA6}" type="datetimeFigureOut">
              <a:rPr lang="en-US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5E3333A-C2BE-4F49-97AC-2D4869368A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8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Homework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9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0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6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15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4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70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9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63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6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1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28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4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52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63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82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16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3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79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5A4E9B-87B6-A746-9FA5-3B194D4D62ED}" type="slidenum">
              <a:rPr lang="en-US">
                <a:latin typeface="Calibri" charset="0"/>
              </a:rPr>
              <a:pPr eaLnBrk="1" hangingPunct="1"/>
              <a:t>36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3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9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5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4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7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3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14F8F-CFDF-754F-8CD0-C82FB4EA98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6225B-A7DA-5743-A822-E291F1284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BB96D-9D5C-CF4D-A0BD-4E37A3BF38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E9899-7F71-2047-941A-30BA3B8960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F267-61F0-8745-9854-594080CF6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8CC1A-A98D-AD47-8317-8ACE8B961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CF83-1788-7944-A70E-3076120962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10D26-6F40-4748-8C5C-CC95617C7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7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914A8-09D4-8B4A-8153-B8DDF5B78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025A7-FBB5-F54E-BF74-B6185D452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59378-FD49-4A47-8CB1-FD9D2F021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D2F7D36-FB48-D24F-A1C2-B6CEC21CC3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MEDB 5510</a:t>
            </a:r>
            <a:br>
              <a:rPr lang="en-US" b="1">
                <a:latin typeface="Calibri" charset="0"/>
              </a:rPr>
            </a:br>
            <a:r>
              <a:rPr lang="en-US" b="1">
                <a:latin typeface="Calibri" charset="0"/>
              </a:rPr>
              <a:t>Clinical Research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EF8221-7C80-5E48-A889-3D8B6E24ED3A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438400" y="4038600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/>
              <a:t>Week </a:t>
            </a:r>
            <a:r>
              <a:rPr lang="en-US" sz="2400" b="1" dirty="0" smtClean="0"/>
              <a:t>6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/>
              <a:t>Non-Experimental Designs</a:t>
            </a:r>
            <a:endParaRPr lang="en-US" sz="2400" b="1" dirty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Qualitative – 5 main approaches</a:t>
            </a:r>
          </a:p>
          <a:p>
            <a:pPr lvl="1"/>
            <a:r>
              <a:rPr lang="en-US" b="1" dirty="0" smtClean="0">
                <a:latin typeface="Calibri" charset="0"/>
              </a:rPr>
              <a:t>Phenomenological</a:t>
            </a:r>
          </a:p>
          <a:p>
            <a:pPr lvl="1"/>
            <a:r>
              <a:rPr lang="en-US" b="1" dirty="0" smtClean="0">
                <a:latin typeface="Calibri" charset="0"/>
              </a:rPr>
              <a:t>Grounded theory</a:t>
            </a:r>
          </a:p>
          <a:p>
            <a:pPr lvl="1"/>
            <a:r>
              <a:rPr lang="en-US" b="1" dirty="0" smtClean="0">
                <a:latin typeface="Calibri" charset="0"/>
              </a:rPr>
              <a:t>Ethnographic</a:t>
            </a:r>
          </a:p>
          <a:p>
            <a:pPr lvl="1"/>
            <a:r>
              <a:rPr lang="en-US" b="1" dirty="0" smtClean="0">
                <a:latin typeface="Calibri" charset="0"/>
              </a:rPr>
              <a:t>Case study</a:t>
            </a:r>
          </a:p>
          <a:p>
            <a:pPr lvl="1"/>
            <a:r>
              <a:rPr lang="en-US" b="1" dirty="0" smtClean="0">
                <a:latin typeface="Calibri" charset="0"/>
              </a:rPr>
              <a:t>Narrative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Qualitative – Phenomenological</a:t>
            </a:r>
          </a:p>
          <a:p>
            <a:pPr lvl="1"/>
            <a:r>
              <a:rPr lang="en-US" b="1" dirty="0">
                <a:latin typeface="Calibri" charset="0"/>
              </a:rPr>
              <a:t>A</a:t>
            </a:r>
            <a:r>
              <a:rPr lang="en-US" b="1" dirty="0" smtClean="0">
                <a:latin typeface="Calibri" charset="0"/>
              </a:rPr>
              <a:t>llow researcher to “… understand the meaning participants place onto “… events, phenomenon, and activities.”</a:t>
            </a:r>
          </a:p>
          <a:p>
            <a:pPr lvl="1"/>
            <a:r>
              <a:rPr lang="en-US" b="1" dirty="0" smtClean="0">
                <a:latin typeface="Calibri" charset="0"/>
              </a:rPr>
              <a:t>Goal – “… explain the essence of experiences lived by the participants.”</a:t>
            </a:r>
          </a:p>
          <a:p>
            <a:pPr lvl="1"/>
            <a:r>
              <a:rPr lang="en-US" b="1" dirty="0" smtClean="0">
                <a:latin typeface="Calibri" charset="0"/>
              </a:rPr>
              <a:t>Method – usually interviews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7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42993" y="0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Qualitative – Grounded Theory</a:t>
            </a:r>
          </a:p>
          <a:p>
            <a:pPr lvl="1"/>
            <a:r>
              <a:rPr lang="en-US" b="1" dirty="0" smtClean="0">
                <a:latin typeface="Calibri" charset="0"/>
              </a:rPr>
              <a:t>Goal – “… generate theory from data collected from participants.”</a:t>
            </a:r>
          </a:p>
          <a:p>
            <a:pPr lvl="1"/>
            <a:r>
              <a:rPr lang="en-US" b="1" dirty="0" smtClean="0">
                <a:latin typeface="Calibri" charset="0"/>
              </a:rPr>
              <a:t>“… focus on the process, actions, and interactions experienced by … participants.”</a:t>
            </a:r>
          </a:p>
          <a:p>
            <a:pPr lvl="1"/>
            <a:r>
              <a:rPr lang="en-US" b="1" dirty="0" smtClean="0">
                <a:latin typeface="Calibri" charset="0"/>
              </a:rPr>
              <a:t>Method – usually interviews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0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6458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Grounded </a:t>
            </a:r>
            <a:r>
              <a:rPr lang="en-US" b="1" dirty="0">
                <a:latin typeface="Calibri" charset="0"/>
              </a:rPr>
              <a:t>theory (Glaser &amp; Strauss, 1967)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Inferences firmly </a:t>
            </a:r>
            <a:r>
              <a:rPr lang="ja-JP" altLang="en-US" b="1" dirty="0">
                <a:latin typeface="Calibri" charset="0"/>
              </a:rPr>
              <a:t>“</a:t>
            </a:r>
            <a:r>
              <a:rPr lang="en-US" b="1" dirty="0">
                <a:latin typeface="Calibri" charset="0"/>
              </a:rPr>
              <a:t>grounded</a:t>
            </a:r>
            <a:r>
              <a:rPr lang="ja-JP" altLang="en-US" b="1" dirty="0">
                <a:latin typeface="Calibri" charset="0"/>
              </a:rPr>
              <a:t>”</a:t>
            </a:r>
            <a:r>
              <a:rPr lang="en-US" b="1" dirty="0">
                <a:latin typeface="Calibri" charset="0"/>
              </a:rPr>
              <a:t> in the data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Prior theoretical expectations avoided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Sampling </a:t>
            </a:r>
            <a:r>
              <a:rPr lang="en-US" b="1" dirty="0">
                <a:latin typeface="Calibri" charset="0"/>
              </a:rPr>
              <a:t>proceeds parallel to data collection &amp; analysis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Categories regarded as provisional, subject to revision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Research maintains skepticism, seeks disconfirming examples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Ultimate purpose – construct coherent theory from the data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Qualitative – Ethnographic</a:t>
            </a:r>
          </a:p>
          <a:p>
            <a:pPr lvl="1"/>
            <a:r>
              <a:rPr lang="en-US" b="1" dirty="0" smtClean="0">
                <a:latin typeface="Calibri" charset="0"/>
              </a:rPr>
              <a:t>Goal - “… describe a group of individuals who share the same culture.”</a:t>
            </a:r>
          </a:p>
          <a:p>
            <a:r>
              <a:rPr lang="en-US" b="1" dirty="0" smtClean="0">
                <a:latin typeface="Calibri" charset="0"/>
              </a:rPr>
              <a:t>Qualitative – Case-study</a:t>
            </a:r>
          </a:p>
          <a:p>
            <a:pPr lvl="1"/>
            <a:r>
              <a:rPr lang="en-US" b="1" dirty="0" smtClean="0">
                <a:latin typeface="Calibri" charset="0"/>
              </a:rPr>
              <a:t>Goal – “…develop deep understanding of a case or cases.”</a:t>
            </a:r>
          </a:p>
          <a:p>
            <a:r>
              <a:rPr lang="en-US" b="1" dirty="0" smtClean="0">
                <a:latin typeface="Calibri" charset="0"/>
              </a:rPr>
              <a:t>Qualitative – Narrative</a:t>
            </a:r>
          </a:p>
          <a:p>
            <a:pPr lvl="1"/>
            <a:r>
              <a:rPr lang="en-US" b="1" dirty="0" smtClean="0">
                <a:latin typeface="Calibri" charset="0"/>
              </a:rPr>
              <a:t>Goal – “… identify and report stories from the participants.” 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8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Inductive </a:t>
            </a:r>
            <a:r>
              <a:rPr lang="en-US" b="1" dirty="0">
                <a:latin typeface="Calibri" charset="0"/>
              </a:rPr>
              <a:t>process </a:t>
            </a:r>
            <a:r>
              <a:rPr lang="en-US" sz="2800" b="1" dirty="0">
                <a:latin typeface="Calibri" charset="0"/>
              </a:rPr>
              <a:t>–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Start with the specific (raw data / transcript)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Develop a theoretical framework from the data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Conceptual categories </a:t>
            </a:r>
            <a:r>
              <a:rPr lang="en-US" b="1" u="sng" dirty="0">
                <a:latin typeface="Calibri" charset="0"/>
              </a:rPr>
              <a:t>emerge</a:t>
            </a:r>
            <a:r>
              <a:rPr lang="en-US" b="1" dirty="0">
                <a:latin typeface="Calibri" charset="0"/>
              </a:rPr>
              <a:t> from the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Start the study with a research question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This may provide a potential starting point for analyzing text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If you do this, DO NOT let it prevent you from seeing what is in the text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Steps </a:t>
            </a:r>
            <a:endParaRPr lang="en-US" sz="28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From raw data </a:t>
            </a:r>
            <a:r>
              <a:rPr lang="en-US" sz="2400" b="1" dirty="0" smtClean="0">
                <a:latin typeface="Calibri" charset="0"/>
                <a:sym typeface="Wingdings" charset="0"/>
              </a:rPr>
              <a:t> theory </a:t>
            </a:r>
            <a:r>
              <a:rPr lang="en-US" sz="2400" b="1" dirty="0">
                <a:latin typeface="Calibri" charset="0"/>
                <a:sym typeface="Wingdings" charset="0"/>
              </a:rPr>
              <a:t>building</a:t>
            </a:r>
          </a:p>
          <a:p>
            <a:pPr lvl="1">
              <a:lnSpc>
                <a:spcPct val="90000"/>
              </a:lnSpc>
            </a:pPr>
            <a:r>
              <a:rPr lang="ja-JP" altLang="en-US" sz="2400" b="1" dirty="0">
                <a:latin typeface="Calibri" charset="0"/>
                <a:sym typeface="Wingdings" charset="0"/>
              </a:rPr>
              <a:t>“</a:t>
            </a:r>
            <a:r>
              <a:rPr lang="en-US" sz="2400" b="1" dirty="0">
                <a:latin typeface="Calibri" charset="0"/>
                <a:sym typeface="Wingdings" charset="0"/>
              </a:rPr>
              <a:t>Iterative</a:t>
            </a:r>
            <a:r>
              <a:rPr lang="ja-JP" altLang="en-US" sz="2400" b="1" dirty="0">
                <a:latin typeface="Calibri" charset="0"/>
                <a:sym typeface="Wingdings" charset="0"/>
              </a:rPr>
              <a:t>”</a:t>
            </a:r>
            <a:r>
              <a:rPr lang="en-US" sz="2400" b="1" dirty="0">
                <a:latin typeface="Calibri" charset="0"/>
                <a:sym typeface="Wingdings" charset="0"/>
              </a:rPr>
              <a:t> process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  <a:sym typeface="Wingdings" charset="0"/>
              </a:rPr>
              <a:t>e.g. , as you are developing categories, check them back against the raw data – do they continue to reflect the original data?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Analysis process –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Given research question, may have some idea of a general conceptual structure; serve only as a starting point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Usually work from transcripts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If possible, refer back to audio recordings when needed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Q</a:t>
            </a:r>
            <a:r>
              <a:rPr lang="en-US" sz="2400" b="1" dirty="0" smtClean="0">
                <a:latin typeface="Calibri" charset="0"/>
              </a:rPr>
              <a:t>ualitative </a:t>
            </a:r>
            <a:r>
              <a:rPr lang="en-US" sz="2400" b="1" dirty="0">
                <a:latin typeface="Calibri" charset="0"/>
              </a:rPr>
              <a:t>form of </a:t>
            </a:r>
            <a:r>
              <a:rPr lang="en-US" sz="2400" b="1" dirty="0" smtClean="0">
                <a:latin typeface="Calibri" charset="0"/>
              </a:rPr>
              <a:t>analysis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latin typeface="Calibri" charset="0"/>
              </a:rPr>
              <a:t>Content analysis – analysis of the content of communication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latin typeface="Calibri" charset="0"/>
              </a:rPr>
              <a:t>Thematic analysis – identifying patterns or themes in the data</a:t>
            </a:r>
            <a:endParaRPr lang="en-US" sz="20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Category Formation – assign sections (</a:t>
            </a:r>
            <a:r>
              <a:rPr lang="en-US" sz="2800" b="1" dirty="0" smtClean="0">
                <a:latin typeface="Calibri" charset="0"/>
              </a:rPr>
              <a:t>data bits</a:t>
            </a:r>
            <a:r>
              <a:rPr lang="en-US" sz="2800" b="1" dirty="0">
                <a:latin typeface="Calibri" charset="0"/>
              </a:rPr>
              <a:t>) to analytical </a:t>
            </a:r>
            <a:r>
              <a:rPr lang="en-US" sz="2800" b="1" dirty="0" smtClean="0">
                <a:latin typeface="Calibri" charset="0"/>
              </a:rPr>
              <a:t>categories/themes </a:t>
            </a:r>
            <a:r>
              <a:rPr lang="en-US" sz="2800" b="1" dirty="0">
                <a:latin typeface="Calibri" charset="0"/>
                <a:sym typeface="Wingdings" charset="0"/>
              </a:rPr>
              <a:t> </a:t>
            </a:r>
            <a:r>
              <a:rPr lang="ja-JP" altLang="en-US" sz="2800" b="1" dirty="0">
                <a:latin typeface="Calibri" charset="0"/>
                <a:sym typeface="Wingdings" charset="0"/>
              </a:rPr>
              <a:t>“</a:t>
            </a:r>
            <a:r>
              <a:rPr lang="en-US" sz="2800" b="1" dirty="0">
                <a:latin typeface="Calibri" charset="0"/>
                <a:sym typeface="Wingdings" charset="0"/>
              </a:rPr>
              <a:t>coding</a:t>
            </a:r>
            <a:r>
              <a:rPr lang="ja-JP" altLang="en-US" sz="2800" b="1" dirty="0">
                <a:latin typeface="Calibri" charset="0"/>
                <a:sym typeface="Wingdings" charset="0"/>
              </a:rPr>
              <a:t>”</a:t>
            </a:r>
            <a:endParaRPr lang="en-US" sz="2800" b="1" dirty="0">
              <a:latin typeface="Calibri" charset="0"/>
              <a:sym typeface="Wingdings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  <a:sym typeface="Wingdings" charset="0"/>
              </a:rPr>
              <a:t>Summarizing the data by identifying similarities and differences / commonalities and contrasts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  <a:sym typeface="Wingdings" charset="0"/>
              </a:rPr>
              <a:t>Categories: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  <a:sym typeface="Wingdings" charset="0"/>
              </a:rPr>
              <a:t>More manageable units of information</a:t>
            </a:r>
          </a:p>
          <a:p>
            <a:pPr lvl="2">
              <a:lnSpc>
                <a:spcPct val="90000"/>
              </a:lnSpc>
            </a:pPr>
            <a:r>
              <a:rPr lang="ja-JP" altLang="en-US" sz="2000" b="1" dirty="0">
                <a:latin typeface="Calibri" charset="0"/>
                <a:sym typeface="Wingdings" charset="0"/>
              </a:rPr>
              <a:t>“</a:t>
            </a:r>
            <a:r>
              <a:rPr lang="en-US" sz="2000" b="1" dirty="0">
                <a:latin typeface="Calibri" charset="0"/>
                <a:sym typeface="Wingdings" charset="0"/>
              </a:rPr>
              <a:t>open coding</a:t>
            </a:r>
            <a:r>
              <a:rPr lang="ja-JP" altLang="en-US" sz="2000" b="1" dirty="0">
                <a:latin typeface="Calibri" charset="0"/>
                <a:sym typeface="Wingdings" charset="0"/>
              </a:rPr>
              <a:t>”</a:t>
            </a:r>
            <a:endParaRPr lang="en-US" sz="2000" b="1" dirty="0">
              <a:latin typeface="Calibri" charset="0"/>
              <a:sym typeface="Wingdings" charset="0"/>
            </a:endParaRP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  <a:sym typeface="Wingdings" charset="0"/>
              </a:rPr>
              <a:t>Descriptive – Concrete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  <a:sym typeface="Wingdings" charset="0"/>
              </a:rPr>
              <a:t>Interpretive – Abstract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  <a:sym typeface="Wingdings" charset="0"/>
              </a:rPr>
              <a:t>Relational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  <a:sym typeface="Wingdings" charset="0"/>
              </a:rPr>
              <a:t>Cross-reference categories back to text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Makes it easier to revise coding as needed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 charset="0"/>
              </a:rPr>
              <a:t>Category Formation 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Faithful to the data – </a:t>
            </a:r>
            <a:r>
              <a:rPr lang="ja-JP" altLang="en-US" sz="2400" b="1">
                <a:latin typeface="Calibri" charset="0"/>
              </a:rPr>
              <a:t>“</a:t>
            </a:r>
            <a:r>
              <a:rPr lang="en-US" sz="2400" b="1">
                <a:latin typeface="Calibri" charset="0"/>
              </a:rPr>
              <a:t>internal</a:t>
            </a:r>
            <a:r>
              <a:rPr lang="ja-JP" altLang="en-US" sz="2400" b="1">
                <a:latin typeface="Calibri" charset="0"/>
              </a:rPr>
              <a:t>”</a:t>
            </a:r>
            <a:r>
              <a:rPr lang="en-US" sz="2400" b="1">
                <a:latin typeface="Calibri" charset="0"/>
              </a:rPr>
              <a:t> aspect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Meaningful to other categories – </a:t>
            </a:r>
            <a:r>
              <a:rPr lang="ja-JP" altLang="en-US" sz="2400" b="1">
                <a:latin typeface="Calibri" charset="0"/>
              </a:rPr>
              <a:t>“</a:t>
            </a:r>
            <a:r>
              <a:rPr lang="en-US" sz="2400" b="1">
                <a:latin typeface="Calibri" charset="0"/>
              </a:rPr>
              <a:t>external</a:t>
            </a:r>
            <a:r>
              <a:rPr lang="ja-JP" altLang="en-US" sz="2400" b="1">
                <a:latin typeface="Calibri" charset="0"/>
              </a:rPr>
              <a:t>”</a:t>
            </a:r>
            <a:r>
              <a:rPr lang="en-US" sz="2400" b="1">
                <a:latin typeface="Calibri" charset="0"/>
              </a:rPr>
              <a:t> aspect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Balance</a:t>
            </a:r>
            <a:endParaRPr lang="en-US" b="1">
              <a:latin typeface="Calibri" charset="0"/>
            </a:endParaRPr>
          </a:p>
          <a:p>
            <a:pPr lvl="2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Generality vs Specificity</a:t>
            </a:r>
          </a:p>
          <a:p>
            <a:pPr lvl="2">
              <a:lnSpc>
                <a:spcPct val="90000"/>
              </a:lnSpc>
            </a:pPr>
            <a:r>
              <a:rPr lang="en-US" sz="2000" b="1">
                <a:latin typeface="Calibri" charset="0"/>
              </a:rPr>
              <a:t>Inclusivity vs Exclusivity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Number of times idea mentioned does NOT necessarily reflect importance</a:t>
            </a:r>
          </a:p>
          <a:p>
            <a:pPr lvl="1">
              <a:lnSpc>
                <a:spcPct val="90000"/>
              </a:lnSpc>
            </a:pPr>
            <a:endParaRPr lang="en-US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9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Research Approaches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b="1" dirty="0">
              <a:latin typeface="Calibri" charset="0"/>
            </a:endParaRPr>
          </a:p>
          <a:p>
            <a:endParaRPr lang="en-US" b="1" dirty="0">
              <a:latin typeface="Calibri" charset="0"/>
            </a:endParaRPr>
          </a:p>
          <a:p>
            <a:endParaRPr lang="en-US" b="1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9DEDAD-2C61-CB42-838C-A74FFC6CABB3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9718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26" y="1099722"/>
            <a:ext cx="6017274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3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 charset="0"/>
              </a:rPr>
              <a:t>Labeling / Revising Categories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Member-generated – </a:t>
            </a:r>
            <a:r>
              <a:rPr lang="ja-JP" altLang="en-US" sz="2400" b="1">
                <a:latin typeface="Calibri" charset="0"/>
              </a:rPr>
              <a:t>“</a:t>
            </a:r>
            <a:r>
              <a:rPr lang="en-US" sz="2400" b="1">
                <a:latin typeface="Calibri" charset="0"/>
              </a:rPr>
              <a:t>first-order</a:t>
            </a:r>
            <a:r>
              <a:rPr lang="ja-JP" altLang="en-US" sz="2400" b="1">
                <a:latin typeface="Calibri" charset="0"/>
              </a:rPr>
              <a:t>”</a:t>
            </a:r>
            <a:r>
              <a:rPr lang="en-US" sz="2400" b="1">
                <a:latin typeface="Calibri" charset="0"/>
              </a:rPr>
              <a:t> account 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Observer-generated – </a:t>
            </a:r>
            <a:r>
              <a:rPr lang="ja-JP" altLang="en-US" sz="2400" b="1">
                <a:latin typeface="Calibri" charset="0"/>
              </a:rPr>
              <a:t>“</a:t>
            </a:r>
            <a:r>
              <a:rPr lang="en-US" sz="2400" b="1">
                <a:latin typeface="Calibri" charset="0"/>
              </a:rPr>
              <a:t>second-order</a:t>
            </a:r>
            <a:r>
              <a:rPr lang="ja-JP" altLang="en-US" sz="2400" b="1">
                <a:latin typeface="Calibri" charset="0"/>
              </a:rPr>
              <a:t>”</a:t>
            </a:r>
            <a:r>
              <a:rPr lang="en-US" sz="2400" b="1">
                <a:latin typeface="Calibri" charset="0"/>
              </a:rPr>
              <a:t> account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Labels are provisional; may be revised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Iteration – move back and forth between raw data and labeled categories</a:t>
            </a:r>
          </a:p>
          <a:p>
            <a:pPr lvl="1">
              <a:lnSpc>
                <a:spcPct val="90000"/>
              </a:lnSpc>
            </a:pPr>
            <a:r>
              <a:rPr lang="ja-JP" altLang="en-US" sz="2400" b="1">
                <a:latin typeface="Calibri" charset="0"/>
              </a:rPr>
              <a:t>“</a:t>
            </a:r>
            <a:r>
              <a:rPr lang="en-US" sz="2400" b="1">
                <a:latin typeface="Calibri" charset="0"/>
              </a:rPr>
              <a:t>Zoom in</a:t>
            </a:r>
            <a:r>
              <a:rPr lang="ja-JP" altLang="en-US" sz="2400" b="1">
                <a:latin typeface="Calibri" charset="0"/>
              </a:rPr>
              <a:t>”</a:t>
            </a:r>
            <a:r>
              <a:rPr lang="en-US" sz="2400" b="1">
                <a:latin typeface="Calibri" charset="0"/>
              </a:rPr>
              <a:t> vs </a:t>
            </a:r>
            <a:r>
              <a:rPr lang="ja-JP" altLang="en-US" sz="2400" b="1">
                <a:latin typeface="Calibri" charset="0"/>
              </a:rPr>
              <a:t>“</a:t>
            </a:r>
            <a:r>
              <a:rPr lang="en-US" sz="2400" b="1">
                <a:latin typeface="Calibri" charset="0"/>
              </a:rPr>
              <a:t>Wide angle</a:t>
            </a:r>
            <a:r>
              <a:rPr lang="ja-JP" altLang="en-US" sz="2400" b="1">
                <a:latin typeface="Calibri" charset="0"/>
              </a:rPr>
              <a:t>”</a:t>
            </a:r>
            <a:r>
              <a:rPr lang="en-US" sz="2400" b="1">
                <a:latin typeface="Calibri" charset="0"/>
              </a:rPr>
              <a:t> view of the coding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Revision – may end up dividing or combining categories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May establish criteria for category coding</a:t>
            </a:r>
          </a:p>
          <a:p>
            <a:pPr lvl="1">
              <a:lnSpc>
                <a:spcPct val="90000"/>
              </a:lnSpc>
            </a:pPr>
            <a:endParaRPr lang="en-US" sz="2400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Saturation – the point at which you are not gaining any new insight, no new categories being identified, no new relationships being defined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Don</a:t>
            </a:r>
            <a:r>
              <a:rPr lang="ja-JP" altLang="en-US" sz="2000" b="1" dirty="0">
                <a:latin typeface="Calibri" charset="0"/>
              </a:rPr>
              <a:t>’</a:t>
            </a:r>
            <a:r>
              <a:rPr lang="en-US" sz="2000" b="1" dirty="0">
                <a:latin typeface="Calibri" charset="0"/>
              </a:rPr>
              <a:t>t need any additional analysis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Don</a:t>
            </a:r>
            <a:r>
              <a:rPr lang="ja-JP" altLang="en-US" sz="2000" b="1" dirty="0">
                <a:latin typeface="Calibri" charset="0"/>
              </a:rPr>
              <a:t>’</a:t>
            </a:r>
            <a:r>
              <a:rPr lang="en-US" sz="2000" b="1" dirty="0">
                <a:latin typeface="Calibri" charset="0"/>
              </a:rPr>
              <a:t>t need any additional data collection (if collection &amp; analysis done in parallel)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Determinant – nature of the information being collection – NOT amount of information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Keeping notes – of the coding/analysis process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Help identify categories/relationships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Help if </a:t>
            </a:r>
            <a:r>
              <a:rPr lang="ja-JP" altLang="en-US" sz="2000" b="1" dirty="0">
                <a:latin typeface="Calibri" charset="0"/>
              </a:rPr>
              <a:t>“</a:t>
            </a:r>
            <a:r>
              <a:rPr lang="en-US" sz="2000" b="1" dirty="0">
                <a:latin typeface="Calibri" charset="0"/>
              </a:rPr>
              <a:t>stuck</a:t>
            </a:r>
            <a:r>
              <a:rPr lang="ja-JP" altLang="en-US" sz="2000" b="1" dirty="0">
                <a:latin typeface="Calibri" charset="0"/>
              </a:rPr>
              <a:t>”</a:t>
            </a:r>
            <a:endParaRPr lang="en-US" sz="2000" b="1" dirty="0">
              <a:latin typeface="Calibri" charset="0"/>
            </a:endParaRP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Document analysis process</a:t>
            </a:r>
          </a:p>
          <a:p>
            <a:pPr lvl="1">
              <a:lnSpc>
                <a:spcPct val="90000"/>
              </a:lnSpc>
            </a:pP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alibri" charset="0"/>
              </a:rPr>
              <a:t>Role of Judgment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Balancing act – 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Level of creativity by coder to identify categories/relationships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latin typeface="Calibri" charset="0"/>
              </a:rPr>
              <a:t>Must reflect the informants </a:t>
            </a:r>
            <a:r>
              <a:rPr lang="en-US" sz="2000" b="1" dirty="0" smtClean="0">
                <a:latin typeface="Calibri" charset="0"/>
              </a:rPr>
              <a:t>thoughts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latin typeface="Calibri" charset="0"/>
              </a:rPr>
              <a:t>Audit of the coding by an independent person can check for the match between the coding and the source information</a:t>
            </a:r>
            <a:endParaRPr lang="en-US" sz="20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Low-inference descriptors 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alibri" charset="0"/>
              </a:rPr>
              <a:t>Look for </a:t>
            </a:r>
            <a:r>
              <a:rPr lang="ja-JP" altLang="en-US" sz="2400" b="1" dirty="0">
                <a:latin typeface="Calibri" charset="0"/>
              </a:rPr>
              <a:t>“</a:t>
            </a:r>
            <a:r>
              <a:rPr lang="en-US" sz="2400" b="1" dirty="0">
                <a:latin typeface="Calibri" charset="0"/>
              </a:rPr>
              <a:t>negative cases</a:t>
            </a:r>
            <a:r>
              <a:rPr lang="ja-JP" altLang="en-US" sz="2400" b="1" dirty="0">
                <a:latin typeface="Calibri" charset="0"/>
              </a:rPr>
              <a:t>”</a:t>
            </a: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1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Analysis of Qualitative Data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 charset="0"/>
              </a:rPr>
              <a:t>Quantifying Information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Pros &amp; Cons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When quantifying might be of value</a:t>
            </a:r>
          </a:p>
          <a:p>
            <a:pPr lvl="1">
              <a:lnSpc>
                <a:spcPct val="90000"/>
              </a:lnSpc>
            </a:pPr>
            <a:r>
              <a:rPr lang="en-US" sz="2400" b="1">
                <a:latin typeface="Calibri" charset="0"/>
              </a:rPr>
              <a:t>Simple frequency of occurrence does NOT necessarily reflect importance</a:t>
            </a:r>
          </a:p>
          <a:p>
            <a:pPr lvl="1">
              <a:lnSpc>
                <a:spcPct val="90000"/>
              </a:lnSpc>
            </a:pPr>
            <a:endParaRPr lang="en-US" sz="2400" b="1">
              <a:latin typeface="Calibri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Eton Article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Long-term Goal – “… build a general, multi-domain, patient-reported measure of burden of treatment with wide applicability across diseases and treatments”</a:t>
            </a:r>
            <a:endParaRPr lang="en-US" sz="2000" b="1" dirty="0" smtClean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Semi-structured qualitative interviews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alibri" charset="0"/>
              </a:rPr>
              <a:t>“identify issues … illustrative of burden of treatment …”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alibri" charset="0"/>
              </a:rPr>
              <a:t>“inform derivation of a general, patient-reported measure of burden of treatment flexible enough for application across any disease or treatment regimen.”</a:t>
            </a:r>
            <a:endParaRPr lang="en-US" sz="20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6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Eton Article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Development of interview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Content analysis process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 charset="0"/>
              </a:rPr>
              <a:t>Multiple coders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 charset="0"/>
              </a:rPr>
              <a:t>Identify key themes and subthemes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 charset="0"/>
              </a:rPr>
              <a:t>Discussion and consensus to develop coding scheme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 charset="0"/>
              </a:rPr>
              <a:t>Repeated check and update of coding process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 charset="0"/>
              </a:rPr>
              <a:t>Thematic content saturation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 charset="0"/>
              </a:rPr>
              <a:t>Resulting major themes and subthemes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Berkley-Patton Article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Goal – Use qualitative method to explore components of the Information-Motivation-Behavioral Skills model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latin typeface="Calibri" charset="0"/>
              </a:rPr>
              <a:t>Information + Motivation </a:t>
            </a:r>
            <a:r>
              <a:rPr lang="en-US" sz="2400" b="1" dirty="0" smtClean="0">
                <a:latin typeface="Calibri" charset="0"/>
                <a:sym typeface="Wingdings"/>
              </a:rPr>
              <a:t> Behavioral Skills  Adherence</a:t>
            </a:r>
            <a:endParaRPr lang="en-US" sz="2000" b="1" dirty="0" smtClean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Focus Groups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Content analysis – “… identify themes on expectations and information, personal and social motivation, and behavioral skills related to ART adherence.”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Berkley-Patton Article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Information and expectations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Motivation for ART adherence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Behavioral skills related to ART adherence</a:t>
            </a:r>
          </a:p>
          <a:p>
            <a:pPr>
              <a:lnSpc>
                <a:spcPct val="90000"/>
              </a:lnSpc>
            </a:pPr>
            <a:endParaRPr lang="en-US" sz="28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Themes for each of these areas?</a:t>
            </a:r>
          </a:p>
          <a:p>
            <a:pPr>
              <a:lnSpc>
                <a:spcPct val="90000"/>
              </a:lnSpc>
            </a:pPr>
            <a:endParaRPr lang="en-US" sz="28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libri" charset="0"/>
              </a:rPr>
              <a:t>Value obtained from this kind of study?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2400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b="1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endParaRPr lang="en-US" sz="1600" b="1" dirty="0">
              <a:latin typeface="Calibri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610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b="1" dirty="0">
                <a:latin typeface="Calibri" charset="0"/>
              </a:rPr>
              <a:t>Community Based Participatory Research (CBPR)</a:t>
            </a:r>
          </a:p>
          <a:p>
            <a:r>
              <a:rPr lang="en-US" sz="2800" b="1" dirty="0">
                <a:latin typeface="Calibri" charset="0"/>
              </a:rPr>
              <a:t>Participatory Action Research (PAR)</a:t>
            </a:r>
          </a:p>
          <a:p>
            <a:pPr lvl="1"/>
            <a:r>
              <a:rPr lang="en-US" b="1" dirty="0">
                <a:latin typeface="Calibri" charset="0"/>
              </a:rPr>
              <a:t>Takes place outside the normal research environment</a:t>
            </a:r>
          </a:p>
          <a:p>
            <a:pPr lvl="1"/>
            <a:r>
              <a:rPr lang="en-US" b="1" dirty="0">
                <a:latin typeface="Calibri" charset="0"/>
              </a:rPr>
              <a:t>Designed to meet the needs of the community in which the research is conducted</a:t>
            </a:r>
          </a:p>
          <a:p>
            <a:pPr lvl="1"/>
            <a:r>
              <a:rPr lang="en-US" b="1" dirty="0">
                <a:latin typeface="Calibri" charset="0"/>
              </a:rPr>
              <a:t>Value for the participants that goes beyond the value of the collected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92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Existing research data or data collected from other locations …</a:t>
            </a:r>
          </a:p>
          <a:p>
            <a:pPr lvl="1"/>
            <a:r>
              <a:rPr lang="en-US" b="1">
                <a:latin typeface="Calibri" charset="0"/>
              </a:rPr>
              <a:t>May not reflect conditions (e.g., disease incidence) in the community of interest</a:t>
            </a:r>
          </a:p>
          <a:p>
            <a:pPr lvl="1"/>
            <a:r>
              <a:rPr lang="en-US" b="1">
                <a:latin typeface="Calibri" charset="0"/>
              </a:rPr>
              <a:t>May not reflect underlying risk factors</a:t>
            </a:r>
          </a:p>
          <a:p>
            <a:pPr lvl="1"/>
            <a:r>
              <a:rPr lang="en-US" b="1">
                <a:latin typeface="Calibri" charset="0"/>
              </a:rPr>
              <a:t>May not indicate how an intervention will work in a specific community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292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8015111" cy="4876800"/>
          </a:xfrm>
          <a:prstGeom prst="rect">
            <a:avLst/>
          </a:prstGeom>
        </p:spPr>
      </p:pic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76573" y="1066800"/>
            <a:ext cx="8229600" cy="5353373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439119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CBPR/PAR research may be more generalizable than research conducted in a clinical setting</a:t>
            </a:r>
          </a:p>
          <a:p>
            <a:pPr lvl="1"/>
            <a:r>
              <a:rPr lang="en-US" b="1">
                <a:latin typeface="Calibri" charset="0"/>
              </a:rPr>
              <a:t>Sample characteristics</a:t>
            </a:r>
          </a:p>
          <a:p>
            <a:r>
              <a:rPr lang="en-US" b="1">
                <a:latin typeface="Calibri" charset="0"/>
              </a:rPr>
              <a:t>Practice-Based Research Networks (PBRNs)</a:t>
            </a:r>
          </a:p>
          <a:p>
            <a:pPr lvl="1"/>
            <a:r>
              <a:rPr lang="en-US" b="1">
                <a:latin typeface="Calibri" charset="0"/>
              </a:rPr>
              <a:t>Physicians from community settings work together to study research questions of mutual interest</a:t>
            </a:r>
          </a:p>
          <a:p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How the research context influences the research process …</a:t>
            </a:r>
          </a:p>
          <a:p>
            <a:pPr lvl="1"/>
            <a:r>
              <a:rPr lang="en-US" b="1">
                <a:latin typeface="Calibri" charset="0"/>
              </a:rPr>
              <a:t>What issues are routinely encountered?</a:t>
            </a:r>
          </a:p>
          <a:p>
            <a:pPr lvl="1"/>
            <a:r>
              <a:rPr lang="en-US" b="1">
                <a:latin typeface="Calibri" charset="0"/>
              </a:rPr>
              <a:t>To whom is the research important?</a:t>
            </a:r>
          </a:p>
          <a:p>
            <a:pPr lvl="1"/>
            <a:r>
              <a:rPr lang="en-US" b="1">
                <a:latin typeface="Calibri" charset="0"/>
              </a:rPr>
              <a:t>Ripple effect of the research process</a:t>
            </a:r>
          </a:p>
          <a:p>
            <a:pPr lvl="1"/>
            <a:r>
              <a:rPr lang="en-US" b="1">
                <a:latin typeface="Calibri" charset="0"/>
              </a:rPr>
              <a:t>Level of engagement of the target population</a:t>
            </a:r>
          </a:p>
          <a:p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Conducting CBPR/PAR</a:t>
            </a:r>
          </a:p>
          <a:p>
            <a:pPr lvl="1"/>
            <a:r>
              <a:rPr lang="en-US" b="1">
                <a:latin typeface="Calibri" charset="0"/>
              </a:rPr>
              <a:t>Start simple</a:t>
            </a:r>
          </a:p>
          <a:p>
            <a:pPr lvl="1"/>
            <a:r>
              <a:rPr lang="en-US" b="1">
                <a:latin typeface="Calibri" charset="0"/>
              </a:rPr>
              <a:t>Think of local comparative advantage</a:t>
            </a:r>
          </a:p>
          <a:p>
            <a:pPr lvl="1"/>
            <a:r>
              <a:rPr lang="en-US" b="1">
                <a:latin typeface="Calibri" charset="0"/>
              </a:rPr>
              <a:t>Network</a:t>
            </a:r>
          </a:p>
          <a:p>
            <a:pPr lvl="1"/>
            <a:r>
              <a:rPr lang="en-US" b="1">
                <a:latin typeface="Calibri" charset="0"/>
              </a:rPr>
              <a:t>Collaborate</a:t>
            </a:r>
          </a:p>
          <a:p>
            <a:pPr lvl="2"/>
            <a:r>
              <a:rPr lang="en-US" b="1">
                <a:latin typeface="Calibri" charset="0"/>
              </a:rPr>
              <a:t>Top-down</a:t>
            </a:r>
          </a:p>
          <a:p>
            <a:pPr lvl="2"/>
            <a:r>
              <a:rPr lang="en-US" b="1">
                <a:latin typeface="Calibri" charset="0"/>
              </a:rPr>
              <a:t>Bottom-up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CBPR/PAR – especially appropriate for research involving health disparities</a:t>
            </a:r>
          </a:p>
          <a:p>
            <a:pPr lvl="1"/>
            <a:r>
              <a:rPr lang="en-US" b="1">
                <a:latin typeface="Calibri" charset="0"/>
              </a:rPr>
              <a:t>Multiple individual and community-level determinants</a:t>
            </a:r>
          </a:p>
          <a:p>
            <a:r>
              <a:rPr lang="en-US" b="1">
                <a:latin typeface="Calibri" charset="0"/>
              </a:rPr>
              <a:t>Mechanism to translate basic health psychology conceptual models into interventions</a:t>
            </a:r>
          </a:p>
          <a:p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Contributions by researchers</a:t>
            </a:r>
          </a:p>
          <a:p>
            <a:pPr lvl="1"/>
            <a:r>
              <a:rPr lang="en-US" b="1">
                <a:latin typeface="Calibri" charset="0"/>
              </a:rPr>
              <a:t>Know existing research evidence</a:t>
            </a:r>
          </a:p>
          <a:p>
            <a:pPr lvl="1"/>
            <a:r>
              <a:rPr lang="en-US" b="1">
                <a:latin typeface="Calibri" charset="0"/>
              </a:rPr>
              <a:t>Can provide support/suggestions</a:t>
            </a:r>
          </a:p>
          <a:p>
            <a:pPr lvl="2"/>
            <a:r>
              <a:rPr lang="en-US" b="1">
                <a:latin typeface="Calibri" charset="0"/>
              </a:rPr>
              <a:t>Organization</a:t>
            </a:r>
          </a:p>
          <a:p>
            <a:pPr lvl="2"/>
            <a:r>
              <a:rPr lang="en-US" b="1">
                <a:latin typeface="Calibri" charset="0"/>
              </a:rPr>
              <a:t>Information-gathering</a:t>
            </a:r>
          </a:p>
          <a:p>
            <a:pPr lvl="2"/>
            <a:r>
              <a:rPr lang="en-US" b="1">
                <a:latin typeface="Calibri" charset="0"/>
              </a:rPr>
              <a:t>Action</a:t>
            </a:r>
          </a:p>
          <a:p>
            <a:pPr lvl="1"/>
            <a:r>
              <a:rPr lang="en-US" b="1">
                <a:latin typeface="Calibri" charset="0"/>
              </a:rPr>
              <a:t>Help community get in touch with resources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- CBPR / PAR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>
                <a:latin typeface="Calibri" charset="0"/>
              </a:rPr>
              <a:t>Contributions by community</a:t>
            </a:r>
          </a:p>
          <a:p>
            <a:pPr lvl="1"/>
            <a:r>
              <a:rPr lang="en-US" b="1">
                <a:latin typeface="Calibri" charset="0"/>
              </a:rPr>
              <a:t>Unique insight into local context</a:t>
            </a:r>
          </a:p>
          <a:p>
            <a:pPr lvl="1"/>
            <a:r>
              <a:rPr lang="en-US" b="1">
                <a:latin typeface="Calibri" charset="0"/>
              </a:rPr>
              <a:t>Information concerning local needs and priorities</a:t>
            </a:r>
          </a:p>
          <a:p>
            <a:pPr lvl="1"/>
            <a:r>
              <a:rPr lang="en-US" b="1">
                <a:latin typeface="Calibri" charset="0"/>
              </a:rPr>
              <a:t>Provide </a:t>
            </a:r>
            <a:r>
              <a:rPr lang="ja-JP" altLang="en-US" b="1">
                <a:latin typeface="Calibri" charset="0"/>
              </a:rPr>
              <a:t>“</a:t>
            </a:r>
            <a:r>
              <a:rPr lang="en-US" b="1">
                <a:latin typeface="Calibri" charset="0"/>
              </a:rPr>
              <a:t>real world</a:t>
            </a:r>
            <a:r>
              <a:rPr lang="ja-JP" altLang="en-US" b="1">
                <a:latin typeface="Calibri" charset="0"/>
              </a:rPr>
              <a:t>”</a:t>
            </a:r>
            <a:r>
              <a:rPr lang="en-US" b="1">
                <a:latin typeface="Calibri" charset="0"/>
              </a:rPr>
              <a:t> feedback/reaction</a:t>
            </a:r>
          </a:p>
          <a:p>
            <a:pPr lvl="1"/>
            <a:r>
              <a:rPr lang="en-US" b="1">
                <a:latin typeface="Calibri" charset="0"/>
              </a:rPr>
              <a:t>Provide guidance for adapting programs/interventions to the community</a:t>
            </a:r>
          </a:p>
          <a:p>
            <a:r>
              <a:rPr lang="en-US" b="1">
                <a:latin typeface="Calibri" charset="0"/>
              </a:rPr>
              <a:t>Community involvement </a:t>
            </a:r>
            <a:r>
              <a:rPr lang="en-US" b="1">
                <a:latin typeface="Calibri" charset="0"/>
                <a:sym typeface="Wingdings" charset="0"/>
              </a:rPr>
              <a:t> community capacity  sustainability</a:t>
            </a:r>
            <a:endParaRPr lang="en-US" b="1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14A8-09D4-8B4A-8153-B8DDF5B78F5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22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Calibri" charset="0"/>
              </a:rPr>
              <a:t>Assignment </a:t>
            </a:r>
            <a:r>
              <a:rPr lang="en-US" sz="4000" b="1" dirty="0" smtClean="0">
                <a:latin typeface="Calibri" charset="0"/>
              </a:rPr>
              <a:t>#4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Calibri" charset="0"/>
              </a:rPr>
              <a:t>Turn in the results of a literature search on the topic you are planning to focus on for your research proposal</a:t>
            </a:r>
            <a:r>
              <a:rPr lang="en-US" sz="2800" b="1" dirty="0" smtClean="0">
                <a:latin typeface="Calibri" charset="0"/>
              </a:rPr>
              <a:t>. This is NOT expected to be a literature review; it should provide evidence that you are finding literature that is relevant to your topic. This assignment serves as the start of your References section, using the reference/citation style you plan to use in your proposal.</a:t>
            </a:r>
            <a:endParaRPr lang="en-US" sz="2800" b="1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9DE39B-33CB-D444-ACE8-B91A26F5B915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MEDB 5510 - Week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Research Approaches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Comparative research approach</a:t>
            </a:r>
          </a:p>
          <a:p>
            <a:pPr lvl="1"/>
            <a:r>
              <a:rPr lang="en-US" b="1" dirty="0" smtClean="0">
                <a:latin typeface="Calibri" charset="0"/>
              </a:rPr>
              <a:t>Purpose?</a:t>
            </a:r>
          </a:p>
          <a:p>
            <a:pPr lvl="1"/>
            <a:r>
              <a:rPr lang="en-US" b="1" dirty="0" smtClean="0">
                <a:latin typeface="Calibri" charset="0"/>
              </a:rPr>
              <a:t>How is this approach similar to randomized experimental and quasi-experimental?</a:t>
            </a:r>
          </a:p>
          <a:p>
            <a:pPr lvl="1"/>
            <a:r>
              <a:rPr lang="en-US" b="1" dirty="0">
                <a:latin typeface="Calibri" charset="0"/>
              </a:rPr>
              <a:t>C</a:t>
            </a:r>
            <a:r>
              <a:rPr lang="en-US" b="1" dirty="0" smtClean="0">
                <a:latin typeface="Calibri" charset="0"/>
              </a:rPr>
              <a:t>an this approach tell you anything about cause and effect?</a:t>
            </a:r>
          </a:p>
          <a:p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>
              <a:latin typeface="Calibri" charset="0"/>
            </a:endParaRPr>
          </a:p>
          <a:p>
            <a:endParaRPr lang="en-US" b="1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9C077B-8726-FD4C-B636-FE390FC6051E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971800" y="6477000"/>
            <a:ext cx="3200400" cy="381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3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1292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Quantitative – Comparative</a:t>
            </a:r>
          </a:p>
          <a:p>
            <a:pPr lvl="1"/>
            <a:r>
              <a:rPr lang="en-US" b="1" dirty="0" smtClean="0">
                <a:latin typeface="Calibri" charset="0"/>
              </a:rPr>
              <a:t>Comparing groups – 2 or more</a:t>
            </a:r>
          </a:p>
          <a:p>
            <a:pPr lvl="1"/>
            <a:r>
              <a:rPr lang="en-US" b="1" dirty="0" smtClean="0">
                <a:latin typeface="Calibri" charset="0"/>
              </a:rPr>
              <a:t>Main IV has only a few levels</a:t>
            </a:r>
          </a:p>
          <a:p>
            <a:pPr lvl="1"/>
            <a:r>
              <a:rPr lang="en-US" b="1" dirty="0" smtClean="0">
                <a:latin typeface="Calibri" charset="0"/>
              </a:rPr>
              <a:t>Statistical analysis – </a:t>
            </a:r>
          </a:p>
          <a:p>
            <a:pPr lvl="2"/>
            <a:r>
              <a:rPr lang="en-US" b="1" dirty="0">
                <a:latin typeface="Calibri" charset="0"/>
              </a:rPr>
              <a:t>T</a:t>
            </a:r>
            <a:r>
              <a:rPr lang="en-US" b="1" dirty="0" smtClean="0">
                <a:latin typeface="Calibri" charset="0"/>
              </a:rPr>
              <a:t>ypically t-test or analysis of variance</a:t>
            </a:r>
          </a:p>
          <a:p>
            <a:pPr lvl="1"/>
            <a:r>
              <a:rPr lang="en-US" b="1" dirty="0" smtClean="0">
                <a:latin typeface="Calibri" charset="0"/>
              </a:rPr>
              <a:t>Example – </a:t>
            </a:r>
            <a:r>
              <a:rPr lang="en-US" b="1" dirty="0" err="1" smtClean="0">
                <a:latin typeface="Calibri" charset="0"/>
              </a:rPr>
              <a:t>DiLorenzo</a:t>
            </a:r>
            <a:r>
              <a:rPr lang="en-US" b="1" dirty="0" smtClean="0">
                <a:latin typeface="Calibri" charset="0"/>
              </a:rPr>
              <a:t> et al., 2004 article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r>
              <a:rPr lang="en-US" b="1" dirty="0" smtClean="0">
                <a:latin typeface="Calibri" charset="0"/>
              </a:rPr>
              <a:t>Usually – research that is reported will contain elements of more than one design</a:t>
            </a:r>
          </a:p>
          <a:p>
            <a:pPr lvl="1"/>
            <a:r>
              <a:rPr lang="en-US" b="1" dirty="0" smtClean="0">
                <a:latin typeface="Calibri" charset="0"/>
              </a:rPr>
              <a:t>Example – </a:t>
            </a:r>
            <a:r>
              <a:rPr lang="en-US" b="1" dirty="0" err="1" smtClean="0">
                <a:latin typeface="Calibri" charset="0"/>
              </a:rPr>
              <a:t>Haberer</a:t>
            </a:r>
            <a:r>
              <a:rPr lang="en-US" b="1" dirty="0" smtClean="0">
                <a:latin typeface="Calibri" charset="0"/>
              </a:rPr>
              <a:t> et al., 2010 article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Research Approaches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1757" y="1432718"/>
            <a:ext cx="8229600" cy="45259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Associational research approach</a:t>
            </a:r>
          </a:p>
          <a:p>
            <a:pPr lvl="1"/>
            <a:r>
              <a:rPr lang="en-US" b="1" dirty="0" smtClean="0">
                <a:latin typeface="Calibri" charset="0"/>
              </a:rPr>
              <a:t>Purpose?</a:t>
            </a:r>
          </a:p>
          <a:p>
            <a:pPr lvl="1"/>
            <a:r>
              <a:rPr lang="en-US" b="1" dirty="0" smtClean="0">
                <a:latin typeface="Calibri" charset="0"/>
              </a:rPr>
              <a:t>Characteristics of the variables measured?</a:t>
            </a:r>
          </a:p>
          <a:p>
            <a:pPr lvl="1"/>
            <a:r>
              <a:rPr lang="en-US" b="1" dirty="0" smtClean="0">
                <a:latin typeface="Calibri" charset="0"/>
              </a:rPr>
              <a:t>Can this approach tell you anything about cause and effect?</a:t>
            </a:r>
          </a:p>
          <a:p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>
              <a:latin typeface="Calibri" charset="0"/>
            </a:endParaRPr>
          </a:p>
          <a:p>
            <a:endParaRPr lang="en-US" b="1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9C077B-8726-FD4C-B636-FE390FC6051E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971800" y="6477000"/>
            <a:ext cx="3200400" cy="381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Quantitative – Associational</a:t>
            </a:r>
          </a:p>
          <a:p>
            <a:pPr lvl="1"/>
            <a:r>
              <a:rPr lang="en-US" b="1" dirty="0" smtClean="0">
                <a:latin typeface="Calibri" charset="0"/>
              </a:rPr>
              <a:t>IV is often continuous / has many levels of an ordered variable (typically 5 or more )</a:t>
            </a:r>
          </a:p>
          <a:p>
            <a:pPr lvl="1"/>
            <a:r>
              <a:rPr lang="en-US" b="1" dirty="0" smtClean="0">
                <a:latin typeface="Calibri" charset="0"/>
              </a:rPr>
              <a:t>Looking at the association between the IV(s) and the DV</a:t>
            </a:r>
          </a:p>
          <a:p>
            <a:pPr lvl="1"/>
            <a:r>
              <a:rPr lang="en-US" b="1" dirty="0" smtClean="0">
                <a:latin typeface="Calibri" charset="0"/>
              </a:rPr>
              <a:t>Statistical analysis –</a:t>
            </a:r>
          </a:p>
          <a:p>
            <a:pPr lvl="2"/>
            <a:r>
              <a:rPr lang="en-US" b="1" dirty="0" smtClean="0">
                <a:latin typeface="Calibri" charset="0"/>
              </a:rPr>
              <a:t>Correlation-based</a:t>
            </a:r>
          </a:p>
          <a:p>
            <a:pPr lvl="2"/>
            <a:r>
              <a:rPr lang="en-US" b="1" dirty="0" smtClean="0">
                <a:latin typeface="Calibri" charset="0"/>
              </a:rPr>
              <a:t>Multiple regression when there are multiple </a:t>
            </a:r>
            <a:r>
              <a:rPr lang="en-US" b="1" dirty="0" err="1" smtClean="0">
                <a:latin typeface="Calibri" charset="0"/>
              </a:rPr>
              <a:t>Ivs</a:t>
            </a:r>
            <a:endParaRPr lang="en-US" b="1" dirty="0" smtClean="0">
              <a:latin typeface="Calibri" charset="0"/>
            </a:endParaRPr>
          </a:p>
          <a:p>
            <a:pPr lvl="1"/>
            <a:r>
              <a:rPr lang="en-US" b="1" dirty="0" smtClean="0">
                <a:latin typeface="Calibri" charset="0"/>
              </a:rPr>
              <a:t>Example – Rowan et al. 2014 article</a:t>
            </a:r>
          </a:p>
          <a:p>
            <a:pPr marL="457200" lvl="1" indent="0"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196"/>
            <a:ext cx="8229600" cy="914400"/>
          </a:xfrm>
        </p:spPr>
        <p:txBody>
          <a:bodyPr/>
          <a:lstStyle/>
          <a:p>
            <a:r>
              <a:rPr lang="en-US" sz="4000" b="1" dirty="0" smtClean="0">
                <a:latin typeface="Calibri" charset="0"/>
              </a:rPr>
              <a:t>Research Approaches</a:t>
            </a:r>
            <a:endParaRPr lang="en-US" sz="4000" b="1" dirty="0">
              <a:latin typeface="Calibri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Descriptive research approach</a:t>
            </a:r>
          </a:p>
          <a:p>
            <a:pPr lvl="1"/>
            <a:r>
              <a:rPr lang="en-US" b="1" dirty="0" smtClean="0">
                <a:latin typeface="Calibri" charset="0"/>
              </a:rPr>
              <a:t>Purpose?</a:t>
            </a:r>
          </a:p>
          <a:p>
            <a:pPr lvl="1"/>
            <a:r>
              <a:rPr lang="en-US" b="1" dirty="0" smtClean="0">
                <a:latin typeface="Calibri" charset="0"/>
              </a:rPr>
              <a:t>When usually used?</a:t>
            </a:r>
          </a:p>
          <a:p>
            <a:pPr lvl="1"/>
            <a:r>
              <a:rPr lang="en-US" b="1" dirty="0" smtClean="0">
                <a:latin typeface="Calibri" charset="0"/>
              </a:rPr>
              <a:t>Characteristics of the variables measured?</a:t>
            </a:r>
          </a:p>
          <a:p>
            <a:pPr lvl="1"/>
            <a:r>
              <a:rPr lang="en-US" b="1" dirty="0" smtClean="0">
                <a:latin typeface="Calibri" charset="0"/>
              </a:rPr>
              <a:t>Can this approach tell you anything about cause and effect?</a:t>
            </a:r>
          </a:p>
          <a:p>
            <a:endParaRPr lang="en-US" b="1" dirty="0" smtClean="0">
              <a:latin typeface="Calibri" charset="0"/>
            </a:endParaRPr>
          </a:p>
          <a:p>
            <a:pPr marL="457200" lvl="1" indent="0">
              <a:buNone/>
            </a:pPr>
            <a:endParaRPr lang="en-US" b="1" dirty="0">
              <a:latin typeface="Calibri" charset="0"/>
            </a:endParaRPr>
          </a:p>
          <a:p>
            <a:endParaRPr lang="en-US" b="1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9C077B-8726-FD4C-B636-FE390FC6051E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971800" y="6477000"/>
            <a:ext cx="3200400" cy="381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8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9783" y="6458"/>
            <a:ext cx="8229600" cy="914400"/>
          </a:xfrm>
        </p:spPr>
        <p:txBody>
          <a:bodyPr/>
          <a:lstStyle/>
          <a:p>
            <a:r>
              <a:rPr lang="en-US" sz="4000" b="1" dirty="0" err="1" smtClean="0">
                <a:latin typeface="Calibri" charset="0"/>
              </a:rPr>
              <a:t>Nonexperimental</a:t>
            </a:r>
            <a:r>
              <a:rPr lang="en-US" sz="4000" b="1" dirty="0" smtClean="0">
                <a:latin typeface="Calibri" charset="0"/>
              </a:rPr>
              <a:t> </a:t>
            </a:r>
            <a:r>
              <a:rPr lang="en-US" sz="4000" b="1" dirty="0">
                <a:latin typeface="Calibri" charset="0"/>
              </a:rPr>
              <a:t>Designs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Calibri" charset="0"/>
              </a:rPr>
              <a:t>Quantitative – Descriptive</a:t>
            </a:r>
          </a:p>
          <a:p>
            <a:pPr lvl="1"/>
            <a:r>
              <a:rPr lang="en-US" b="1" dirty="0" smtClean="0">
                <a:latin typeface="Calibri" charset="0"/>
              </a:rPr>
              <a:t>Descriptive statistics </a:t>
            </a:r>
          </a:p>
          <a:p>
            <a:pPr lvl="2"/>
            <a:r>
              <a:rPr lang="en-US" b="1" dirty="0" smtClean="0">
                <a:latin typeface="Calibri" charset="0"/>
              </a:rPr>
              <a:t>Averages</a:t>
            </a:r>
          </a:p>
          <a:p>
            <a:pPr lvl="2"/>
            <a:r>
              <a:rPr lang="en-US" b="1" dirty="0" smtClean="0">
                <a:latin typeface="Calibri" charset="0"/>
              </a:rPr>
              <a:t>Percentages</a:t>
            </a:r>
          </a:p>
          <a:p>
            <a:pPr lvl="2"/>
            <a:r>
              <a:rPr lang="en-US" b="1" dirty="0" smtClean="0">
                <a:latin typeface="Calibri" charset="0"/>
              </a:rPr>
              <a:t>Histogram </a:t>
            </a:r>
          </a:p>
          <a:p>
            <a:pPr lvl="2"/>
            <a:r>
              <a:rPr lang="en-US" b="1" dirty="0" smtClean="0">
                <a:latin typeface="Calibri" charset="0"/>
              </a:rPr>
              <a:t>Frequency distribution</a:t>
            </a:r>
          </a:p>
          <a:p>
            <a:pPr lvl="1"/>
            <a:r>
              <a:rPr lang="en-US" b="1" dirty="0" smtClean="0">
                <a:latin typeface="Calibri" charset="0"/>
              </a:rPr>
              <a:t>Some publication of strictly descriptive studies</a:t>
            </a:r>
          </a:p>
          <a:p>
            <a:pPr lvl="1"/>
            <a:r>
              <a:rPr lang="en-US" b="1" dirty="0" smtClean="0">
                <a:latin typeface="Calibri" charset="0"/>
              </a:rPr>
              <a:t>More often – descriptive component of a study </a:t>
            </a:r>
          </a:p>
          <a:p>
            <a:pPr lvl="2"/>
            <a:r>
              <a:rPr lang="en-US" b="1" dirty="0" smtClean="0">
                <a:latin typeface="Calibri" charset="0"/>
              </a:rPr>
              <a:t>Describe the sample …</a:t>
            </a:r>
          </a:p>
          <a:p>
            <a:pPr lvl="1"/>
            <a:r>
              <a:rPr lang="en-US" b="1" dirty="0" smtClean="0">
                <a:latin typeface="Calibri" charset="0"/>
              </a:rPr>
              <a:t>Example – Wolfe et al, 2006 study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57141D-E430-1642-A96E-6705DAD2D8B6}" type="slidenum">
              <a:rPr lang="en-US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17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895600" y="6400800"/>
            <a:ext cx="3124200" cy="45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mtClean="0">
                <a:solidFill>
                  <a:srgbClr val="898989"/>
                </a:solidFill>
                <a:latin typeface="Calibri" charset="0"/>
              </a:rPr>
              <a:t>MEDB 5510 - Week 6</a:t>
            </a:r>
            <a:endParaRPr 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</TotalTime>
  <Words>1694</Words>
  <Application>Microsoft Office PowerPoint</Application>
  <PresentationFormat>On-screen Show (4:3)</PresentationFormat>
  <Paragraphs>338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Wingdings</vt:lpstr>
      <vt:lpstr>Office Theme</vt:lpstr>
      <vt:lpstr>MEDB 5510 Clinical Research Methods</vt:lpstr>
      <vt:lpstr>Research Approaches</vt:lpstr>
      <vt:lpstr>Nonexperimental Designs</vt:lpstr>
      <vt:lpstr>Research Approaches</vt:lpstr>
      <vt:lpstr>Nonexperimental Designs</vt:lpstr>
      <vt:lpstr>Research Approaches</vt:lpstr>
      <vt:lpstr>Nonexperimental Designs</vt:lpstr>
      <vt:lpstr>Research Approaches</vt:lpstr>
      <vt:lpstr>Nonexperimental Designs</vt:lpstr>
      <vt:lpstr>Nonexperimental Designs</vt:lpstr>
      <vt:lpstr>Nonexperimental Designs</vt:lpstr>
      <vt:lpstr>Nonexperimental Designs</vt:lpstr>
      <vt:lpstr>Nonexperimental Designs</vt:lpstr>
      <vt:lpstr>Nonexperimental Designs</vt:lpstr>
      <vt:lpstr>Analysis of Qualitative Data</vt:lpstr>
      <vt:lpstr>Analysis of Qualitative Data</vt:lpstr>
      <vt:lpstr>Analysis of Qualitative Data</vt:lpstr>
      <vt:lpstr>Analysis of Qualitative Data</vt:lpstr>
      <vt:lpstr>Analysis of Qualitative Data</vt:lpstr>
      <vt:lpstr>Analysis of Qualitative Data</vt:lpstr>
      <vt:lpstr>Analysis of Qualitative Data</vt:lpstr>
      <vt:lpstr>Analysis of Qualitative Data</vt:lpstr>
      <vt:lpstr>Analysis of Qualitative Data</vt:lpstr>
      <vt:lpstr>Eton Article</vt:lpstr>
      <vt:lpstr>Eton Article</vt:lpstr>
      <vt:lpstr>Berkley-Patton Article</vt:lpstr>
      <vt:lpstr>Berkley-Patton Article</vt:lpstr>
      <vt:lpstr>Nonexperimental - CBPR / PAR</vt:lpstr>
      <vt:lpstr>Nonexperimental - CBPR / PAR</vt:lpstr>
      <vt:lpstr>Nonexperimental - CBPR / PAR</vt:lpstr>
      <vt:lpstr>Nonexperimental - CBPR / PAR</vt:lpstr>
      <vt:lpstr>Nonexperimental - CBPR / PAR</vt:lpstr>
      <vt:lpstr>Nonexperimental - CBPR / PAR</vt:lpstr>
      <vt:lpstr>Nonexperimental - CBPR / PAR</vt:lpstr>
      <vt:lpstr>Nonexperimental - CBPR / PAR</vt:lpstr>
      <vt:lpstr>Assignment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NIH Forms and Required Grant Writing Style</dc:title>
  <dc:creator>gerkovichm</dc:creator>
  <cp:lastModifiedBy>Gerkovich, Mary M.</cp:lastModifiedBy>
  <cp:revision>255</cp:revision>
  <dcterms:created xsi:type="dcterms:W3CDTF">2009-06-29T18:04:53Z</dcterms:created>
  <dcterms:modified xsi:type="dcterms:W3CDTF">2018-01-17T16:45:50Z</dcterms:modified>
</cp:coreProperties>
</file>