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72" r:id="rId3"/>
    <p:sldId id="437" r:id="rId4"/>
    <p:sldId id="442" r:id="rId5"/>
    <p:sldId id="445" r:id="rId6"/>
    <p:sldId id="469" r:id="rId7"/>
    <p:sldId id="446" r:id="rId8"/>
    <p:sldId id="447" r:id="rId9"/>
    <p:sldId id="443" r:id="rId10"/>
    <p:sldId id="448" r:id="rId11"/>
    <p:sldId id="450" r:id="rId12"/>
    <p:sldId id="451" r:id="rId13"/>
    <p:sldId id="475" r:id="rId14"/>
    <p:sldId id="453" r:id="rId15"/>
    <p:sldId id="476" r:id="rId16"/>
    <p:sldId id="454" r:id="rId17"/>
    <p:sldId id="470" r:id="rId18"/>
    <p:sldId id="455" r:id="rId19"/>
    <p:sldId id="456" r:id="rId20"/>
    <p:sldId id="4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4660"/>
  </p:normalViewPr>
  <p:slideViewPr>
    <p:cSldViewPr>
      <p:cViewPr varScale="1">
        <p:scale>
          <a:sx n="118" d="100"/>
          <a:sy n="118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C327248-66EE-464F-A348-491A245EC8AD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FE9BD1-B0C1-FB4A-9CA4-36913113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D8D11B-93BA-1E40-87A6-CDE30C012DA6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E3333A-C2BE-4F49-97AC-2D4869368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8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Homework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10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2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87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12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1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13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1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14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5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15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16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64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17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23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18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15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19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2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2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2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20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4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3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4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5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4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6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7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8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8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9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5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14F8F-CFDF-754F-8CD0-C82FB4EA98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6225B-A7DA-5743-A822-E291F1284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BB96D-9D5C-CF4D-A0BD-4E37A3BF38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E9899-7F71-2047-941A-30BA3B8960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F267-61F0-8745-9854-594080CF6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CC1A-A98D-AD47-8317-8ACE8B961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CF83-1788-7944-A70E-307612096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10D26-6F40-4748-8C5C-CC95617C7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914A8-09D4-8B4A-8153-B8DDF5B78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025A7-FBB5-F54E-BF74-B6185D452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9378-FD49-4A47-8CB1-FD9D2F021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2F7D36-FB48-D24F-A1C2-B6CEC21CC3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MEDB 5510</a:t>
            </a:r>
            <a:br>
              <a:rPr lang="en-US" b="1" dirty="0">
                <a:latin typeface="Calibri" charset="0"/>
              </a:rPr>
            </a:br>
            <a:r>
              <a:rPr lang="en-US" b="1" dirty="0">
                <a:latin typeface="Calibri" charset="0"/>
              </a:rPr>
              <a:t>Clinical Research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F8221-7C80-5E48-A889-3D8B6E24ED3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/>
              <a:t>Week </a:t>
            </a:r>
            <a:r>
              <a:rPr lang="en-US" sz="2400" b="1" dirty="0" smtClean="0"/>
              <a:t>7 </a:t>
            </a:r>
            <a:r>
              <a:rPr lang="en-US" sz="2400" b="1" dirty="0"/>
              <a:t>– </a:t>
            </a:r>
            <a:r>
              <a:rPr lang="en-US" sz="2400" b="1" dirty="0" smtClean="0"/>
              <a:t>Part 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Internal Validity</a:t>
            </a:r>
            <a:endParaRPr lang="en-US" sz="2400" b="1" dirty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7 - Part 1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Equivalence of the groups on participant characteristics – </a:t>
            </a:r>
          </a:p>
          <a:p>
            <a:pPr lvl="1"/>
            <a:r>
              <a:rPr lang="en-US" b="1" dirty="0" smtClean="0">
                <a:latin typeface="Calibri" charset="0"/>
              </a:rPr>
              <a:t>Are groups equivalent prior to introduction of IV?</a:t>
            </a:r>
          </a:p>
          <a:p>
            <a:pPr lvl="2"/>
            <a:r>
              <a:rPr lang="en-US" b="1" dirty="0" smtClean="0">
                <a:latin typeface="Calibri" charset="0"/>
              </a:rPr>
              <a:t>Randomized experimental design – </a:t>
            </a:r>
          </a:p>
          <a:p>
            <a:pPr lvl="3"/>
            <a:r>
              <a:rPr lang="en-US" b="1" dirty="0" smtClean="0">
                <a:latin typeface="Calibri" charset="0"/>
              </a:rPr>
              <a:t>Random assignment</a:t>
            </a:r>
          </a:p>
          <a:p>
            <a:pPr lvl="2"/>
            <a:r>
              <a:rPr lang="en-US" b="1" dirty="0" smtClean="0">
                <a:latin typeface="Calibri" charset="0"/>
              </a:rPr>
              <a:t>Quasi-experimental design – </a:t>
            </a:r>
          </a:p>
          <a:p>
            <a:pPr lvl="3"/>
            <a:r>
              <a:rPr lang="en-US" b="1" dirty="0" smtClean="0">
                <a:latin typeface="Calibri" charset="0"/>
              </a:rPr>
              <a:t>Random assignment of treatments</a:t>
            </a:r>
          </a:p>
          <a:p>
            <a:pPr lvl="3"/>
            <a:r>
              <a:rPr lang="en-US" b="1" dirty="0" smtClean="0">
                <a:latin typeface="Calibri" charset="0"/>
              </a:rPr>
              <a:t>Matching</a:t>
            </a:r>
          </a:p>
          <a:p>
            <a:pPr lvl="3"/>
            <a:r>
              <a:rPr lang="en-US" b="1" dirty="0" smtClean="0">
                <a:latin typeface="Calibri" charset="0"/>
              </a:rPr>
              <a:t>Checking pretest scores</a:t>
            </a:r>
          </a:p>
          <a:p>
            <a:pPr lvl="2"/>
            <a:endParaRPr lang="en-US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Equivalence of the groups on participant characteristics – </a:t>
            </a:r>
          </a:p>
          <a:p>
            <a:pPr lvl="1"/>
            <a:r>
              <a:rPr lang="en-US" b="1" dirty="0" smtClean="0">
                <a:latin typeface="Calibri" charset="0"/>
              </a:rPr>
              <a:t>Are groups equivalent prior to introduction of IV?</a:t>
            </a:r>
          </a:p>
          <a:p>
            <a:pPr lvl="2"/>
            <a:r>
              <a:rPr lang="en-US" b="1" dirty="0" smtClean="0">
                <a:latin typeface="Calibri" charset="0"/>
              </a:rPr>
              <a:t>Comparative design – </a:t>
            </a:r>
          </a:p>
          <a:p>
            <a:pPr lvl="3"/>
            <a:r>
              <a:rPr lang="en-US" b="1" dirty="0" smtClean="0">
                <a:latin typeface="Calibri" charset="0"/>
              </a:rPr>
              <a:t>Statistical adjustment (ANCOVA) to adjust DV scores to make groups more nearly equivalent</a:t>
            </a:r>
          </a:p>
          <a:p>
            <a:pPr lvl="3"/>
            <a:r>
              <a:rPr lang="en-US" b="1" dirty="0" smtClean="0">
                <a:latin typeface="Calibri" charset="0"/>
              </a:rPr>
              <a:t>Matching participants on variables other than the primary IV</a:t>
            </a:r>
          </a:p>
          <a:p>
            <a:pPr lvl="4"/>
            <a:r>
              <a:rPr lang="en-US" b="1" dirty="0" smtClean="0">
                <a:latin typeface="Calibri" charset="0"/>
              </a:rPr>
              <a:t>E.g. Case-control study</a:t>
            </a:r>
          </a:p>
          <a:p>
            <a:pPr lvl="3"/>
            <a:r>
              <a:rPr lang="en-US" b="1" dirty="0" smtClean="0">
                <a:latin typeface="Calibri" charset="0"/>
              </a:rPr>
              <a:t>Check after the study for comparability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alibri" charset="0"/>
              </a:rPr>
              <a:t>Equivalence of the groups on participant characteristics – </a:t>
            </a:r>
          </a:p>
          <a:p>
            <a:pPr lvl="1"/>
            <a:r>
              <a:rPr lang="en-US" b="1" dirty="0" smtClean="0">
                <a:latin typeface="Calibri" charset="0"/>
              </a:rPr>
              <a:t>Are groups equivalent prior to introduction of IV?</a:t>
            </a:r>
          </a:p>
          <a:p>
            <a:pPr lvl="2"/>
            <a:r>
              <a:rPr lang="en-US" b="1" dirty="0" smtClean="0">
                <a:latin typeface="Calibri" charset="0"/>
              </a:rPr>
              <a:t>Associational design – </a:t>
            </a:r>
          </a:p>
          <a:p>
            <a:pPr lvl="3"/>
            <a:r>
              <a:rPr lang="en-US" b="1" dirty="0" smtClean="0">
                <a:latin typeface="Calibri" charset="0"/>
              </a:rPr>
              <a:t>Only 1 group</a:t>
            </a:r>
          </a:p>
          <a:p>
            <a:pPr lvl="3"/>
            <a:r>
              <a:rPr lang="en-US" b="1" dirty="0" smtClean="0">
                <a:latin typeface="Calibri" charset="0"/>
              </a:rPr>
              <a:t>Not able to provide evidence of causation</a:t>
            </a:r>
          </a:p>
          <a:p>
            <a:pPr lvl="3"/>
            <a:r>
              <a:rPr lang="en-US" b="1" dirty="0" smtClean="0">
                <a:latin typeface="Calibri" charset="0"/>
              </a:rPr>
              <a:t>“Equivalence” – “… whether those who score high on the IV … are similar to those … who score low in terms of other attributes that may be related to the DV.”</a:t>
            </a:r>
          </a:p>
          <a:p>
            <a:pPr lvl="3"/>
            <a:r>
              <a:rPr lang="en-US" b="1" dirty="0" smtClean="0">
                <a:latin typeface="Calibri" charset="0"/>
              </a:rPr>
              <a:t>May be able to provide some statistical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>
                <a:latin typeface="Calibri" charset="0"/>
              </a:rPr>
              <a:t>Control of extraneous experiences and environmental </a:t>
            </a:r>
            <a:r>
              <a:rPr lang="en-US" sz="3200" b="1" dirty="0" smtClean="0">
                <a:latin typeface="Calibri" charset="0"/>
              </a:rPr>
              <a:t>variables </a:t>
            </a:r>
            <a:r>
              <a:rPr lang="en-US" b="1" dirty="0" smtClean="0">
                <a:latin typeface="Calibri" charset="0"/>
              </a:rPr>
              <a:t>– 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Extraneous variables – variables other than the IV and DV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Environmental variables – conditions/variables that occur during the study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Contamination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Issue – Is one group affected more than the other(s)?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Less of an issue with a more controlled research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 smtClean="0">
                <a:latin typeface="Calibri" charset="0"/>
              </a:rPr>
              <a:t>Rating the dimensions of internal validity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Figure 8.2 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Evaluating Research Validity framework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“Good” study – moderate to high internal validity on both dimensions</a:t>
            </a: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 smtClean="0">
                <a:latin typeface="Calibri" charset="0"/>
              </a:rPr>
              <a:t>Rating the dimensions of internal validity</a:t>
            </a: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79911"/>
            <a:ext cx="4828450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5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Threats to 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2" indent="0">
              <a:buNone/>
            </a:pPr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9" t="57913" r="17107" b="12590"/>
          <a:stretch>
            <a:fillRect/>
          </a:stretch>
        </p:blipFill>
        <p:spPr bwMode="auto">
          <a:xfrm>
            <a:off x="457200" y="1296987"/>
            <a:ext cx="8229600" cy="47990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Threats to 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 smtClean="0">
                <a:latin typeface="Calibri" charset="0"/>
              </a:rPr>
              <a:t>Equivalence of Groups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Use of extreme groups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Participant dropouts or attrition during the study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Bias in assignment to groups</a:t>
            </a: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Threats to 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 smtClean="0">
                <a:latin typeface="Calibri" charset="0"/>
              </a:rPr>
              <a:t>Control of extraneous/environmental variables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Changes due to time or growth and development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Extraneous environmental events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Repeated testing, carryover effects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Instrument or observer inconsistency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Combinations of two or more threats</a:t>
            </a:r>
          </a:p>
          <a:p>
            <a:pPr marL="742950" lvl="2" indent="-342900"/>
            <a:r>
              <a:rPr lang="en-US" b="1" dirty="0" smtClean="0">
                <a:latin typeface="Calibri" charset="0"/>
              </a:rPr>
              <a:t>Did the IV actually occur before the DV?</a:t>
            </a: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Threats to 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b="1" dirty="0" smtClean="0">
                <a:latin typeface="Calibri" charset="0"/>
              </a:rPr>
              <a:t>Other threats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Effects of being in the control group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Expectation effect</a:t>
            </a:r>
          </a:p>
          <a:p>
            <a:pPr marL="1200150" lvl="3" indent="-342900"/>
            <a:r>
              <a:rPr lang="en-US" sz="2400" b="1" dirty="0" smtClean="0">
                <a:latin typeface="Calibri" charset="0"/>
              </a:rPr>
              <a:t>Control for expectation</a:t>
            </a:r>
          </a:p>
          <a:p>
            <a:pPr marL="742950" lvl="2" indent="-342900"/>
            <a:r>
              <a:rPr lang="en-US" sz="2800" b="1" dirty="0" smtClean="0">
                <a:latin typeface="Calibri" charset="0"/>
              </a:rPr>
              <a:t>Observer / experimenter bias</a:t>
            </a: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  <a:p>
            <a:pPr marL="742950" lvl="2" indent="-342900"/>
            <a:endParaRPr lang="en-US" sz="2800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Validity</a:t>
            </a:r>
            <a:endParaRPr lang="en-US" sz="4000" b="1" dirty="0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9" y="1342707"/>
            <a:ext cx="7672302" cy="3657600"/>
          </a:xfrm>
          <a:prstGeom prst="rect">
            <a:avLst/>
          </a:prstGeom>
        </p:spPr>
      </p:pic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Validity</a:t>
            </a:r>
            <a:endParaRPr lang="en-US" sz="4000" b="1" dirty="0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9" y="1342707"/>
            <a:ext cx="7672302" cy="3657600"/>
          </a:xfrm>
          <a:prstGeom prst="rect">
            <a:avLst/>
          </a:prstGeom>
        </p:spPr>
      </p:pic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“The extent to which we can infer that the independent variable </a:t>
            </a:r>
            <a:r>
              <a:rPr lang="en-US" b="1" i="1" dirty="0" smtClean="0">
                <a:latin typeface="Calibri" charset="0"/>
              </a:rPr>
              <a:t>caused</a:t>
            </a:r>
            <a:r>
              <a:rPr lang="en-US" b="1" dirty="0" smtClean="0">
                <a:latin typeface="Calibri" charset="0"/>
              </a:rPr>
              <a:t> the dependent variable.”</a:t>
            </a:r>
          </a:p>
          <a:p>
            <a:pPr lvl="1"/>
            <a:r>
              <a:rPr lang="en-US" b="1" dirty="0" smtClean="0">
                <a:latin typeface="Calibri" charset="0"/>
              </a:rPr>
              <a:t>For non-experimental studies – </a:t>
            </a:r>
          </a:p>
          <a:p>
            <a:pPr lvl="2"/>
            <a:r>
              <a:rPr lang="en-US" b="1" dirty="0" smtClean="0">
                <a:latin typeface="Calibri" charset="0"/>
              </a:rPr>
              <a:t>How “well designed and conducted” was the study?</a:t>
            </a:r>
          </a:p>
          <a:p>
            <a:r>
              <a:rPr lang="en-US" b="1" dirty="0" smtClean="0">
                <a:latin typeface="Calibri" charset="0"/>
              </a:rPr>
              <a:t>Three criteria for causality</a:t>
            </a:r>
          </a:p>
          <a:p>
            <a:endParaRPr lang="en-US" sz="2800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“The extent to which we can infer that the independent variable </a:t>
            </a:r>
            <a:r>
              <a:rPr lang="en-US" b="1" i="1" dirty="0" smtClean="0">
                <a:latin typeface="Calibri" charset="0"/>
              </a:rPr>
              <a:t>caused</a:t>
            </a:r>
            <a:r>
              <a:rPr lang="en-US" b="1" dirty="0" smtClean="0">
                <a:latin typeface="Calibri" charset="0"/>
              </a:rPr>
              <a:t> the dependent variable.”</a:t>
            </a:r>
          </a:p>
          <a:p>
            <a:r>
              <a:rPr lang="en-US" b="1" dirty="0" smtClean="0">
                <a:latin typeface="Calibri" charset="0"/>
              </a:rPr>
              <a:t>Three criteria for causality</a:t>
            </a:r>
          </a:p>
          <a:p>
            <a:pPr lvl="1"/>
            <a:r>
              <a:rPr lang="en-US" b="1" dirty="0">
                <a:latin typeface="Calibri" charset="0"/>
              </a:rPr>
              <a:t>IV </a:t>
            </a:r>
            <a:r>
              <a:rPr lang="en-US" b="1" i="1" dirty="0">
                <a:latin typeface="Calibri" charset="0"/>
              </a:rPr>
              <a:t>must precede </a:t>
            </a:r>
            <a:r>
              <a:rPr lang="en-US" b="1" dirty="0">
                <a:latin typeface="Calibri" charset="0"/>
              </a:rPr>
              <a:t>the outcome variable</a:t>
            </a:r>
          </a:p>
          <a:p>
            <a:pPr lvl="1"/>
            <a:r>
              <a:rPr lang="en-US" b="1" dirty="0">
                <a:latin typeface="Calibri" charset="0"/>
              </a:rPr>
              <a:t>IV </a:t>
            </a:r>
            <a:r>
              <a:rPr lang="en-US" b="1" i="1" dirty="0">
                <a:latin typeface="Calibri" charset="0"/>
              </a:rPr>
              <a:t>must be related </a:t>
            </a:r>
            <a:r>
              <a:rPr lang="en-US" b="1" dirty="0">
                <a:latin typeface="Calibri" charset="0"/>
              </a:rPr>
              <a:t>to the outcome</a:t>
            </a:r>
          </a:p>
          <a:p>
            <a:pPr lvl="1"/>
            <a:r>
              <a:rPr lang="en-US" b="1" dirty="0" smtClean="0">
                <a:latin typeface="Calibri" charset="0"/>
              </a:rPr>
              <a:t>There must </a:t>
            </a:r>
            <a:r>
              <a:rPr lang="en-US" b="1" dirty="0">
                <a:latin typeface="Calibri" charset="0"/>
              </a:rPr>
              <a:t>be no other variables that could explain why the IV is related to the </a:t>
            </a:r>
            <a:r>
              <a:rPr lang="en-US" b="1" dirty="0" smtClean="0">
                <a:latin typeface="Calibri" charset="0"/>
              </a:rPr>
              <a:t>outcome</a:t>
            </a:r>
            <a:endParaRPr lang="en-US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</a:rPr>
              <a:t>Three criteria for causality – 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IV </a:t>
            </a:r>
            <a:r>
              <a:rPr lang="en-US" sz="2400" b="1" i="1" dirty="0">
                <a:latin typeface="Calibri" charset="0"/>
              </a:rPr>
              <a:t>must precede </a:t>
            </a:r>
            <a:r>
              <a:rPr lang="en-US" sz="2400" b="1" dirty="0">
                <a:latin typeface="Calibri" charset="0"/>
              </a:rPr>
              <a:t>the outcome variable</a:t>
            </a:r>
          </a:p>
          <a:p>
            <a:pPr lvl="1"/>
            <a:r>
              <a:rPr lang="en-US" sz="2400" b="1" dirty="0">
                <a:latin typeface="Calibri" charset="0"/>
              </a:rPr>
              <a:t>IV </a:t>
            </a:r>
            <a:r>
              <a:rPr lang="en-US" sz="2400" b="1" i="1" dirty="0">
                <a:latin typeface="Calibri" charset="0"/>
              </a:rPr>
              <a:t>must be related </a:t>
            </a:r>
            <a:r>
              <a:rPr lang="en-US" sz="2400" b="1" dirty="0">
                <a:latin typeface="Calibri" charset="0"/>
              </a:rPr>
              <a:t>to the outcome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There must </a:t>
            </a:r>
            <a:r>
              <a:rPr lang="en-US" sz="2400" b="1" dirty="0">
                <a:latin typeface="Calibri" charset="0"/>
              </a:rPr>
              <a:t>be no other variables that could explain why the IV is related to the </a:t>
            </a:r>
            <a:r>
              <a:rPr lang="en-US" sz="2400" b="1" dirty="0" smtClean="0">
                <a:latin typeface="Calibri" charset="0"/>
              </a:rPr>
              <a:t>outcome</a:t>
            </a:r>
          </a:p>
          <a:p>
            <a:r>
              <a:rPr lang="en-US" sz="2800" b="1" dirty="0" smtClean="0">
                <a:latin typeface="Calibri" charset="0"/>
              </a:rPr>
              <a:t>By Research Approach – 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Randomized </a:t>
            </a:r>
            <a:r>
              <a:rPr lang="en-US" sz="2400" b="1" dirty="0" err="1" smtClean="0">
                <a:latin typeface="Calibri" charset="0"/>
              </a:rPr>
              <a:t>Exp</a:t>
            </a:r>
            <a:endParaRPr lang="en-US" sz="2400" b="1" dirty="0" smtClean="0">
              <a:latin typeface="Calibri" charset="0"/>
            </a:endParaRPr>
          </a:p>
          <a:p>
            <a:pPr lvl="1"/>
            <a:r>
              <a:rPr lang="en-US" sz="2400" b="1" dirty="0" smtClean="0">
                <a:latin typeface="Calibri" charset="0"/>
              </a:rPr>
              <a:t>Quasi-</a:t>
            </a:r>
            <a:r>
              <a:rPr lang="en-US" sz="2400" b="1" dirty="0" err="1" smtClean="0">
                <a:latin typeface="Calibri" charset="0"/>
              </a:rPr>
              <a:t>Exp</a:t>
            </a:r>
            <a:endParaRPr lang="en-US" sz="2400" b="1" dirty="0" smtClean="0">
              <a:latin typeface="Calibri" charset="0"/>
            </a:endParaRPr>
          </a:p>
          <a:p>
            <a:pPr lvl="1"/>
            <a:r>
              <a:rPr lang="en-US" sz="2400" b="1" dirty="0" smtClean="0">
                <a:latin typeface="Calibri" charset="0"/>
              </a:rPr>
              <a:t>Comparative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Associational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Descriptive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07685"/>
              </p:ext>
            </p:extLst>
          </p:nvPr>
        </p:nvGraphicFramePr>
        <p:xfrm>
          <a:off x="533399" y="2285997"/>
          <a:ext cx="8077202" cy="2971802"/>
        </p:xfrm>
        <a:graphic>
          <a:graphicData uri="http://schemas.openxmlformats.org/drawingml/2006/table">
            <a:tbl>
              <a:tblPr firstRow="1" firstCol="1" bandRow="1"/>
              <a:tblGrid>
                <a:gridCol w="229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0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Criteria for Causality</a:t>
                      </a:r>
                      <a:endParaRPr lang="en-US" sz="12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Randomized Exp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Quasi-Exp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Comparative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Associational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Descriptive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IV must precede the outcome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Often 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Sometimes met, but order might not be clear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Sometimes met, but order might not be clear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IV must be related to the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Usually 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Usually 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Usually 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MS Mincho"/>
                          <a:cs typeface="Times New Roman"/>
                        </a:rPr>
                        <a:t>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There must be no other variables that could explain why the IV is related to the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Met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Met in the strongest designs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Not possible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Not possible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Meeting the 3 causality criteria based on –</a:t>
            </a:r>
          </a:p>
          <a:p>
            <a:pPr lvl="1"/>
            <a:r>
              <a:rPr lang="en-US" b="1" dirty="0" smtClean="0">
                <a:latin typeface="Calibri" charset="0"/>
              </a:rPr>
              <a:t>Strength of the research design</a:t>
            </a:r>
          </a:p>
          <a:p>
            <a:pPr lvl="1"/>
            <a:r>
              <a:rPr lang="en-US" b="1" dirty="0" smtClean="0">
                <a:latin typeface="Calibri" charset="0"/>
              </a:rPr>
              <a:t>Internal validity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448593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Internal validity - </a:t>
            </a:r>
          </a:p>
          <a:p>
            <a:pPr lvl="1"/>
            <a:r>
              <a:rPr lang="en-US" b="1" dirty="0" smtClean="0">
                <a:latin typeface="Calibri" charset="0"/>
              </a:rPr>
              <a:t>Most often discussed with reference to randomized experimental and quasi-experimental designs</a:t>
            </a:r>
          </a:p>
          <a:p>
            <a:pPr lvl="1"/>
            <a:r>
              <a:rPr lang="en-US" b="1" dirty="0" smtClean="0">
                <a:latin typeface="Calibri" charset="0"/>
              </a:rPr>
              <a:t>Can also be applied to non-experimental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Internal Validity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Evaluating the internal validity of a study – </a:t>
            </a:r>
          </a:p>
          <a:p>
            <a:pPr lvl="1"/>
            <a:r>
              <a:rPr lang="en-US" b="1" dirty="0" smtClean="0">
                <a:latin typeface="Calibri" charset="0"/>
              </a:rPr>
              <a:t>Equivalence of the groups on participant characteristics</a:t>
            </a:r>
            <a:endParaRPr lang="en-US" b="1" dirty="0">
              <a:latin typeface="Calibri" charset="0"/>
            </a:endParaRPr>
          </a:p>
          <a:p>
            <a:pPr lvl="1"/>
            <a:r>
              <a:rPr lang="en-US" b="1" dirty="0" smtClean="0">
                <a:latin typeface="Calibri" charset="0"/>
              </a:rPr>
              <a:t>Control of extraneous experiences and environmental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7 -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840</Words>
  <Application>Microsoft Office PowerPoint</Application>
  <PresentationFormat>On-screen Show (4:3)</PresentationFormat>
  <Paragraphs>183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Mincho</vt:lpstr>
      <vt:lpstr>ＭＳ Ｐゴシック</vt:lpstr>
      <vt:lpstr>Arial</vt:lpstr>
      <vt:lpstr>Calibri</vt:lpstr>
      <vt:lpstr>Cambria</vt:lpstr>
      <vt:lpstr>Times New Roman</vt:lpstr>
      <vt:lpstr>Office Theme</vt:lpstr>
      <vt:lpstr>MEDB 5510 Clinical Research Methods</vt:lpstr>
      <vt:lpstr>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Internal Validity</vt:lpstr>
      <vt:lpstr>Threats to Internal Validity</vt:lpstr>
      <vt:lpstr>Threats to Internal Validity</vt:lpstr>
      <vt:lpstr>Threats to Internal Validity</vt:lpstr>
      <vt:lpstr>Threats to Internal Validity</vt:lpstr>
      <vt:lpstr>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280</cp:revision>
  <dcterms:created xsi:type="dcterms:W3CDTF">2009-06-29T18:04:53Z</dcterms:created>
  <dcterms:modified xsi:type="dcterms:W3CDTF">2018-01-17T15:37:52Z</dcterms:modified>
</cp:coreProperties>
</file>