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0"/>
  </p:notesMasterIdLst>
  <p:handoutMasterIdLst>
    <p:handoutMasterId r:id="rId51"/>
  </p:handoutMasterIdLst>
  <p:sldIdLst>
    <p:sldId id="256" r:id="rId2"/>
    <p:sldId id="293" r:id="rId3"/>
    <p:sldId id="355" r:id="rId4"/>
    <p:sldId id="356" r:id="rId5"/>
    <p:sldId id="357" r:id="rId6"/>
    <p:sldId id="358" r:id="rId7"/>
    <p:sldId id="359" r:id="rId8"/>
    <p:sldId id="361" r:id="rId9"/>
    <p:sldId id="360" r:id="rId10"/>
    <p:sldId id="362" r:id="rId11"/>
    <p:sldId id="363" r:id="rId12"/>
    <p:sldId id="364" r:id="rId13"/>
    <p:sldId id="365" r:id="rId14"/>
    <p:sldId id="366" r:id="rId15"/>
    <p:sldId id="383" r:id="rId16"/>
    <p:sldId id="367" r:id="rId17"/>
    <p:sldId id="384" r:id="rId18"/>
    <p:sldId id="368" r:id="rId19"/>
    <p:sldId id="385" r:id="rId20"/>
    <p:sldId id="369" r:id="rId21"/>
    <p:sldId id="370" r:id="rId22"/>
    <p:sldId id="371" r:id="rId23"/>
    <p:sldId id="386" r:id="rId24"/>
    <p:sldId id="372" r:id="rId25"/>
    <p:sldId id="373" r:id="rId26"/>
    <p:sldId id="374" r:id="rId27"/>
    <p:sldId id="392" r:id="rId28"/>
    <p:sldId id="375" r:id="rId29"/>
    <p:sldId id="376" r:id="rId30"/>
    <p:sldId id="377" r:id="rId31"/>
    <p:sldId id="378" r:id="rId32"/>
    <p:sldId id="387" r:id="rId33"/>
    <p:sldId id="379" r:id="rId34"/>
    <p:sldId id="380" r:id="rId35"/>
    <p:sldId id="390" r:id="rId36"/>
    <p:sldId id="381" r:id="rId37"/>
    <p:sldId id="393" r:id="rId38"/>
    <p:sldId id="382" r:id="rId39"/>
    <p:sldId id="388" r:id="rId40"/>
    <p:sldId id="389" r:id="rId41"/>
    <p:sldId id="391" r:id="rId42"/>
    <p:sldId id="316" r:id="rId43"/>
    <p:sldId id="297" r:id="rId44"/>
    <p:sldId id="317" r:id="rId45"/>
    <p:sldId id="323" r:id="rId46"/>
    <p:sldId id="324" r:id="rId47"/>
    <p:sldId id="332" r:id="rId48"/>
    <p:sldId id="350"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C0C0C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8" d="100"/>
          <a:sy n="118" d="100"/>
        </p:scale>
        <p:origin x="117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92"/>
    </p:cViewPr>
  </p:sorterViewPr>
  <p:notesViewPr>
    <p:cSldViewPr>
      <p:cViewPr varScale="1">
        <p:scale>
          <a:sx n="70" d="100"/>
          <a:sy n="70" d="100"/>
        </p:scale>
        <p:origin x="-276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ea typeface="+mn-ea"/>
              </a:defRPr>
            </a:lvl1pPr>
          </a:lstStyle>
          <a:p>
            <a:pPr>
              <a:defRPr/>
            </a:pPr>
            <a:endParaRPr lang="en-US"/>
          </a:p>
        </p:txBody>
      </p:sp>
      <p:sp>
        <p:nvSpPr>
          <p:cNvPr id="348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9BCD7B05-4077-B149-A44E-EF3D704B4354}" type="datetimeFigureOut">
              <a:rPr lang="en-US"/>
              <a:pPr/>
              <a:t>1/17/2018</a:t>
            </a:fld>
            <a:endParaRPr lang="en-US"/>
          </a:p>
        </p:txBody>
      </p:sp>
      <p:sp>
        <p:nvSpPr>
          <p:cNvPr id="348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ea typeface="+mn-ea"/>
              </a:defRPr>
            </a:lvl1pPr>
          </a:lstStyle>
          <a:p>
            <a:pPr>
              <a:defRPr/>
            </a:pPr>
            <a:endParaRPr lang="en-US"/>
          </a:p>
        </p:txBody>
      </p:sp>
      <p:sp>
        <p:nvSpPr>
          <p:cNvPr id="348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0877814C-86E6-1040-BB64-B9CCFAC1485F}" type="slidenum">
              <a:rPr lang="en-US"/>
              <a:pPr/>
              <a:t>‹#›</a:t>
            </a:fld>
            <a:endParaRPr lang="en-US"/>
          </a:p>
        </p:txBody>
      </p:sp>
    </p:spTree>
    <p:extLst>
      <p:ext uri="{BB962C8B-B14F-4D97-AF65-F5344CB8AC3E}">
        <p14:creationId xmlns:p14="http://schemas.microsoft.com/office/powerpoint/2010/main" val="28932512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7B48E6AE-5D2D-C946-BFF0-CF2AAF37B081}" type="datetimeFigureOut">
              <a:rPr lang="en-US"/>
              <a:pPr/>
              <a:t>1/17/2018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2400B22B-4D3B-F74C-ACEB-D7D2C5A5F28D}" type="slidenum">
              <a:rPr lang="en-US"/>
              <a:pPr/>
              <a:t>‹#›</a:t>
            </a:fld>
            <a:endParaRPr lang="en-US"/>
          </a:p>
        </p:txBody>
      </p:sp>
    </p:spTree>
    <p:extLst>
      <p:ext uri="{BB962C8B-B14F-4D97-AF65-F5344CB8AC3E}">
        <p14:creationId xmlns:p14="http://schemas.microsoft.com/office/powerpoint/2010/main" val="364040178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3251"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Tree>
    <p:extLst>
      <p:ext uri="{BB962C8B-B14F-4D97-AF65-F5344CB8AC3E}">
        <p14:creationId xmlns:p14="http://schemas.microsoft.com/office/powerpoint/2010/main" val="1128251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10</a:t>
            </a:fld>
            <a:endParaRPr lang="en-US">
              <a:latin typeface="Calibri" charset="0"/>
            </a:endParaRPr>
          </a:p>
        </p:txBody>
      </p:sp>
    </p:spTree>
    <p:extLst>
      <p:ext uri="{BB962C8B-B14F-4D97-AF65-F5344CB8AC3E}">
        <p14:creationId xmlns:p14="http://schemas.microsoft.com/office/powerpoint/2010/main" val="2890391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11</a:t>
            </a:fld>
            <a:endParaRPr lang="en-US">
              <a:latin typeface="Calibri" charset="0"/>
            </a:endParaRPr>
          </a:p>
        </p:txBody>
      </p:sp>
    </p:spTree>
    <p:extLst>
      <p:ext uri="{BB962C8B-B14F-4D97-AF65-F5344CB8AC3E}">
        <p14:creationId xmlns:p14="http://schemas.microsoft.com/office/powerpoint/2010/main" val="273985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12</a:t>
            </a:fld>
            <a:endParaRPr lang="en-US">
              <a:latin typeface="Calibri" charset="0"/>
            </a:endParaRPr>
          </a:p>
        </p:txBody>
      </p:sp>
    </p:spTree>
    <p:extLst>
      <p:ext uri="{BB962C8B-B14F-4D97-AF65-F5344CB8AC3E}">
        <p14:creationId xmlns:p14="http://schemas.microsoft.com/office/powerpoint/2010/main" val="4212690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13</a:t>
            </a:fld>
            <a:endParaRPr lang="en-US">
              <a:latin typeface="Calibri" charset="0"/>
            </a:endParaRPr>
          </a:p>
        </p:txBody>
      </p:sp>
    </p:spTree>
    <p:extLst>
      <p:ext uri="{BB962C8B-B14F-4D97-AF65-F5344CB8AC3E}">
        <p14:creationId xmlns:p14="http://schemas.microsoft.com/office/powerpoint/2010/main" val="2592282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14</a:t>
            </a:fld>
            <a:endParaRPr lang="en-US">
              <a:latin typeface="Calibri" charset="0"/>
            </a:endParaRPr>
          </a:p>
        </p:txBody>
      </p:sp>
    </p:spTree>
    <p:extLst>
      <p:ext uri="{BB962C8B-B14F-4D97-AF65-F5344CB8AC3E}">
        <p14:creationId xmlns:p14="http://schemas.microsoft.com/office/powerpoint/2010/main" val="3807478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15</a:t>
            </a:fld>
            <a:endParaRPr lang="en-US">
              <a:latin typeface="Calibri" charset="0"/>
            </a:endParaRPr>
          </a:p>
        </p:txBody>
      </p:sp>
    </p:spTree>
    <p:extLst>
      <p:ext uri="{BB962C8B-B14F-4D97-AF65-F5344CB8AC3E}">
        <p14:creationId xmlns:p14="http://schemas.microsoft.com/office/powerpoint/2010/main" val="1101148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16</a:t>
            </a:fld>
            <a:endParaRPr lang="en-US">
              <a:latin typeface="Calibri" charset="0"/>
            </a:endParaRPr>
          </a:p>
        </p:txBody>
      </p:sp>
    </p:spTree>
    <p:extLst>
      <p:ext uri="{BB962C8B-B14F-4D97-AF65-F5344CB8AC3E}">
        <p14:creationId xmlns:p14="http://schemas.microsoft.com/office/powerpoint/2010/main" val="247402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17</a:t>
            </a:fld>
            <a:endParaRPr lang="en-US">
              <a:latin typeface="Calibri" charset="0"/>
            </a:endParaRPr>
          </a:p>
        </p:txBody>
      </p:sp>
    </p:spTree>
    <p:extLst>
      <p:ext uri="{BB962C8B-B14F-4D97-AF65-F5344CB8AC3E}">
        <p14:creationId xmlns:p14="http://schemas.microsoft.com/office/powerpoint/2010/main" val="27108919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18</a:t>
            </a:fld>
            <a:endParaRPr lang="en-US">
              <a:latin typeface="Calibri" charset="0"/>
            </a:endParaRPr>
          </a:p>
        </p:txBody>
      </p:sp>
    </p:spTree>
    <p:extLst>
      <p:ext uri="{BB962C8B-B14F-4D97-AF65-F5344CB8AC3E}">
        <p14:creationId xmlns:p14="http://schemas.microsoft.com/office/powerpoint/2010/main" val="1112098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19</a:t>
            </a:fld>
            <a:endParaRPr lang="en-US">
              <a:latin typeface="Calibri" charset="0"/>
            </a:endParaRPr>
          </a:p>
        </p:txBody>
      </p:sp>
    </p:spTree>
    <p:extLst>
      <p:ext uri="{BB962C8B-B14F-4D97-AF65-F5344CB8AC3E}">
        <p14:creationId xmlns:p14="http://schemas.microsoft.com/office/powerpoint/2010/main" val="3282916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2</a:t>
            </a:fld>
            <a:endParaRPr lang="en-US">
              <a:latin typeface="Calibri" charset="0"/>
            </a:endParaRPr>
          </a:p>
        </p:txBody>
      </p:sp>
    </p:spTree>
    <p:extLst>
      <p:ext uri="{BB962C8B-B14F-4D97-AF65-F5344CB8AC3E}">
        <p14:creationId xmlns:p14="http://schemas.microsoft.com/office/powerpoint/2010/main" val="1437216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20</a:t>
            </a:fld>
            <a:endParaRPr lang="en-US">
              <a:latin typeface="Calibri" charset="0"/>
            </a:endParaRPr>
          </a:p>
        </p:txBody>
      </p:sp>
    </p:spTree>
    <p:extLst>
      <p:ext uri="{BB962C8B-B14F-4D97-AF65-F5344CB8AC3E}">
        <p14:creationId xmlns:p14="http://schemas.microsoft.com/office/powerpoint/2010/main" val="4080048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21</a:t>
            </a:fld>
            <a:endParaRPr lang="en-US">
              <a:latin typeface="Calibri" charset="0"/>
            </a:endParaRPr>
          </a:p>
        </p:txBody>
      </p:sp>
    </p:spTree>
    <p:extLst>
      <p:ext uri="{BB962C8B-B14F-4D97-AF65-F5344CB8AC3E}">
        <p14:creationId xmlns:p14="http://schemas.microsoft.com/office/powerpoint/2010/main" val="1866736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22</a:t>
            </a:fld>
            <a:endParaRPr lang="en-US">
              <a:latin typeface="Calibri" charset="0"/>
            </a:endParaRPr>
          </a:p>
        </p:txBody>
      </p:sp>
    </p:spTree>
    <p:extLst>
      <p:ext uri="{BB962C8B-B14F-4D97-AF65-F5344CB8AC3E}">
        <p14:creationId xmlns:p14="http://schemas.microsoft.com/office/powerpoint/2010/main" val="3812836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23</a:t>
            </a:fld>
            <a:endParaRPr lang="en-US">
              <a:latin typeface="Calibri" charset="0"/>
            </a:endParaRPr>
          </a:p>
        </p:txBody>
      </p:sp>
    </p:spTree>
    <p:extLst>
      <p:ext uri="{BB962C8B-B14F-4D97-AF65-F5344CB8AC3E}">
        <p14:creationId xmlns:p14="http://schemas.microsoft.com/office/powerpoint/2010/main" val="3921386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24</a:t>
            </a:fld>
            <a:endParaRPr lang="en-US">
              <a:latin typeface="Calibri" charset="0"/>
            </a:endParaRPr>
          </a:p>
        </p:txBody>
      </p:sp>
    </p:spTree>
    <p:extLst>
      <p:ext uri="{BB962C8B-B14F-4D97-AF65-F5344CB8AC3E}">
        <p14:creationId xmlns:p14="http://schemas.microsoft.com/office/powerpoint/2010/main" val="290773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25</a:t>
            </a:fld>
            <a:endParaRPr lang="en-US">
              <a:latin typeface="Calibri" charset="0"/>
            </a:endParaRPr>
          </a:p>
        </p:txBody>
      </p:sp>
    </p:spTree>
    <p:extLst>
      <p:ext uri="{BB962C8B-B14F-4D97-AF65-F5344CB8AC3E}">
        <p14:creationId xmlns:p14="http://schemas.microsoft.com/office/powerpoint/2010/main" val="22068169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26</a:t>
            </a:fld>
            <a:endParaRPr lang="en-US">
              <a:latin typeface="Calibri" charset="0"/>
            </a:endParaRPr>
          </a:p>
        </p:txBody>
      </p:sp>
    </p:spTree>
    <p:extLst>
      <p:ext uri="{BB962C8B-B14F-4D97-AF65-F5344CB8AC3E}">
        <p14:creationId xmlns:p14="http://schemas.microsoft.com/office/powerpoint/2010/main" val="1831256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27</a:t>
            </a:fld>
            <a:endParaRPr lang="en-US">
              <a:latin typeface="Calibri" charset="0"/>
            </a:endParaRPr>
          </a:p>
        </p:txBody>
      </p:sp>
    </p:spTree>
    <p:extLst>
      <p:ext uri="{BB962C8B-B14F-4D97-AF65-F5344CB8AC3E}">
        <p14:creationId xmlns:p14="http://schemas.microsoft.com/office/powerpoint/2010/main" val="24323942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28</a:t>
            </a:fld>
            <a:endParaRPr lang="en-US">
              <a:latin typeface="Calibri" charset="0"/>
            </a:endParaRPr>
          </a:p>
        </p:txBody>
      </p:sp>
    </p:spTree>
    <p:extLst>
      <p:ext uri="{BB962C8B-B14F-4D97-AF65-F5344CB8AC3E}">
        <p14:creationId xmlns:p14="http://schemas.microsoft.com/office/powerpoint/2010/main" val="22270806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29</a:t>
            </a:fld>
            <a:endParaRPr lang="en-US">
              <a:latin typeface="Calibri" charset="0"/>
            </a:endParaRPr>
          </a:p>
        </p:txBody>
      </p:sp>
    </p:spTree>
    <p:extLst>
      <p:ext uri="{BB962C8B-B14F-4D97-AF65-F5344CB8AC3E}">
        <p14:creationId xmlns:p14="http://schemas.microsoft.com/office/powerpoint/2010/main" val="2906911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3</a:t>
            </a:fld>
            <a:endParaRPr lang="en-US">
              <a:latin typeface="Calibri" charset="0"/>
            </a:endParaRPr>
          </a:p>
        </p:txBody>
      </p:sp>
    </p:spTree>
    <p:extLst>
      <p:ext uri="{BB962C8B-B14F-4D97-AF65-F5344CB8AC3E}">
        <p14:creationId xmlns:p14="http://schemas.microsoft.com/office/powerpoint/2010/main" val="31752780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30</a:t>
            </a:fld>
            <a:endParaRPr lang="en-US">
              <a:latin typeface="Calibri" charset="0"/>
            </a:endParaRPr>
          </a:p>
        </p:txBody>
      </p:sp>
    </p:spTree>
    <p:extLst>
      <p:ext uri="{BB962C8B-B14F-4D97-AF65-F5344CB8AC3E}">
        <p14:creationId xmlns:p14="http://schemas.microsoft.com/office/powerpoint/2010/main" val="17683613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31</a:t>
            </a:fld>
            <a:endParaRPr lang="en-US">
              <a:latin typeface="Calibri" charset="0"/>
            </a:endParaRPr>
          </a:p>
        </p:txBody>
      </p:sp>
    </p:spTree>
    <p:extLst>
      <p:ext uri="{BB962C8B-B14F-4D97-AF65-F5344CB8AC3E}">
        <p14:creationId xmlns:p14="http://schemas.microsoft.com/office/powerpoint/2010/main" val="13662430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32</a:t>
            </a:fld>
            <a:endParaRPr lang="en-US">
              <a:latin typeface="Calibri" charset="0"/>
            </a:endParaRPr>
          </a:p>
        </p:txBody>
      </p:sp>
    </p:spTree>
    <p:extLst>
      <p:ext uri="{BB962C8B-B14F-4D97-AF65-F5344CB8AC3E}">
        <p14:creationId xmlns:p14="http://schemas.microsoft.com/office/powerpoint/2010/main" val="614363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33</a:t>
            </a:fld>
            <a:endParaRPr lang="en-US">
              <a:latin typeface="Calibri" charset="0"/>
            </a:endParaRPr>
          </a:p>
        </p:txBody>
      </p:sp>
    </p:spTree>
    <p:extLst>
      <p:ext uri="{BB962C8B-B14F-4D97-AF65-F5344CB8AC3E}">
        <p14:creationId xmlns:p14="http://schemas.microsoft.com/office/powerpoint/2010/main" val="31541218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34</a:t>
            </a:fld>
            <a:endParaRPr lang="en-US">
              <a:latin typeface="Calibri" charset="0"/>
            </a:endParaRPr>
          </a:p>
        </p:txBody>
      </p:sp>
    </p:spTree>
    <p:extLst>
      <p:ext uri="{BB962C8B-B14F-4D97-AF65-F5344CB8AC3E}">
        <p14:creationId xmlns:p14="http://schemas.microsoft.com/office/powerpoint/2010/main" val="19208182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39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2DA7058-567C-E74B-B5E9-60B6BCE22331}" type="slidenum">
              <a:rPr lang="en-US">
                <a:latin typeface="Calibri" charset="0"/>
              </a:rPr>
              <a:pPr eaLnBrk="1" hangingPunct="1"/>
              <a:t>35</a:t>
            </a:fld>
            <a:endParaRPr lang="en-US">
              <a:latin typeface="Calibri" charset="0"/>
            </a:endParaRPr>
          </a:p>
        </p:txBody>
      </p:sp>
    </p:spTree>
    <p:extLst>
      <p:ext uri="{BB962C8B-B14F-4D97-AF65-F5344CB8AC3E}">
        <p14:creationId xmlns:p14="http://schemas.microsoft.com/office/powerpoint/2010/main" val="8621116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36</a:t>
            </a:fld>
            <a:endParaRPr lang="en-US">
              <a:latin typeface="Calibri" charset="0"/>
            </a:endParaRPr>
          </a:p>
        </p:txBody>
      </p:sp>
    </p:spTree>
    <p:extLst>
      <p:ext uri="{BB962C8B-B14F-4D97-AF65-F5344CB8AC3E}">
        <p14:creationId xmlns:p14="http://schemas.microsoft.com/office/powerpoint/2010/main" val="23000929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37</a:t>
            </a:fld>
            <a:endParaRPr lang="en-US">
              <a:latin typeface="Calibri" charset="0"/>
            </a:endParaRPr>
          </a:p>
        </p:txBody>
      </p:sp>
    </p:spTree>
    <p:extLst>
      <p:ext uri="{BB962C8B-B14F-4D97-AF65-F5344CB8AC3E}">
        <p14:creationId xmlns:p14="http://schemas.microsoft.com/office/powerpoint/2010/main" val="13302291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38</a:t>
            </a:fld>
            <a:endParaRPr lang="en-US">
              <a:latin typeface="Calibri" charset="0"/>
            </a:endParaRPr>
          </a:p>
        </p:txBody>
      </p:sp>
    </p:spTree>
    <p:extLst>
      <p:ext uri="{BB962C8B-B14F-4D97-AF65-F5344CB8AC3E}">
        <p14:creationId xmlns:p14="http://schemas.microsoft.com/office/powerpoint/2010/main" val="40491757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39</a:t>
            </a:fld>
            <a:endParaRPr lang="en-US">
              <a:latin typeface="Calibri" charset="0"/>
            </a:endParaRPr>
          </a:p>
        </p:txBody>
      </p:sp>
    </p:spTree>
    <p:extLst>
      <p:ext uri="{BB962C8B-B14F-4D97-AF65-F5344CB8AC3E}">
        <p14:creationId xmlns:p14="http://schemas.microsoft.com/office/powerpoint/2010/main" val="3441105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4</a:t>
            </a:fld>
            <a:endParaRPr lang="en-US">
              <a:latin typeface="Calibri" charset="0"/>
            </a:endParaRPr>
          </a:p>
        </p:txBody>
      </p:sp>
    </p:spTree>
    <p:extLst>
      <p:ext uri="{BB962C8B-B14F-4D97-AF65-F5344CB8AC3E}">
        <p14:creationId xmlns:p14="http://schemas.microsoft.com/office/powerpoint/2010/main" val="1576643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40</a:t>
            </a:fld>
            <a:endParaRPr lang="en-US">
              <a:latin typeface="Calibri" charset="0"/>
            </a:endParaRPr>
          </a:p>
        </p:txBody>
      </p:sp>
    </p:spTree>
    <p:extLst>
      <p:ext uri="{BB962C8B-B14F-4D97-AF65-F5344CB8AC3E}">
        <p14:creationId xmlns:p14="http://schemas.microsoft.com/office/powerpoint/2010/main" val="34297475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41</a:t>
            </a:fld>
            <a:endParaRPr lang="en-US">
              <a:latin typeface="Calibri" charset="0"/>
            </a:endParaRPr>
          </a:p>
        </p:txBody>
      </p:sp>
    </p:spTree>
    <p:extLst>
      <p:ext uri="{BB962C8B-B14F-4D97-AF65-F5344CB8AC3E}">
        <p14:creationId xmlns:p14="http://schemas.microsoft.com/office/powerpoint/2010/main" val="27901586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987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9820CA3-A3A1-7546-99B8-B2A46DFE185A}" type="slidenum">
              <a:rPr lang="en-US">
                <a:latin typeface="Calibri" charset="0"/>
              </a:rPr>
              <a:pPr eaLnBrk="1" hangingPunct="1"/>
              <a:t>42</a:t>
            </a:fld>
            <a:endParaRPr lang="en-US">
              <a:latin typeface="Calibri" charset="0"/>
            </a:endParaRPr>
          </a:p>
        </p:txBody>
      </p:sp>
    </p:spTree>
    <p:extLst>
      <p:ext uri="{BB962C8B-B14F-4D97-AF65-F5344CB8AC3E}">
        <p14:creationId xmlns:p14="http://schemas.microsoft.com/office/powerpoint/2010/main" val="15488980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089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70BC25F-7B74-3948-99D8-6671FD8523A2}" type="slidenum">
              <a:rPr lang="en-US">
                <a:latin typeface="Calibri" charset="0"/>
              </a:rPr>
              <a:pPr eaLnBrk="1" hangingPunct="1"/>
              <a:t>43</a:t>
            </a:fld>
            <a:endParaRPr lang="en-US">
              <a:latin typeface="Calibri" charset="0"/>
            </a:endParaRPr>
          </a:p>
        </p:txBody>
      </p:sp>
    </p:spTree>
    <p:extLst>
      <p:ext uri="{BB962C8B-B14F-4D97-AF65-F5344CB8AC3E}">
        <p14:creationId xmlns:p14="http://schemas.microsoft.com/office/powerpoint/2010/main" val="40665671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192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8A1C904-E993-2B42-B243-2B86E374EC7E}" type="slidenum">
              <a:rPr lang="en-US">
                <a:latin typeface="Calibri" charset="0"/>
              </a:rPr>
              <a:pPr eaLnBrk="1" hangingPunct="1"/>
              <a:t>44</a:t>
            </a:fld>
            <a:endParaRPr lang="en-US">
              <a:latin typeface="Calibri" charset="0"/>
            </a:endParaRPr>
          </a:p>
        </p:txBody>
      </p:sp>
    </p:spTree>
    <p:extLst>
      <p:ext uri="{BB962C8B-B14F-4D97-AF65-F5344CB8AC3E}">
        <p14:creationId xmlns:p14="http://schemas.microsoft.com/office/powerpoint/2010/main" val="19172607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656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D5AC103-2248-DE4A-9033-2805DC12BBAF}" type="slidenum">
              <a:rPr lang="en-US">
                <a:latin typeface="Calibri" charset="0"/>
              </a:rPr>
              <a:pPr eaLnBrk="1" hangingPunct="1"/>
              <a:t>45</a:t>
            </a:fld>
            <a:endParaRPr lang="en-US">
              <a:latin typeface="Calibri" charset="0"/>
            </a:endParaRPr>
          </a:p>
        </p:txBody>
      </p:sp>
    </p:spTree>
    <p:extLst>
      <p:ext uri="{BB962C8B-B14F-4D97-AF65-F5344CB8AC3E}">
        <p14:creationId xmlns:p14="http://schemas.microsoft.com/office/powerpoint/2010/main" val="22267392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758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17D3BC2-875E-8047-B7BB-BB2914382793}" type="slidenum">
              <a:rPr lang="en-US">
                <a:latin typeface="Calibri" charset="0"/>
              </a:rPr>
              <a:pPr eaLnBrk="1" hangingPunct="1"/>
              <a:t>46</a:t>
            </a:fld>
            <a:endParaRPr lang="en-US">
              <a:latin typeface="Calibri" charset="0"/>
            </a:endParaRPr>
          </a:p>
        </p:txBody>
      </p:sp>
    </p:spTree>
    <p:extLst>
      <p:ext uri="{BB962C8B-B14F-4D97-AF65-F5344CB8AC3E}">
        <p14:creationId xmlns:p14="http://schemas.microsoft.com/office/powerpoint/2010/main" val="20005889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963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5675BA0-33A4-554A-8E63-E0ED38D61760}" type="slidenum">
              <a:rPr lang="en-US">
                <a:latin typeface="Calibri" charset="0"/>
              </a:rPr>
              <a:pPr eaLnBrk="1" hangingPunct="1"/>
              <a:t>47</a:t>
            </a:fld>
            <a:endParaRPr lang="en-US">
              <a:latin typeface="Calibri" charset="0"/>
            </a:endParaRPr>
          </a:p>
        </p:txBody>
      </p:sp>
    </p:spTree>
    <p:extLst>
      <p:ext uri="{BB962C8B-B14F-4D97-AF65-F5344CB8AC3E}">
        <p14:creationId xmlns:p14="http://schemas.microsoft.com/office/powerpoint/2010/main" val="18204052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137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7FEC9FC-C33B-A049-970F-6FF30FDB0258}" type="slidenum">
              <a:rPr lang="en-US">
                <a:latin typeface="Calibri" charset="0"/>
              </a:rPr>
              <a:pPr eaLnBrk="1" hangingPunct="1"/>
              <a:t>48</a:t>
            </a:fld>
            <a:endParaRPr lang="en-US">
              <a:latin typeface="Calibri" charset="0"/>
            </a:endParaRPr>
          </a:p>
        </p:txBody>
      </p:sp>
    </p:spTree>
    <p:extLst>
      <p:ext uri="{BB962C8B-B14F-4D97-AF65-F5344CB8AC3E}">
        <p14:creationId xmlns:p14="http://schemas.microsoft.com/office/powerpoint/2010/main" val="1744247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5</a:t>
            </a:fld>
            <a:endParaRPr lang="en-US">
              <a:latin typeface="Calibri" charset="0"/>
            </a:endParaRPr>
          </a:p>
        </p:txBody>
      </p:sp>
    </p:spTree>
    <p:extLst>
      <p:ext uri="{BB962C8B-B14F-4D97-AF65-F5344CB8AC3E}">
        <p14:creationId xmlns:p14="http://schemas.microsoft.com/office/powerpoint/2010/main" val="1607333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6</a:t>
            </a:fld>
            <a:endParaRPr lang="en-US">
              <a:latin typeface="Calibri" charset="0"/>
            </a:endParaRPr>
          </a:p>
        </p:txBody>
      </p:sp>
    </p:spTree>
    <p:extLst>
      <p:ext uri="{BB962C8B-B14F-4D97-AF65-F5344CB8AC3E}">
        <p14:creationId xmlns:p14="http://schemas.microsoft.com/office/powerpoint/2010/main" val="3026339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7</a:t>
            </a:fld>
            <a:endParaRPr lang="en-US">
              <a:latin typeface="Calibri" charset="0"/>
            </a:endParaRPr>
          </a:p>
        </p:txBody>
      </p:sp>
    </p:spTree>
    <p:extLst>
      <p:ext uri="{BB962C8B-B14F-4D97-AF65-F5344CB8AC3E}">
        <p14:creationId xmlns:p14="http://schemas.microsoft.com/office/powerpoint/2010/main" val="4027213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8</a:t>
            </a:fld>
            <a:endParaRPr lang="en-US">
              <a:latin typeface="Calibri" charset="0"/>
            </a:endParaRPr>
          </a:p>
        </p:txBody>
      </p:sp>
    </p:spTree>
    <p:extLst>
      <p:ext uri="{BB962C8B-B14F-4D97-AF65-F5344CB8AC3E}">
        <p14:creationId xmlns:p14="http://schemas.microsoft.com/office/powerpoint/2010/main" val="3571857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84628C-66D0-094F-A2E0-424BBF1ADDC5}" type="slidenum">
              <a:rPr lang="en-US">
                <a:latin typeface="Calibri" charset="0"/>
              </a:rPr>
              <a:pPr eaLnBrk="1" hangingPunct="1"/>
              <a:t>9</a:t>
            </a:fld>
            <a:endParaRPr lang="en-US">
              <a:latin typeface="Calibri" charset="0"/>
            </a:endParaRPr>
          </a:p>
        </p:txBody>
      </p:sp>
    </p:spTree>
    <p:extLst>
      <p:ext uri="{BB962C8B-B14F-4D97-AF65-F5344CB8AC3E}">
        <p14:creationId xmlns:p14="http://schemas.microsoft.com/office/powerpoint/2010/main" val="2091792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2564FE1-72EF-455E-8E7E-1DEE4BEC4963}" type="datetime1">
              <a:rPr lang="en-US" smtClean="0"/>
              <a:t>1/17/2018</a:t>
            </a:fld>
            <a:endParaRPr lang="en-US"/>
          </a:p>
        </p:txBody>
      </p:sp>
      <p:sp>
        <p:nvSpPr>
          <p:cNvPr id="5" name="Footer Placeholder 4"/>
          <p:cNvSpPr>
            <a:spLocks noGrp="1"/>
          </p:cNvSpPr>
          <p:nvPr>
            <p:ph type="ftr" sz="quarter" idx="11"/>
          </p:nvPr>
        </p:nvSpPr>
        <p:spPr/>
        <p:txBody>
          <a:bodyPr/>
          <a:lstStyle>
            <a:lvl1pPr>
              <a:defRPr/>
            </a:lvl1pPr>
          </a:lstStyle>
          <a:p>
            <a:pPr>
              <a:defRPr/>
            </a:pPr>
            <a:r>
              <a:rPr lang="nl-NL" smtClean="0"/>
              <a:t>MEDB 5510 - Week 9 </a:t>
            </a:r>
            <a:endParaRPr lang="en-US"/>
          </a:p>
        </p:txBody>
      </p:sp>
      <p:sp>
        <p:nvSpPr>
          <p:cNvPr id="6" name="Slide Number Placeholder 5"/>
          <p:cNvSpPr>
            <a:spLocks noGrp="1"/>
          </p:cNvSpPr>
          <p:nvPr>
            <p:ph type="sldNum" sz="quarter" idx="12"/>
          </p:nvPr>
        </p:nvSpPr>
        <p:spPr/>
        <p:txBody>
          <a:bodyPr/>
          <a:lstStyle>
            <a:lvl1pPr>
              <a:defRPr/>
            </a:lvl1pPr>
          </a:lstStyle>
          <a:p>
            <a:fld id="{73890414-F22B-1C41-AD40-42D31CB5E667}" type="slidenum">
              <a:rPr lang="en-US"/>
              <a:pPr/>
              <a:t>‹#›</a:t>
            </a:fld>
            <a:endParaRPr lang="en-US"/>
          </a:p>
        </p:txBody>
      </p:sp>
    </p:spTree>
    <p:extLst>
      <p:ext uri="{BB962C8B-B14F-4D97-AF65-F5344CB8AC3E}">
        <p14:creationId xmlns:p14="http://schemas.microsoft.com/office/powerpoint/2010/main" val="3486410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68D4292-D3F0-43D9-9D69-44A39955A4ED}" type="datetime1">
              <a:rPr lang="en-US" smtClean="0"/>
              <a:t>1/17/2018</a:t>
            </a:fld>
            <a:endParaRPr lang="en-US"/>
          </a:p>
        </p:txBody>
      </p:sp>
      <p:sp>
        <p:nvSpPr>
          <p:cNvPr id="5" name="Footer Placeholder 4"/>
          <p:cNvSpPr>
            <a:spLocks noGrp="1"/>
          </p:cNvSpPr>
          <p:nvPr>
            <p:ph type="ftr" sz="quarter" idx="11"/>
          </p:nvPr>
        </p:nvSpPr>
        <p:spPr/>
        <p:txBody>
          <a:bodyPr/>
          <a:lstStyle>
            <a:lvl1pPr>
              <a:defRPr/>
            </a:lvl1pPr>
          </a:lstStyle>
          <a:p>
            <a:pPr>
              <a:defRPr/>
            </a:pPr>
            <a:r>
              <a:rPr lang="nl-NL" smtClean="0"/>
              <a:t>MEDB 5510 - Week 9 </a:t>
            </a:r>
            <a:endParaRPr lang="en-US"/>
          </a:p>
        </p:txBody>
      </p:sp>
      <p:sp>
        <p:nvSpPr>
          <p:cNvPr id="6" name="Slide Number Placeholder 5"/>
          <p:cNvSpPr>
            <a:spLocks noGrp="1"/>
          </p:cNvSpPr>
          <p:nvPr>
            <p:ph type="sldNum" sz="quarter" idx="12"/>
          </p:nvPr>
        </p:nvSpPr>
        <p:spPr/>
        <p:txBody>
          <a:bodyPr/>
          <a:lstStyle>
            <a:lvl1pPr>
              <a:defRPr/>
            </a:lvl1pPr>
          </a:lstStyle>
          <a:p>
            <a:fld id="{99E9EB46-CEF4-1845-B6DB-F18BB78BDF31}" type="slidenum">
              <a:rPr lang="en-US"/>
              <a:pPr/>
              <a:t>‹#›</a:t>
            </a:fld>
            <a:endParaRPr lang="en-US"/>
          </a:p>
        </p:txBody>
      </p:sp>
    </p:spTree>
    <p:extLst>
      <p:ext uri="{BB962C8B-B14F-4D97-AF65-F5344CB8AC3E}">
        <p14:creationId xmlns:p14="http://schemas.microsoft.com/office/powerpoint/2010/main" val="36123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97D40D3-029D-402E-A69F-22FD8890D163}" type="datetime1">
              <a:rPr lang="en-US" smtClean="0"/>
              <a:t>1/17/2018</a:t>
            </a:fld>
            <a:endParaRPr lang="en-US"/>
          </a:p>
        </p:txBody>
      </p:sp>
      <p:sp>
        <p:nvSpPr>
          <p:cNvPr id="5" name="Footer Placeholder 4"/>
          <p:cNvSpPr>
            <a:spLocks noGrp="1"/>
          </p:cNvSpPr>
          <p:nvPr>
            <p:ph type="ftr" sz="quarter" idx="11"/>
          </p:nvPr>
        </p:nvSpPr>
        <p:spPr/>
        <p:txBody>
          <a:bodyPr/>
          <a:lstStyle>
            <a:lvl1pPr>
              <a:defRPr/>
            </a:lvl1pPr>
          </a:lstStyle>
          <a:p>
            <a:pPr>
              <a:defRPr/>
            </a:pPr>
            <a:r>
              <a:rPr lang="nl-NL" smtClean="0"/>
              <a:t>MEDB 5510 - Week 9 </a:t>
            </a:r>
            <a:endParaRPr lang="en-US"/>
          </a:p>
        </p:txBody>
      </p:sp>
      <p:sp>
        <p:nvSpPr>
          <p:cNvPr id="6" name="Slide Number Placeholder 5"/>
          <p:cNvSpPr>
            <a:spLocks noGrp="1"/>
          </p:cNvSpPr>
          <p:nvPr>
            <p:ph type="sldNum" sz="quarter" idx="12"/>
          </p:nvPr>
        </p:nvSpPr>
        <p:spPr/>
        <p:txBody>
          <a:bodyPr/>
          <a:lstStyle>
            <a:lvl1pPr>
              <a:defRPr/>
            </a:lvl1pPr>
          </a:lstStyle>
          <a:p>
            <a:fld id="{099103B6-9E9B-6442-ADB2-0DF60115B75C}" type="slidenum">
              <a:rPr lang="en-US"/>
              <a:pPr/>
              <a:t>‹#›</a:t>
            </a:fld>
            <a:endParaRPr lang="en-US"/>
          </a:p>
        </p:txBody>
      </p:sp>
    </p:spTree>
    <p:extLst>
      <p:ext uri="{BB962C8B-B14F-4D97-AF65-F5344CB8AC3E}">
        <p14:creationId xmlns:p14="http://schemas.microsoft.com/office/powerpoint/2010/main" val="4064006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F53EBA5-CDC4-418E-8C1A-26C3760B4A73}" type="datetime1">
              <a:rPr lang="en-US" smtClean="0"/>
              <a:t>1/17/2018</a:t>
            </a:fld>
            <a:endParaRPr lang="en-US"/>
          </a:p>
        </p:txBody>
      </p:sp>
      <p:sp>
        <p:nvSpPr>
          <p:cNvPr id="5" name="Footer Placeholder 4"/>
          <p:cNvSpPr>
            <a:spLocks noGrp="1"/>
          </p:cNvSpPr>
          <p:nvPr>
            <p:ph type="ftr" sz="quarter" idx="11"/>
          </p:nvPr>
        </p:nvSpPr>
        <p:spPr/>
        <p:txBody>
          <a:bodyPr/>
          <a:lstStyle>
            <a:lvl1pPr>
              <a:defRPr/>
            </a:lvl1pPr>
          </a:lstStyle>
          <a:p>
            <a:pPr>
              <a:defRPr/>
            </a:pPr>
            <a:r>
              <a:rPr lang="nl-NL" smtClean="0"/>
              <a:t>MEDB 5510 - Week 9 </a:t>
            </a:r>
            <a:endParaRPr lang="en-US"/>
          </a:p>
        </p:txBody>
      </p:sp>
      <p:sp>
        <p:nvSpPr>
          <p:cNvPr id="6" name="Slide Number Placeholder 5"/>
          <p:cNvSpPr>
            <a:spLocks noGrp="1"/>
          </p:cNvSpPr>
          <p:nvPr>
            <p:ph type="sldNum" sz="quarter" idx="12"/>
          </p:nvPr>
        </p:nvSpPr>
        <p:spPr/>
        <p:txBody>
          <a:bodyPr/>
          <a:lstStyle>
            <a:lvl1pPr>
              <a:defRPr/>
            </a:lvl1pPr>
          </a:lstStyle>
          <a:p>
            <a:fld id="{F1F6113C-C050-AE47-985C-9D6873BF82FB}" type="slidenum">
              <a:rPr lang="en-US"/>
              <a:pPr/>
              <a:t>‹#›</a:t>
            </a:fld>
            <a:endParaRPr lang="en-US"/>
          </a:p>
        </p:txBody>
      </p:sp>
    </p:spTree>
    <p:extLst>
      <p:ext uri="{BB962C8B-B14F-4D97-AF65-F5344CB8AC3E}">
        <p14:creationId xmlns:p14="http://schemas.microsoft.com/office/powerpoint/2010/main" val="886812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2" y="4406903"/>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2"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FEE0CECA-0592-4C19-AA97-D97446143E4D}" type="datetime1">
              <a:rPr lang="en-US" smtClean="0"/>
              <a:t>1/17/2018</a:t>
            </a:fld>
            <a:endParaRPr lang="en-US"/>
          </a:p>
        </p:txBody>
      </p:sp>
      <p:sp>
        <p:nvSpPr>
          <p:cNvPr id="5" name="Footer Placeholder 4"/>
          <p:cNvSpPr>
            <a:spLocks noGrp="1"/>
          </p:cNvSpPr>
          <p:nvPr>
            <p:ph type="ftr" sz="quarter" idx="11"/>
          </p:nvPr>
        </p:nvSpPr>
        <p:spPr/>
        <p:txBody>
          <a:bodyPr/>
          <a:lstStyle>
            <a:lvl1pPr>
              <a:defRPr/>
            </a:lvl1pPr>
          </a:lstStyle>
          <a:p>
            <a:pPr>
              <a:defRPr/>
            </a:pPr>
            <a:r>
              <a:rPr lang="nl-NL" smtClean="0"/>
              <a:t>MEDB 5510 - Week 9 </a:t>
            </a:r>
            <a:endParaRPr lang="en-US"/>
          </a:p>
        </p:txBody>
      </p:sp>
      <p:sp>
        <p:nvSpPr>
          <p:cNvPr id="6" name="Slide Number Placeholder 5"/>
          <p:cNvSpPr>
            <a:spLocks noGrp="1"/>
          </p:cNvSpPr>
          <p:nvPr>
            <p:ph type="sldNum" sz="quarter" idx="12"/>
          </p:nvPr>
        </p:nvSpPr>
        <p:spPr/>
        <p:txBody>
          <a:bodyPr/>
          <a:lstStyle>
            <a:lvl1pPr>
              <a:defRPr/>
            </a:lvl1pPr>
          </a:lstStyle>
          <a:p>
            <a:fld id="{37262224-914D-2B40-A0FD-81BCCE127D63}" type="slidenum">
              <a:rPr lang="en-US"/>
              <a:pPr/>
              <a:t>‹#›</a:t>
            </a:fld>
            <a:endParaRPr lang="en-US"/>
          </a:p>
        </p:txBody>
      </p:sp>
    </p:spTree>
    <p:extLst>
      <p:ext uri="{BB962C8B-B14F-4D97-AF65-F5344CB8AC3E}">
        <p14:creationId xmlns:p14="http://schemas.microsoft.com/office/powerpoint/2010/main" val="2135826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DDE0BD08-3FE5-41CA-88FF-F1EB22513190}" type="datetime1">
              <a:rPr lang="en-US" smtClean="0"/>
              <a:t>1/17/2018</a:t>
            </a:fld>
            <a:endParaRPr lang="en-US"/>
          </a:p>
        </p:txBody>
      </p:sp>
      <p:sp>
        <p:nvSpPr>
          <p:cNvPr id="6" name="Footer Placeholder 4"/>
          <p:cNvSpPr>
            <a:spLocks noGrp="1"/>
          </p:cNvSpPr>
          <p:nvPr>
            <p:ph type="ftr" sz="quarter" idx="11"/>
          </p:nvPr>
        </p:nvSpPr>
        <p:spPr/>
        <p:txBody>
          <a:bodyPr/>
          <a:lstStyle>
            <a:lvl1pPr>
              <a:defRPr/>
            </a:lvl1pPr>
          </a:lstStyle>
          <a:p>
            <a:pPr>
              <a:defRPr/>
            </a:pPr>
            <a:r>
              <a:rPr lang="nl-NL" smtClean="0"/>
              <a:t>MEDB 5510 - Week 9 </a:t>
            </a:r>
            <a:endParaRPr lang="en-US"/>
          </a:p>
        </p:txBody>
      </p:sp>
      <p:sp>
        <p:nvSpPr>
          <p:cNvPr id="7" name="Slide Number Placeholder 5"/>
          <p:cNvSpPr>
            <a:spLocks noGrp="1"/>
          </p:cNvSpPr>
          <p:nvPr>
            <p:ph type="sldNum" sz="quarter" idx="12"/>
          </p:nvPr>
        </p:nvSpPr>
        <p:spPr/>
        <p:txBody>
          <a:bodyPr/>
          <a:lstStyle>
            <a:lvl1pPr>
              <a:defRPr/>
            </a:lvl1pPr>
          </a:lstStyle>
          <a:p>
            <a:fld id="{3B48E6E8-5970-7040-9B84-23C7AC104CC1}" type="slidenum">
              <a:rPr lang="en-US"/>
              <a:pPr/>
              <a:t>‹#›</a:t>
            </a:fld>
            <a:endParaRPr lang="en-US"/>
          </a:p>
        </p:txBody>
      </p:sp>
    </p:spTree>
    <p:extLst>
      <p:ext uri="{BB962C8B-B14F-4D97-AF65-F5344CB8AC3E}">
        <p14:creationId xmlns:p14="http://schemas.microsoft.com/office/powerpoint/2010/main" val="1771020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648B2818-57B3-490A-AD81-82E586D7C62A}" type="datetime1">
              <a:rPr lang="en-US" smtClean="0"/>
              <a:t>1/17/2018</a:t>
            </a:fld>
            <a:endParaRPr lang="en-US"/>
          </a:p>
        </p:txBody>
      </p:sp>
      <p:sp>
        <p:nvSpPr>
          <p:cNvPr id="8" name="Footer Placeholder 4"/>
          <p:cNvSpPr>
            <a:spLocks noGrp="1"/>
          </p:cNvSpPr>
          <p:nvPr>
            <p:ph type="ftr" sz="quarter" idx="11"/>
          </p:nvPr>
        </p:nvSpPr>
        <p:spPr/>
        <p:txBody>
          <a:bodyPr/>
          <a:lstStyle>
            <a:lvl1pPr>
              <a:defRPr/>
            </a:lvl1pPr>
          </a:lstStyle>
          <a:p>
            <a:pPr>
              <a:defRPr/>
            </a:pPr>
            <a:r>
              <a:rPr lang="nl-NL" smtClean="0"/>
              <a:t>MEDB 5510 - Week 9 </a:t>
            </a:r>
            <a:endParaRPr lang="en-US"/>
          </a:p>
        </p:txBody>
      </p:sp>
      <p:sp>
        <p:nvSpPr>
          <p:cNvPr id="9" name="Slide Number Placeholder 5"/>
          <p:cNvSpPr>
            <a:spLocks noGrp="1"/>
          </p:cNvSpPr>
          <p:nvPr>
            <p:ph type="sldNum" sz="quarter" idx="12"/>
          </p:nvPr>
        </p:nvSpPr>
        <p:spPr/>
        <p:txBody>
          <a:bodyPr/>
          <a:lstStyle>
            <a:lvl1pPr>
              <a:defRPr/>
            </a:lvl1pPr>
          </a:lstStyle>
          <a:p>
            <a:fld id="{105DBBE4-BE80-864C-AA5E-54778EE69025}" type="slidenum">
              <a:rPr lang="en-US"/>
              <a:pPr/>
              <a:t>‹#›</a:t>
            </a:fld>
            <a:endParaRPr lang="en-US"/>
          </a:p>
        </p:txBody>
      </p:sp>
    </p:spTree>
    <p:extLst>
      <p:ext uri="{BB962C8B-B14F-4D97-AF65-F5344CB8AC3E}">
        <p14:creationId xmlns:p14="http://schemas.microsoft.com/office/powerpoint/2010/main" val="2889301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108817A5-1384-41C4-865B-18C912996687}" type="datetime1">
              <a:rPr lang="en-US" smtClean="0"/>
              <a:t>1/17/2018</a:t>
            </a:fld>
            <a:endParaRPr lang="en-US"/>
          </a:p>
        </p:txBody>
      </p:sp>
      <p:sp>
        <p:nvSpPr>
          <p:cNvPr id="4" name="Footer Placeholder 4"/>
          <p:cNvSpPr>
            <a:spLocks noGrp="1"/>
          </p:cNvSpPr>
          <p:nvPr>
            <p:ph type="ftr" sz="quarter" idx="11"/>
          </p:nvPr>
        </p:nvSpPr>
        <p:spPr/>
        <p:txBody>
          <a:bodyPr/>
          <a:lstStyle>
            <a:lvl1pPr>
              <a:defRPr/>
            </a:lvl1pPr>
          </a:lstStyle>
          <a:p>
            <a:pPr>
              <a:defRPr/>
            </a:pPr>
            <a:r>
              <a:rPr lang="nl-NL" smtClean="0"/>
              <a:t>MEDB 5510 - Week 9 </a:t>
            </a:r>
            <a:endParaRPr lang="en-US"/>
          </a:p>
        </p:txBody>
      </p:sp>
      <p:sp>
        <p:nvSpPr>
          <p:cNvPr id="5" name="Slide Number Placeholder 5"/>
          <p:cNvSpPr>
            <a:spLocks noGrp="1"/>
          </p:cNvSpPr>
          <p:nvPr>
            <p:ph type="sldNum" sz="quarter" idx="12"/>
          </p:nvPr>
        </p:nvSpPr>
        <p:spPr/>
        <p:txBody>
          <a:bodyPr/>
          <a:lstStyle>
            <a:lvl1pPr>
              <a:defRPr/>
            </a:lvl1pPr>
          </a:lstStyle>
          <a:p>
            <a:fld id="{83B16F11-9B6F-8848-A496-F383300438CD}" type="slidenum">
              <a:rPr lang="en-US"/>
              <a:pPr/>
              <a:t>‹#›</a:t>
            </a:fld>
            <a:endParaRPr lang="en-US"/>
          </a:p>
        </p:txBody>
      </p:sp>
    </p:spTree>
    <p:extLst>
      <p:ext uri="{BB962C8B-B14F-4D97-AF65-F5344CB8AC3E}">
        <p14:creationId xmlns:p14="http://schemas.microsoft.com/office/powerpoint/2010/main" val="514955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B825E7B3-5E71-4ABB-8EF1-09152F87E5FA}" type="datetime1">
              <a:rPr lang="en-US" smtClean="0"/>
              <a:t>1/17/2018</a:t>
            </a:fld>
            <a:endParaRPr lang="en-US"/>
          </a:p>
        </p:txBody>
      </p:sp>
      <p:sp>
        <p:nvSpPr>
          <p:cNvPr id="3" name="Footer Placeholder 4"/>
          <p:cNvSpPr>
            <a:spLocks noGrp="1"/>
          </p:cNvSpPr>
          <p:nvPr>
            <p:ph type="ftr" sz="quarter" idx="11"/>
          </p:nvPr>
        </p:nvSpPr>
        <p:spPr/>
        <p:txBody>
          <a:bodyPr/>
          <a:lstStyle>
            <a:lvl1pPr>
              <a:defRPr/>
            </a:lvl1pPr>
          </a:lstStyle>
          <a:p>
            <a:pPr>
              <a:defRPr/>
            </a:pPr>
            <a:r>
              <a:rPr lang="nl-NL" smtClean="0"/>
              <a:t>MEDB 5510 - Week 9 </a:t>
            </a:r>
            <a:endParaRPr lang="en-US"/>
          </a:p>
        </p:txBody>
      </p:sp>
      <p:sp>
        <p:nvSpPr>
          <p:cNvPr id="4" name="Slide Number Placeholder 5"/>
          <p:cNvSpPr>
            <a:spLocks noGrp="1"/>
          </p:cNvSpPr>
          <p:nvPr>
            <p:ph type="sldNum" sz="quarter" idx="12"/>
          </p:nvPr>
        </p:nvSpPr>
        <p:spPr/>
        <p:txBody>
          <a:bodyPr/>
          <a:lstStyle>
            <a:lvl1pPr>
              <a:defRPr/>
            </a:lvl1pPr>
          </a:lstStyle>
          <a:p>
            <a:fld id="{AB9F7488-1C4B-084B-AC01-48A7C1D17D11}" type="slidenum">
              <a:rPr lang="en-US"/>
              <a:pPr/>
              <a:t>‹#›</a:t>
            </a:fld>
            <a:endParaRPr lang="en-US"/>
          </a:p>
        </p:txBody>
      </p:sp>
    </p:spTree>
    <p:extLst>
      <p:ext uri="{BB962C8B-B14F-4D97-AF65-F5344CB8AC3E}">
        <p14:creationId xmlns:p14="http://schemas.microsoft.com/office/powerpoint/2010/main" val="384332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435103"/>
            <a:ext cx="300831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4311AE2C-88EC-4FB3-A1E8-1321F81E2CFD}" type="datetime1">
              <a:rPr lang="en-US" smtClean="0"/>
              <a:t>1/17/2018</a:t>
            </a:fld>
            <a:endParaRPr lang="en-US"/>
          </a:p>
        </p:txBody>
      </p:sp>
      <p:sp>
        <p:nvSpPr>
          <p:cNvPr id="6" name="Footer Placeholder 4"/>
          <p:cNvSpPr>
            <a:spLocks noGrp="1"/>
          </p:cNvSpPr>
          <p:nvPr>
            <p:ph type="ftr" sz="quarter" idx="11"/>
          </p:nvPr>
        </p:nvSpPr>
        <p:spPr/>
        <p:txBody>
          <a:bodyPr/>
          <a:lstStyle>
            <a:lvl1pPr>
              <a:defRPr/>
            </a:lvl1pPr>
          </a:lstStyle>
          <a:p>
            <a:pPr>
              <a:defRPr/>
            </a:pPr>
            <a:r>
              <a:rPr lang="nl-NL" smtClean="0"/>
              <a:t>MEDB 5510 - Week 9 </a:t>
            </a:r>
            <a:endParaRPr lang="en-US"/>
          </a:p>
        </p:txBody>
      </p:sp>
      <p:sp>
        <p:nvSpPr>
          <p:cNvPr id="7" name="Slide Number Placeholder 5"/>
          <p:cNvSpPr>
            <a:spLocks noGrp="1"/>
          </p:cNvSpPr>
          <p:nvPr>
            <p:ph type="sldNum" sz="quarter" idx="12"/>
          </p:nvPr>
        </p:nvSpPr>
        <p:spPr/>
        <p:txBody>
          <a:bodyPr/>
          <a:lstStyle>
            <a:lvl1pPr>
              <a:defRPr/>
            </a:lvl1pPr>
          </a:lstStyle>
          <a:p>
            <a:fld id="{96B06D33-56CE-744E-A6F0-2CD3439D15B3}" type="slidenum">
              <a:rPr lang="en-US"/>
              <a:pPr/>
              <a:t>‹#›</a:t>
            </a:fld>
            <a:endParaRPr lang="en-US"/>
          </a:p>
        </p:txBody>
      </p:sp>
    </p:spTree>
    <p:extLst>
      <p:ext uri="{BB962C8B-B14F-4D97-AF65-F5344CB8AC3E}">
        <p14:creationId xmlns:p14="http://schemas.microsoft.com/office/powerpoint/2010/main" val="3874716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BBE49F7B-60D1-4526-9FF7-501192729530}" type="datetime1">
              <a:rPr lang="en-US" smtClean="0"/>
              <a:t>1/17/2018</a:t>
            </a:fld>
            <a:endParaRPr lang="en-US"/>
          </a:p>
        </p:txBody>
      </p:sp>
      <p:sp>
        <p:nvSpPr>
          <p:cNvPr id="6" name="Footer Placeholder 4"/>
          <p:cNvSpPr>
            <a:spLocks noGrp="1"/>
          </p:cNvSpPr>
          <p:nvPr>
            <p:ph type="ftr" sz="quarter" idx="11"/>
          </p:nvPr>
        </p:nvSpPr>
        <p:spPr/>
        <p:txBody>
          <a:bodyPr/>
          <a:lstStyle>
            <a:lvl1pPr>
              <a:defRPr/>
            </a:lvl1pPr>
          </a:lstStyle>
          <a:p>
            <a:pPr>
              <a:defRPr/>
            </a:pPr>
            <a:r>
              <a:rPr lang="nl-NL" smtClean="0"/>
              <a:t>MEDB 5510 - Week 9 </a:t>
            </a:r>
            <a:endParaRPr lang="en-US"/>
          </a:p>
        </p:txBody>
      </p:sp>
      <p:sp>
        <p:nvSpPr>
          <p:cNvPr id="7" name="Slide Number Placeholder 5"/>
          <p:cNvSpPr>
            <a:spLocks noGrp="1"/>
          </p:cNvSpPr>
          <p:nvPr>
            <p:ph type="sldNum" sz="quarter" idx="12"/>
          </p:nvPr>
        </p:nvSpPr>
        <p:spPr/>
        <p:txBody>
          <a:bodyPr/>
          <a:lstStyle>
            <a:lvl1pPr>
              <a:defRPr/>
            </a:lvl1pPr>
          </a:lstStyle>
          <a:p>
            <a:fld id="{CC930760-5729-B246-82CE-3312FEF4F3B8}" type="slidenum">
              <a:rPr lang="en-US"/>
              <a:pPr/>
              <a:t>‹#›</a:t>
            </a:fld>
            <a:endParaRPr lang="en-US"/>
          </a:p>
        </p:txBody>
      </p:sp>
    </p:spTree>
    <p:extLst>
      <p:ext uri="{BB962C8B-B14F-4D97-AF65-F5344CB8AC3E}">
        <p14:creationId xmlns:p14="http://schemas.microsoft.com/office/powerpoint/2010/main" val="3571937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9BA94A6C-D528-4910-B8FE-B43B1F7443B6}" type="datetime1">
              <a:rPr lang="en-US" smtClean="0"/>
              <a:t>1/17/2018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mn-ea"/>
              </a:defRPr>
            </a:lvl1pPr>
          </a:lstStyle>
          <a:p>
            <a:pPr>
              <a:defRPr/>
            </a:pPr>
            <a:r>
              <a:rPr lang="nl-NL" smtClean="0"/>
              <a:t>MEDB 5510 - Week 9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2F9CF65C-FF60-EC41-8255-FF957BB7008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algn="ctr" rtl="0" eaLnBrk="0" fontAlgn="base" hangingPunct="0">
        <a:spcBef>
          <a:spcPct val="0"/>
        </a:spcBef>
        <a:spcAft>
          <a:spcPct val="0"/>
        </a:spcAft>
        <a:defRPr sz="4400" kern="1200">
          <a:solidFill>
            <a:schemeClr val="tx1"/>
          </a:solidFill>
          <a:latin typeface="+mj-lt"/>
          <a:ea typeface="ＭＳ Ｐゴシック" charset="0"/>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2130425"/>
            <a:ext cx="7772400" cy="1470025"/>
          </a:xfrm>
        </p:spPr>
        <p:txBody>
          <a:bodyPr/>
          <a:lstStyle/>
          <a:p>
            <a:pPr eaLnBrk="1" hangingPunct="1"/>
            <a:r>
              <a:rPr lang="en-US" b="1">
                <a:latin typeface="Calibri" charset="0"/>
              </a:rPr>
              <a:t>MEDB 5510</a:t>
            </a:r>
            <a:br>
              <a:rPr lang="en-US" b="1">
                <a:latin typeface="Calibri" charset="0"/>
              </a:rPr>
            </a:br>
            <a:r>
              <a:rPr lang="en-US" b="1">
                <a:latin typeface="Calibri" charset="0"/>
              </a:rPr>
              <a:t>Clinical Research Methods</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4FF6BF3-4009-8C4C-B618-937587183AB4}" type="slidenum">
              <a:rPr lang="en-US">
                <a:solidFill>
                  <a:srgbClr val="898989"/>
                </a:solidFill>
                <a:latin typeface="Calibri" charset="0"/>
              </a:rPr>
              <a:pPr eaLnBrk="1" hangingPunct="1"/>
              <a:t>1</a:t>
            </a:fld>
            <a:endParaRPr lang="en-US">
              <a:solidFill>
                <a:srgbClr val="898989"/>
              </a:solidFill>
              <a:latin typeface="Calibri" charset="0"/>
            </a:endParaRPr>
          </a:p>
        </p:txBody>
      </p:sp>
      <p:sp>
        <p:nvSpPr>
          <p:cNvPr id="2052" name="Text Box 7"/>
          <p:cNvSpPr txBox="1">
            <a:spLocks noChangeArrowheads="1"/>
          </p:cNvSpPr>
          <p:nvPr/>
        </p:nvSpPr>
        <p:spPr bwMode="auto">
          <a:xfrm>
            <a:off x="1600200" y="4038600"/>
            <a:ext cx="594360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400" b="1" dirty="0"/>
              <a:t>Week </a:t>
            </a:r>
            <a:r>
              <a:rPr lang="en-US" sz="2400" b="1" dirty="0" smtClean="0"/>
              <a:t>9</a:t>
            </a:r>
            <a:endParaRPr lang="en-US" sz="2400" b="1" dirty="0"/>
          </a:p>
          <a:p>
            <a:pPr algn="ctr" eaLnBrk="1" hangingPunct="1">
              <a:spcBef>
                <a:spcPct val="50000"/>
              </a:spcBef>
            </a:pPr>
            <a:r>
              <a:rPr lang="en-US" sz="2400" b="1" dirty="0" smtClean="0"/>
              <a:t>Measurement Reliability &amp; Validity</a:t>
            </a:r>
            <a:endParaRPr lang="en-US" sz="2400" b="1" dirty="0"/>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143000"/>
          </a:xfrm>
        </p:spPr>
        <p:txBody>
          <a:bodyPr/>
          <a:lstStyle/>
          <a:p>
            <a:r>
              <a:rPr lang="en-US" sz="4000" b="1" dirty="0" smtClean="0">
                <a:latin typeface="Calibri" charset="0"/>
              </a:rPr>
              <a:t>Measurement Reliability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b="1" dirty="0" smtClean="0">
                <a:latin typeface="Calibri" charset="0"/>
              </a:rPr>
              <a:t>Example – Intelligence test #1</a:t>
            </a:r>
          </a:p>
          <a:p>
            <a:pPr lvl="1"/>
            <a:r>
              <a:rPr lang="en-US" b="1" dirty="0" smtClean="0">
                <a:latin typeface="Calibri" charset="0"/>
              </a:rPr>
              <a:t>SD = 15; r = .92</a:t>
            </a:r>
          </a:p>
          <a:p>
            <a:pPr lvl="1"/>
            <a:r>
              <a:rPr lang="en-US" b="1" dirty="0" smtClean="0">
                <a:latin typeface="Calibri" charset="0"/>
              </a:rPr>
              <a:t>SEM = 4.24 </a:t>
            </a:r>
          </a:p>
          <a:p>
            <a:pPr lvl="1"/>
            <a:r>
              <a:rPr lang="en-US" b="1" dirty="0" smtClean="0">
                <a:latin typeface="Calibri" charset="0"/>
              </a:rPr>
              <a:t>Observed score = 110</a:t>
            </a:r>
          </a:p>
          <a:p>
            <a:pPr lvl="1"/>
            <a:r>
              <a:rPr lang="en-US" b="1" dirty="0" smtClean="0">
                <a:latin typeface="Calibri" charset="0"/>
              </a:rPr>
              <a:t>95% CI </a:t>
            </a:r>
            <a:r>
              <a:rPr lang="en-US" b="1" dirty="0" smtClean="0">
                <a:latin typeface="Calibri" charset="0"/>
                <a:sym typeface="Wingdings"/>
              </a:rPr>
              <a:t> SEM * 1.96 (z score for 2 SD)</a:t>
            </a:r>
          </a:p>
          <a:p>
            <a:pPr lvl="1"/>
            <a:r>
              <a:rPr lang="en-US" b="1" dirty="0" smtClean="0">
                <a:latin typeface="Calibri" charset="0"/>
                <a:sym typeface="Wingdings"/>
              </a:rPr>
              <a:t>95% CI  Observed +/- SEM * 1.96</a:t>
            </a:r>
          </a:p>
          <a:p>
            <a:pPr lvl="1"/>
            <a:r>
              <a:rPr lang="en-US" b="1" dirty="0" smtClean="0">
                <a:latin typeface="Calibri" charset="0"/>
                <a:sym typeface="Wingdings"/>
              </a:rPr>
              <a:t>95% CI  101.68 – 118.32</a:t>
            </a:r>
          </a:p>
          <a:p>
            <a:pPr lvl="1"/>
            <a:r>
              <a:rPr lang="en-US" b="1" dirty="0" smtClean="0">
                <a:latin typeface="Calibri" charset="0"/>
                <a:sym typeface="Wingdings"/>
              </a:rPr>
              <a:t>Range of scores that includes the true score given 95% CI</a:t>
            </a:r>
          </a:p>
          <a:p>
            <a:pPr lvl="1"/>
            <a:endParaRPr lang="en-US" b="1" dirty="0" smtClean="0">
              <a:latin typeface="Calibri" charset="0"/>
            </a:endParaRPr>
          </a:p>
          <a:p>
            <a:pPr lvl="1"/>
            <a:endParaRPr lang="en-US" b="1" dirty="0" smtClean="0">
              <a:latin typeface="Calibri" charset="0"/>
            </a:endParaRPr>
          </a:p>
          <a:p>
            <a:endParaRPr lang="en-US" b="1" dirty="0" smtClean="0">
              <a:latin typeface="Calibri"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10</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816270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066800"/>
          </a:xfrm>
        </p:spPr>
        <p:txBody>
          <a:bodyPr/>
          <a:lstStyle/>
          <a:p>
            <a:r>
              <a:rPr lang="en-US" sz="4000" b="1" dirty="0" smtClean="0">
                <a:latin typeface="Calibri" charset="0"/>
              </a:rPr>
              <a:t>Measurement Reliability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b="1" dirty="0" smtClean="0">
                <a:latin typeface="Calibri" charset="0"/>
              </a:rPr>
              <a:t>Example – Intelligence test #2</a:t>
            </a:r>
          </a:p>
          <a:p>
            <a:pPr lvl="1"/>
            <a:r>
              <a:rPr lang="en-US" b="1" dirty="0" smtClean="0">
                <a:latin typeface="Calibri" charset="0"/>
              </a:rPr>
              <a:t>SD = 15; r = .65 (less reliable measure)</a:t>
            </a:r>
          </a:p>
          <a:p>
            <a:pPr lvl="1"/>
            <a:r>
              <a:rPr lang="en-US" b="1" dirty="0" smtClean="0">
                <a:latin typeface="Calibri" charset="0"/>
              </a:rPr>
              <a:t>SEM = 8.87 </a:t>
            </a:r>
          </a:p>
          <a:p>
            <a:pPr lvl="1"/>
            <a:r>
              <a:rPr lang="en-US" b="1" dirty="0" smtClean="0">
                <a:latin typeface="Calibri" charset="0"/>
              </a:rPr>
              <a:t>Observed score = 110</a:t>
            </a:r>
          </a:p>
          <a:p>
            <a:pPr lvl="1"/>
            <a:r>
              <a:rPr lang="en-US" b="1" dirty="0" smtClean="0">
                <a:latin typeface="Calibri" charset="0"/>
              </a:rPr>
              <a:t>95% CI </a:t>
            </a:r>
            <a:r>
              <a:rPr lang="en-US" b="1" dirty="0" smtClean="0">
                <a:latin typeface="Calibri" charset="0"/>
                <a:sym typeface="Wingdings"/>
              </a:rPr>
              <a:t> SEM * 1.96 (z score for 2 SD)</a:t>
            </a:r>
          </a:p>
          <a:p>
            <a:pPr lvl="1"/>
            <a:r>
              <a:rPr lang="en-US" b="1" dirty="0" smtClean="0">
                <a:latin typeface="Calibri" charset="0"/>
                <a:sym typeface="Wingdings"/>
              </a:rPr>
              <a:t>95% CI  Observed +/- SEM * 1.96</a:t>
            </a:r>
          </a:p>
          <a:p>
            <a:pPr lvl="1"/>
            <a:r>
              <a:rPr lang="en-US" b="1" dirty="0" smtClean="0">
                <a:latin typeface="Calibri" charset="0"/>
                <a:sym typeface="Wingdings"/>
              </a:rPr>
              <a:t>95% CI  92.61 – 127.61</a:t>
            </a:r>
          </a:p>
          <a:p>
            <a:pPr lvl="1"/>
            <a:r>
              <a:rPr lang="en-US" b="1" dirty="0" smtClean="0">
                <a:latin typeface="Calibri" charset="0"/>
                <a:sym typeface="Wingdings"/>
              </a:rPr>
              <a:t>Range of scores that includes the true score given 95% CI</a:t>
            </a:r>
          </a:p>
          <a:p>
            <a:pPr lvl="1"/>
            <a:endParaRPr lang="en-US" b="1" dirty="0" smtClean="0">
              <a:latin typeface="Calibri" charset="0"/>
            </a:endParaRPr>
          </a:p>
          <a:p>
            <a:pPr lvl="1"/>
            <a:endParaRPr lang="en-US" b="1" dirty="0" smtClean="0">
              <a:latin typeface="Calibri" charset="0"/>
            </a:endParaRPr>
          </a:p>
          <a:p>
            <a:endParaRPr lang="en-US" b="1" dirty="0" smtClean="0">
              <a:latin typeface="Calibri"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11</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3042323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143000"/>
          </a:xfrm>
        </p:spPr>
        <p:txBody>
          <a:bodyPr/>
          <a:lstStyle/>
          <a:p>
            <a:r>
              <a:rPr lang="en-US" sz="4000" b="1" dirty="0" smtClean="0">
                <a:latin typeface="Calibri" charset="0"/>
              </a:rPr>
              <a:t>Measurement Reliability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b="1" dirty="0" smtClean="0">
                <a:latin typeface="Calibri" charset="0"/>
              </a:rPr>
              <a:t>Correlation coefficient</a:t>
            </a:r>
          </a:p>
          <a:p>
            <a:pPr lvl="1"/>
            <a:r>
              <a:rPr lang="en-US" b="1" dirty="0" smtClean="0">
                <a:latin typeface="Calibri" charset="0"/>
                <a:sym typeface="Wingdings"/>
              </a:rPr>
              <a:t>For measurement reliability, general rules – </a:t>
            </a:r>
          </a:p>
          <a:p>
            <a:pPr lvl="2"/>
            <a:r>
              <a:rPr lang="en-US" b="1" dirty="0" smtClean="0">
                <a:latin typeface="Calibri" charset="0"/>
                <a:sym typeface="Wingdings"/>
              </a:rPr>
              <a:t>“reliable”	.7  1.0</a:t>
            </a:r>
          </a:p>
          <a:p>
            <a:pPr lvl="1"/>
            <a:r>
              <a:rPr lang="en-US" b="1" dirty="0" smtClean="0">
                <a:latin typeface="Calibri" charset="0"/>
                <a:sym typeface="Wingdings"/>
              </a:rPr>
              <a:t>More strict criteria</a:t>
            </a:r>
          </a:p>
          <a:p>
            <a:pPr lvl="2"/>
            <a:r>
              <a:rPr lang="en-US" b="1" dirty="0" smtClean="0">
                <a:latin typeface="Calibri" charset="0"/>
                <a:sym typeface="Wingdings"/>
              </a:rPr>
              <a:t>&gt; = .90	for measures used to make decisions about individuals</a:t>
            </a:r>
          </a:p>
          <a:p>
            <a:pPr lvl="2"/>
            <a:r>
              <a:rPr lang="en-US" b="1" dirty="0" smtClean="0">
                <a:latin typeface="Calibri" charset="0"/>
                <a:sym typeface="Wingdings"/>
              </a:rPr>
              <a:t>.80		acceptable for research</a:t>
            </a:r>
          </a:p>
          <a:p>
            <a:pPr lvl="2"/>
            <a:r>
              <a:rPr lang="en-US" b="1" dirty="0" smtClean="0">
                <a:latin typeface="Calibri" charset="0"/>
                <a:sym typeface="Wingdings"/>
              </a:rPr>
              <a:t>.70 - .80	somewhat lower than desirable</a:t>
            </a:r>
          </a:p>
          <a:p>
            <a:pPr lvl="1"/>
            <a:r>
              <a:rPr lang="en-US" b="1" dirty="0" smtClean="0">
                <a:latin typeface="Calibri" charset="0"/>
                <a:sym typeface="Wingdings"/>
              </a:rPr>
              <a:t>In practice</a:t>
            </a:r>
          </a:p>
          <a:p>
            <a:pPr lvl="2"/>
            <a:r>
              <a:rPr lang="en-US" b="1" dirty="0" smtClean="0">
                <a:latin typeface="Calibri" charset="0"/>
                <a:sym typeface="Wingdings"/>
              </a:rPr>
              <a:t>Measures used with reliability of .60 and higher</a:t>
            </a:r>
          </a:p>
          <a:p>
            <a:pPr lvl="1"/>
            <a:endParaRPr lang="en-US" b="1" dirty="0" smtClean="0">
              <a:latin typeface="Calibri" charset="0"/>
            </a:endParaRPr>
          </a:p>
          <a:p>
            <a:pPr lvl="1"/>
            <a:endParaRPr lang="en-US" b="1" dirty="0" smtClean="0">
              <a:latin typeface="Calibri" charset="0"/>
            </a:endParaRPr>
          </a:p>
          <a:p>
            <a:endParaRPr lang="en-US" b="1" dirty="0" smtClean="0">
              <a:latin typeface="Calibri"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12</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855916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066800"/>
          </a:xfrm>
        </p:spPr>
        <p:txBody>
          <a:bodyPr/>
          <a:lstStyle/>
          <a:p>
            <a:r>
              <a:rPr lang="en-US" sz="4000" b="1" dirty="0" smtClean="0">
                <a:latin typeface="Calibri" charset="0"/>
              </a:rPr>
              <a:t>Measurement Reliability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sz="2800" b="1" dirty="0" smtClean="0">
                <a:latin typeface="Calibri" charset="0"/>
              </a:rPr>
              <a:t>Test-retest</a:t>
            </a:r>
          </a:p>
          <a:p>
            <a:r>
              <a:rPr lang="en-US" sz="2800" b="1" dirty="0" smtClean="0">
                <a:latin typeface="Calibri" charset="0"/>
              </a:rPr>
              <a:t>Parallel forms</a:t>
            </a:r>
          </a:p>
          <a:p>
            <a:r>
              <a:rPr lang="en-US" sz="2800" b="1" dirty="0" smtClean="0">
                <a:latin typeface="Calibri" charset="0"/>
              </a:rPr>
              <a:t>Internal consistency</a:t>
            </a:r>
          </a:p>
          <a:p>
            <a:pPr lvl="1"/>
            <a:r>
              <a:rPr lang="en-US" sz="2400" b="1" dirty="0" smtClean="0">
                <a:latin typeface="Calibri" charset="0"/>
              </a:rPr>
              <a:t>Split-half</a:t>
            </a:r>
          </a:p>
          <a:p>
            <a:pPr lvl="1"/>
            <a:r>
              <a:rPr lang="en-US" sz="2400" b="1" dirty="0" err="1" smtClean="0">
                <a:latin typeface="Calibri" charset="0"/>
              </a:rPr>
              <a:t>Kuder</a:t>
            </a:r>
            <a:r>
              <a:rPr lang="en-US" sz="2400" b="1" dirty="0" smtClean="0">
                <a:latin typeface="Calibri" charset="0"/>
              </a:rPr>
              <a:t>-Richardson 20</a:t>
            </a:r>
          </a:p>
          <a:p>
            <a:pPr lvl="1"/>
            <a:r>
              <a:rPr lang="en-US" sz="2400" b="1" dirty="0" err="1" smtClean="0">
                <a:latin typeface="Calibri" charset="0"/>
              </a:rPr>
              <a:t>Cronbach’s</a:t>
            </a:r>
            <a:r>
              <a:rPr lang="en-US" sz="2400" b="1" dirty="0" smtClean="0">
                <a:latin typeface="Calibri" charset="0"/>
              </a:rPr>
              <a:t> alpha</a:t>
            </a:r>
          </a:p>
          <a:p>
            <a:r>
              <a:rPr lang="en-US" sz="2800" b="1" dirty="0" err="1" smtClean="0">
                <a:latin typeface="Calibri" charset="0"/>
              </a:rPr>
              <a:t>Interrater</a:t>
            </a:r>
            <a:endParaRPr lang="en-US" sz="2800" b="1" dirty="0" smtClean="0">
              <a:latin typeface="Calibri" charset="0"/>
            </a:endParaRPr>
          </a:p>
          <a:p>
            <a:pPr lvl="1"/>
            <a:r>
              <a:rPr lang="en-US" sz="2400" b="1" dirty="0" smtClean="0">
                <a:latin typeface="Calibri" charset="0"/>
              </a:rPr>
              <a:t>Percentage agreement methods</a:t>
            </a:r>
          </a:p>
          <a:p>
            <a:pPr lvl="1"/>
            <a:r>
              <a:rPr lang="en-US" sz="2400" b="1" dirty="0" err="1" smtClean="0">
                <a:latin typeface="Calibri" charset="0"/>
              </a:rPr>
              <a:t>Intraclass</a:t>
            </a:r>
            <a:r>
              <a:rPr lang="en-US" sz="2400" b="1" dirty="0" smtClean="0">
                <a:latin typeface="Calibri" charset="0"/>
              </a:rPr>
              <a:t> correlation coefficients</a:t>
            </a:r>
          </a:p>
          <a:p>
            <a:pPr lvl="1"/>
            <a:r>
              <a:rPr lang="en-US" sz="2400" b="1" dirty="0" err="1" smtClean="0">
                <a:latin typeface="Calibri" charset="0"/>
              </a:rPr>
              <a:t>Interrater</a:t>
            </a:r>
            <a:endParaRPr lang="en-US" sz="2400" b="1" dirty="0" smtClean="0">
              <a:latin typeface="Calibri"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13</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1824217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066800"/>
          </a:xfrm>
        </p:spPr>
        <p:txBody>
          <a:bodyPr/>
          <a:lstStyle/>
          <a:p>
            <a:r>
              <a:rPr lang="en-US" sz="4000" b="1" dirty="0" smtClean="0">
                <a:latin typeface="Calibri" charset="0"/>
              </a:rPr>
              <a:t>Measurement Reliability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b="1" dirty="0" smtClean="0">
                <a:latin typeface="Calibri" charset="0"/>
              </a:rPr>
              <a:t>Measurement reliability</a:t>
            </a:r>
          </a:p>
          <a:p>
            <a:pPr lvl="1"/>
            <a:r>
              <a:rPr lang="en-US" b="1" dirty="0" smtClean="0">
                <a:latin typeface="Calibri" charset="0"/>
              </a:rPr>
              <a:t>Generally established when a measure is developed</a:t>
            </a:r>
            <a:endParaRPr lang="en-US" b="1" dirty="0">
              <a:latin typeface="Calibri" charset="0"/>
            </a:endParaRPr>
          </a:p>
          <a:p>
            <a:r>
              <a:rPr lang="en-US" b="1" dirty="0" smtClean="0">
                <a:latin typeface="Calibri" charset="0"/>
              </a:rPr>
              <a:t>For your study</a:t>
            </a:r>
          </a:p>
          <a:p>
            <a:pPr lvl="1"/>
            <a:r>
              <a:rPr lang="en-US" b="1" dirty="0" smtClean="0">
                <a:latin typeface="Calibri" charset="0"/>
              </a:rPr>
              <a:t>Check past reliability of measure</a:t>
            </a:r>
          </a:p>
          <a:p>
            <a:pPr lvl="1"/>
            <a:r>
              <a:rPr lang="en-US" b="1" dirty="0" smtClean="0">
                <a:latin typeface="Calibri" charset="0"/>
              </a:rPr>
              <a:t>If test-retest, is time period comparable?</a:t>
            </a:r>
          </a:p>
          <a:p>
            <a:pPr lvl="1"/>
            <a:r>
              <a:rPr lang="en-US" b="1" dirty="0" smtClean="0">
                <a:latin typeface="Calibri" charset="0"/>
              </a:rPr>
              <a:t>Is sample comparable?</a:t>
            </a:r>
          </a:p>
          <a:p>
            <a:pPr lvl="1"/>
            <a:r>
              <a:rPr lang="en-US" b="1" dirty="0" smtClean="0">
                <a:latin typeface="Calibri" charset="0"/>
              </a:rPr>
              <a:t>Report both established reliability AND reliability coefficient found in your study</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14</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1107835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066800"/>
          </a:xfrm>
        </p:spPr>
        <p:txBody>
          <a:bodyPr/>
          <a:lstStyle/>
          <a:p>
            <a:r>
              <a:rPr lang="en-US" sz="4000" b="1" dirty="0" smtClean="0">
                <a:latin typeface="Calibri" charset="0"/>
              </a:rPr>
              <a:t>Measurement Reliability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sz="2800" b="1" dirty="0" smtClean="0">
                <a:latin typeface="Calibri" charset="0"/>
              </a:rPr>
              <a:t>Test-retest</a:t>
            </a:r>
          </a:p>
          <a:p>
            <a:r>
              <a:rPr lang="en-US" sz="2800" b="1" dirty="0" smtClean="0">
                <a:solidFill>
                  <a:schemeClr val="bg1">
                    <a:lumMod val="50000"/>
                  </a:schemeClr>
                </a:solidFill>
                <a:latin typeface="Calibri" charset="0"/>
              </a:rPr>
              <a:t>Parallel forms</a:t>
            </a:r>
          </a:p>
          <a:p>
            <a:r>
              <a:rPr lang="en-US" sz="2800" b="1" dirty="0" smtClean="0">
                <a:solidFill>
                  <a:schemeClr val="bg1">
                    <a:lumMod val="50000"/>
                  </a:schemeClr>
                </a:solidFill>
                <a:latin typeface="Calibri" charset="0"/>
              </a:rPr>
              <a:t>Internal consistency</a:t>
            </a:r>
          </a:p>
          <a:p>
            <a:pPr lvl="1"/>
            <a:r>
              <a:rPr lang="en-US" sz="2400" b="1" dirty="0" smtClean="0">
                <a:solidFill>
                  <a:schemeClr val="bg1">
                    <a:lumMod val="50000"/>
                  </a:schemeClr>
                </a:solidFill>
                <a:latin typeface="Calibri" charset="0"/>
              </a:rPr>
              <a:t>Split-half</a:t>
            </a:r>
          </a:p>
          <a:p>
            <a:pPr lvl="1"/>
            <a:r>
              <a:rPr lang="en-US" sz="2400" b="1" dirty="0" err="1" smtClean="0">
                <a:solidFill>
                  <a:schemeClr val="bg1">
                    <a:lumMod val="50000"/>
                  </a:schemeClr>
                </a:solidFill>
                <a:latin typeface="Calibri" charset="0"/>
              </a:rPr>
              <a:t>Kuder</a:t>
            </a:r>
            <a:r>
              <a:rPr lang="en-US" sz="2400" b="1" dirty="0" smtClean="0">
                <a:solidFill>
                  <a:schemeClr val="bg1">
                    <a:lumMod val="50000"/>
                  </a:schemeClr>
                </a:solidFill>
                <a:latin typeface="Calibri" charset="0"/>
              </a:rPr>
              <a:t>-Richardson 20</a:t>
            </a:r>
          </a:p>
          <a:p>
            <a:pPr lvl="1"/>
            <a:r>
              <a:rPr lang="en-US" sz="2400" b="1" dirty="0" err="1" smtClean="0">
                <a:solidFill>
                  <a:schemeClr val="bg1">
                    <a:lumMod val="50000"/>
                  </a:schemeClr>
                </a:solidFill>
                <a:latin typeface="Calibri" charset="0"/>
              </a:rPr>
              <a:t>Cronbach’s</a:t>
            </a:r>
            <a:r>
              <a:rPr lang="en-US" sz="2400" b="1" dirty="0" smtClean="0">
                <a:solidFill>
                  <a:schemeClr val="bg1">
                    <a:lumMod val="50000"/>
                  </a:schemeClr>
                </a:solidFill>
                <a:latin typeface="Calibri" charset="0"/>
              </a:rPr>
              <a:t> alpha</a:t>
            </a:r>
          </a:p>
          <a:p>
            <a:r>
              <a:rPr lang="en-US" sz="2800" b="1" dirty="0" err="1" smtClean="0">
                <a:solidFill>
                  <a:schemeClr val="bg1">
                    <a:lumMod val="50000"/>
                  </a:schemeClr>
                </a:solidFill>
                <a:latin typeface="Calibri" charset="0"/>
              </a:rPr>
              <a:t>Interrater</a:t>
            </a:r>
            <a:endParaRPr lang="en-US" sz="2800" b="1" dirty="0" smtClean="0">
              <a:solidFill>
                <a:schemeClr val="bg1">
                  <a:lumMod val="50000"/>
                </a:schemeClr>
              </a:solidFill>
              <a:latin typeface="Calibri" charset="0"/>
            </a:endParaRPr>
          </a:p>
          <a:p>
            <a:pPr lvl="1"/>
            <a:r>
              <a:rPr lang="en-US" sz="2400" b="1" dirty="0" smtClean="0">
                <a:solidFill>
                  <a:schemeClr val="bg1">
                    <a:lumMod val="50000"/>
                  </a:schemeClr>
                </a:solidFill>
                <a:latin typeface="Calibri" charset="0"/>
              </a:rPr>
              <a:t>Percentage agreement methods</a:t>
            </a:r>
          </a:p>
          <a:p>
            <a:pPr lvl="1"/>
            <a:r>
              <a:rPr lang="en-US" sz="2400" b="1" dirty="0" err="1" smtClean="0">
                <a:solidFill>
                  <a:schemeClr val="bg1">
                    <a:lumMod val="50000"/>
                  </a:schemeClr>
                </a:solidFill>
                <a:latin typeface="Calibri" charset="0"/>
              </a:rPr>
              <a:t>Intraclass</a:t>
            </a:r>
            <a:r>
              <a:rPr lang="en-US" sz="2400" b="1" dirty="0" smtClean="0">
                <a:solidFill>
                  <a:schemeClr val="bg1">
                    <a:lumMod val="50000"/>
                  </a:schemeClr>
                </a:solidFill>
                <a:latin typeface="Calibri" charset="0"/>
              </a:rPr>
              <a:t> correlation coefficients</a:t>
            </a:r>
          </a:p>
          <a:p>
            <a:pPr lvl="1"/>
            <a:r>
              <a:rPr lang="en-US" sz="2400" b="1" dirty="0" err="1" smtClean="0">
                <a:solidFill>
                  <a:schemeClr val="bg1">
                    <a:lumMod val="50000"/>
                  </a:schemeClr>
                </a:solidFill>
                <a:latin typeface="Calibri" charset="0"/>
              </a:rPr>
              <a:t>Interrater</a:t>
            </a:r>
            <a:endParaRPr lang="en-US" sz="2400" b="1" dirty="0" smtClean="0">
              <a:solidFill>
                <a:schemeClr val="bg1">
                  <a:lumMod val="50000"/>
                </a:schemeClr>
              </a:solidFill>
              <a:latin typeface="Calibri"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15</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691804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066800"/>
          </a:xfrm>
        </p:spPr>
        <p:txBody>
          <a:bodyPr/>
          <a:lstStyle/>
          <a:p>
            <a:r>
              <a:rPr lang="en-US" sz="4000" b="1" dirty="0" smtClean="0">
                <a:latin typeface="Calibri" charset="0"/>
              </a:rPr>
              <a:t>Measurement Reliability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b="1" dirty="0" smtClean="0">
                <a:latin typeface="Calibri" charset="0"/>
              </a:rPr>
              <a:t>Test – retest reliability</a:t>
            </a:r>
          </a:p>
          <a:p>
            <a:pPr lvl="1"/>
            <a:r>
              <a:rPr lang="en-US" b="1" dirty="0" smtClean="0">
                <a:latin typeface="Calibri" charset="0"/>
              </a:rPr>
              <a:t>Coefficient of stability (</a:t>
            </a:r>
            <a:r>
              <a:rPr lang="en-US" b="1" dirty="0" err="1" smtClean="0">
                <a:latin typeface="Calibri" charset="0"/>
              </a:rPr>
              <a:t>Cronbach</a:t>
            </a:r>
            <a:r>
              <a:rPr lang="en-US" b="1" dirty="0" smtClean="0">
                <a:latin typeface="Calibri" charset="0"/>
              </a:rPr>
              <a:t>)</a:t>
            </a:r>
          </a:p>
          <a:p>
            <a:pPr lvl="1"/>
            <a:r>
              <a:rPr lang="en-US" b="1" dirty="0" smtClean="0">
                <a:latin typeface="Calibri" charset="0"/>
              </a:rPr>
              <a:t>Test score will be stable if measured at different time points</a:t>
            </a:r>
          </a:p>
          <a:p>
            <a:pPr lvl="2"/>
            <a:r>
              <a:rPr lang="en-US" b="1" dirty="0" smtClean="0">
                <a:latin typeface="Calibri" charset="0"/>
              </a:rPr>
              <a:t>Timing of testing interval is critical</a:t>
            </a:r>
          </a:p>
          <a:p>
            <a:pPr lvl="1"/>
            <a:r>
              <a:rPr lang="en-US" b="1" dirty="0" smtClean="0">
                <a:latin typeface="Calibri" charset="0"/>
              </a:rPr>
              <a:t>Test-retest reliability – previously established</a:t>
            </a:r>
          </a:p>
          <a:p>
            <a:pPr lvl="1"/>
            <a:r>
              <a:rPr lang="en-US" b="1" dirty="0" smtClean="0">
                <a:latin typeface="Calibri" charset="0"/>
              </a:rPr>
              <a:t>Concern if reliability is &lt; .70</a:t>
            </a:r>
          </a:p>
          <a:p>
            <a:pPr marL="457200" lvl="1" indent="0">
              <a:buNone/>
            </a:pPr>
            <a:endParaRPr lang="en-US" b="1" dirty="0" smtClean="0">
              <a:latin typeface="Calibri" charset="0"/>
            </a:endParaRPr>
          </a:p>
          <a:p>
            <a:pPr lvl="1"/>
            <a:endParaRPr lang="en-US" b="1" dirty="0" smtClean="0">
              <a:latin typeface="Calibri"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16</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4972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066800"/>
          </a:xfrm>
        </p:spPr>
        <p:txBody>
          <a:bodyPr/>
          <a:lstStyle/>
          <a:p>
            <a:r>
              <a:rPr lang="en-US" sz="4000" b="1" dirty="0" smtClean="0">
                <a:latin typeface="Calibri" charset="0"/>
              </a:rPr>
              <a:t>Measurement Reliability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sz="2800" b="1" dirty="0" smtClean="0">
                <a:solidFill>
                  <a:srgbClr val="7F7F7F"/>
                </a:solidFill>
                <a:latin typeface="Calibri" charset="0"/>
              </a:rPr>
              <a:t>Test-retest</a:t>
            </a:r>
          </a:p>
          <a:p>
            <a:r>
              <a:rPr lang="en-US" sz="2800" b="1" dirty="0" smtClean="0">
                <a:latin typeface="Calibri" charset="0"/>
              </a:rPr>
              <a:t>Parallel forms</a:t>
            </a:r>
          </a:p>
          <a:p>
            <a:r>
              <a:rPr lang="en-US" sz="2800" b="1" dirty="0" smtClean="0">
                <a:solidFill>
                  <a:srgbClr val="7F7F7F"/>
                </a:solidFill>
                <a:latin typeface="Calibri" charset="0"/>
              </a:rPr>
              <a:t>Internal consistency</a:t>
            </a:r>
          </a:p>
          <a:p>
            <a:pPr lvl="1"/>
            <a:r>
              <a:rPr lang="en-US" sz="2400" b="1" dirty="0" smtClean="0">
                <a:solidFill>
                  <a:srgbClr val="7F7F7F"/>
                </a:solidFill>
                <a:latin typeface="Calibri" charset="0"/>
              </a:rPr>
              <a:t>Split-half</a:t>
            </a:r>
          </a:p>
          <a:p>
            <a:pPr lvl="1"/>
            <a:r>
              <a:rPr lang="en-US" sz="2400" b="1" dirty="0" err="1" smtClean="0">
                <a:solidFill>
                  <a:srgbClr val="7F7F7F"/>
                </a:solidFill>
                <a:latin typeface="Calibri" charset="0"/>
              </a:rPr>
              <a:t>Kuder</a:t>
            </a:r>
            <a:r>
              <a:rPr lang="en-US" sz="2400" b="1" dirty="0" smtClean="0">
                <a:solidFill>
                  <a:srgbClr val="7F7F7F"/>
                </a:solidFill>
                <a:latin typeface="Calibri" charset="0"/>
              </a:rPr>
              <a:t>-Richardson 20</a:t>
            </a:r>
          </a:p>
          <a:p>
            <a:pPr lvl="1"/>
            <a:r>
              <a:rPr lang="en-US" sz="2400" b="1" dirty="0" err="1" smtClean="0">
                <a:solidFill>
                  <a:srgbClr val="7F7F7F"/>
                </a:solidFill>
                <a:latin typeface="Calibri" charset="0"/>
              </a:rPr>
              <a:t>Cronbach’s</a:t>
            </a:r>
            <a:r>
              <a:rPr lang="en-US" sz="2400" b="1" dirty="0" smtClean="0">
                <a:solidFill>
                  <a:srgbClr val="7F7F7F"/>
                </a:solidFill>
                <a:latin typeface="Calibri" charset="0"/>
              </a:rPr>
              <a:t> alpha</a:t>
            </a:r>
          </a:p>
          <a:p>
            <a:r>
              <a:rPr lang="en-US" sz="2800" b="1" dirty="0" err="1" smtClean="0">
                <a:solidFill>
                  <a:srgbClr val="7F7F7F"/>
                </a:solidFill>
                <a:latin typeface="Calibri" charset="0"/>
              </a:rPr>
              <a:t>Interrater</a:t>
            </a:r>
            <a:endParaRPr lang="en-US" sz="2800" b="1" dirty="0" smtClean="0">
              <a:solidFill>
                <a:srgbClr val="7F7F7F"/>
              </a:solidFill>
              <a:latin typeface="Calibri" charset="0"/>
            </a:endParaRPr>
          </a:p>
          <a:p>
            <a:pPr lvl="1"/>
            <a:r>
              <a:rPr lang="en-US" sz="2400" b="1" dirty="0" smtClean="0">
                <a:solidFill>
                  <a:srgbClr val="7F7F7F"/>
                </a:solidFill>
                <a:latin typeface="Calibri" charset="0"/>
              </a:rPr>
              <a:t>Percentage agreement methods</a:t>
            </a:r>
          </a:p>
          <a:p>
            <a:pPr lvl="1"/>
            <a:r>
              <a:rPr lang="en-US" sz="2400" b="1" dirty="0" err="1" smtClean="0">
                <a:solidFill>
                  <a:srgbClr val="7F7F7F"/>
                </a:solidFill>
                <a:latin typeface="Calibri" charset="0"/>
              </a:rPr>
              <a:t>Intraclass</a:t>
            </a:r>
            <a:r>
              <a:rPr lang="en-US" sz="2400" b="1" dirty="0" smtClean="0">
                <a:solidFill>
                  <a:srgbClr val="7F7F7F"/>
                </a:solidFill>
                <a:latin typeface="Calibri" charset="0"/>
              </a:rPr>
              <a:t> correlation coefficients</a:t>
            </a:r>
          </a:p>
          <a:p>
            <a:pPr lvl="1"/>
            <a:r>
              <a:rPr lang="en-US" sz="2400" b="1" dirty="0" err="1" smtClean="0">
                <a:solidFill>
                  <a:srgbClr val="7F7F7F"/>
                </a:solidFill>
                <a:latin typeface="Calibri" charset="0"/>
              </a:rPr>
              <a:t>Interrater</a:t>
            </a:r>
            <a:endParaRPr lang="en-US" sz="2400" b="1" dirty="0" smtClean="0">
              <a:solidFill>
                <a:srgbClr val="7F7F7F"/>
              </a:solidFill>
              <a:latin typeface="Calibri"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17</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1754527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066800"/>
          </a:xfrm>
        </p:spPr>
        <p:txBody>
          <a:bodyPr/>
          <a:lstStyle/>
          <a:p>
            <a:r>
              <a:rPr lang="en-US" sz="4000" b="1" dirty="0" smtClean="0">
                <a:latin typeface="Calibri" charset="0"/>
              </a:rPr>
              <a:t>Measurement Reliability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b="1" dirty="0" smtClean="0">
                <a:latin typeface="Calibri" charset="0"/>
              </a:rPr>
              <a:t>Parallel forms reliability</a:t>
            </a:r>
          </a:p>
          <a:p>
            <a:pPr lvl="1"/>
            <a:r>
              <a:rPr lang="en-US" b="1" dirty="0" smtClean="0">
                <a:latin typeface="Calibri" charset="0"/>
              </a:rPr>
              <a:t>Addresses concerns about “testing” or “carryover” effects</a:t>
            </a:r>
          </a:p>
          <a:p>
            <a:pPr lvl="1"/>
            <a:r>
              <a:rPr lang="en-US" b="1" dirty="0" smtClean="0">
                <a:latin typeface="Calibri" charset="0"/>
              </a:rPr>
              <a:t>Second or parallel form</a:t>
            </a:r>
          </a:p>
          <a:p>
            <a:pPr lvl="2"/>
            <a:r>
              <a:rPr lang="en-US" b="1" dirty="0" smtClean="0">
                <a:latin typeface="Calibri" charset="0"/>
              </a:rPr>
              <a:t>Reordering the items</a:t>
            </a:r>
          </a:p>
          <a:p>
            <a:pPr lvl="2"/>
            <a:r>
              <a:rPr lang="en-US" b="1" dirty="0" smtClean="0">
                <a:latin typeface="Calibri" charset="0"/>
              </a:rPr>
              <a:t>New items</a:t>
            </a:r>
          </a:p>
          <a:p>
            <a:pPr lvl="1"/>
            <a:r>
              <a:rPr lang="en-US" b="1" dirty="0" smtClean="0">
                <a:latin typeface="Calibri" charset="0"/>
              </a:rPr>
              <a:t>Reliability coefficient of at least .80 is desirable</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18</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918405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066800"/>
          </a:xfrm>
        </p:spPr>
        <p:txBody>
          <a:bodyPr/>
          <a:lstStyle/>
          <a:p>
            <a:r>
              <a:rPr lang="en-US" sz="4000" b="1" dirty="0" smtClean="0">
                <a:latin typeface="Calibri" charset="0"/>
              </a:rPr>
              <a:t>Measurement Reliability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sz="2800" b="1" dirty="0" smtClean="0">
                <a:solidFill>
                  <a:srgbClr val="7F7F7F"/>
                </a:solidFill>
                <a:latin typeface="Calibri" charset="0"/>
              </a:rPr>
              <a:t>Test-retest</a:t>
            </a:r>
          </a:p>
          <a:p>
            <a:r>
              <a:rPr lang="en-US" sz="2800" b="1" dirty="0" smtClean="0">
                <a:solidFill>
                  <a:srgbClr val="7F7F7F"/>
                </a:solidFill>
                <a:latin typeface="Calibri" charset="0"/>
              </a:rPr>
              <a:t>Parallel forms</a:t>
            </a:r>
          </a:p>
          <a:p>
            <a:r>
              <a:rPr lang="en-US" sz="2800" b="1" dirty="0" smtClean="0">
                <a:latin typeface="Calibri" charset="0"/>
              </a:rPr>
              <a:t>Internal consistency</a:t>
            </a:r>
          </a:p>
          <a:p>
            <a:pPr lvl="1"/>
            <a:r>
              <a:rPr lang="en-US" sz="2400" b="1" dirty="0" smtClean="0">
                <a:latin typeface="Calibri" charset="0"/>
              </a:rPr>
              <a:t>Split-half</a:t>
            </a:r>
          </a:p>
          <a:p>
            <a:pPr lvl="1"/>
            <a:r>
              <a:rPr lang="en-US" sz="2400" b="1" dirty="0" err="1" smtClean="0">
                <a:latin typeface="Calibri" charset="0"/>
              </a:rPr>
              <a:t>Kuder</a:t>
            </a:r>
            <a:r>
              <a:rPr lang="en-US" sz="2400" b="1" dirty="0" smtClean="0">
                <a:latin typeface="Calibri" charset="0"/>
              </a:rPr>
              <a:t>-Richardson 20</a:t>
            </a:r>
          </a:p>
          <a:p>
            <a:pPr lvl="1"/>
            <a:r>
              <a:rPr lang="en-US" sz="2400" b="1" dirty="0" err="1" smtClean="0">
                <a:latin typeface="Calibri" charset="0"/>
              </a:rPr>
              <a:t>Cronbach’s</a:t>
            </a:r>
            <a:r>
              <a:rPr lang="en-US" sz="2400" b="1" dirty="0" smtClean="0">
                <a:latin typeface="Calibri" charset="0"/>
              </a:rPr>
              <a:t> alpha</a:t>
            </a:r>
          </a:p>
          <a:p>
            <a:r>
              <a:rPr lang="en-US" sz="2800" b="1" dirty="0" err="1" smtClean="0">
                <a:solidFill>
                  <a:srgbClr val="7F7F7F"/>
                </a:solidFill>
                <a:latin typeface="Calibri" charset="0"/>
              </a:rPr>
              <a:t>Interrater</a:t>
            </a:r>
            <a:endParaRPr lang="en-US" sz="2800" b="1" dirty="0" smtClean="0">
              <a:solidFill>
                <a:srgbClr val="7F7F7F"/>
              </a:solidFill>
              <a:latin typeface="Calibri" charset="0"/>
            </a:endParaRPr>
          </a:p>
          <a:p>
            <a:pPr lvl="1"/>
            <a:r>
              <a:rPr lang="en-US" sz="2400" b="1" dirty="0" smtClean="0">
                <a:solidFill>
                  <a:srgbClr val="7F7F7F"/>
                </a:solidFill>
                <a:latin typeface="Calibri" charset="0"/>
              </a:rPr>
              <a:t>Percentage agreement methods</a:t>
            </a:r>
          </a:p>
          <a:p>
            <a:pPr lvl="1"/>
            <a:r>
              <a:rPr lang="en-US" sz="2400" b="1" dirty="0" err="1" smtClean="0">
                <a:solidFill>
                  <a:srgbClr val="7F7F7F"/>
                </a:solidFill>
                <a:latin typeface="Calibri" charset="0"/>
              </a:rPr>
              <a:t>Intraclass</a:t>
            </a:r>
            <a:r>
              <a:rPr lang="en-US" sz="2400" b="1" dirty="0" smtClean="0">
                <a:solidFill>
                  <a:srgbClr val="7F7F7F"/>
                </a:solidFill>
                <a:latin typeface="Calibri" charset="0"/>
              </a:rPr>
              <a:t> correlation coefficients</a:t>
            </a:r>
          </a:p>
          <a:p>
            <a:pPr lvl="1"/>
            <a:r>
              <a:rPr lang="en-US" sz="2400" b="1" dirty="0" err="1" smtClean="0">
                <a:solidFill>
                  <a:srgbClr val="7F7F7F"/>
                </a:solidFill>
                <a:latin typeface="Calibri" charset="0"/>
              </a:rPr>
              <a:t>Interrater</a:t>
            </a:r>
            <a:endParaRPr lang="en-US" sz="2400" b="1" dirty="0" smtClean="0">
              <a:solidFill>
                <a:srgbClr val="7F7F7F"/>
              </a:solidFill>
              <a:latin typeface="Calibri"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19</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175452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143000"/>
          </a:xfrm>
        </p:spPr>
        <p:txBody>
          <a:bodyPr/>
          <a:lstStyle/>
          <a:p>
            <a:r>
              <a:rPr lang="en-US" sz="4000" b="1" dirty="0">
                <a:latin typeface="Calibri" charset="0"/>
              </a:rPr>
              <a:t>Measurement</a:t>
            </a:r>
          </a:p>
        </p:txBody>
      </p:sp>
      <p:sp>
        <p:nvSpPr>
          <p:cNvPr id="8195" name="Rectangle 3"/>
          <p:cNvSpPr>
            <a:spLocks noGrp="1"/>
          </p:cNvSpPr>
          <p:nvPr>
            <p:ph type="body" idx="4294967295"/>
          </p:nvPr>
        </p:nvSpPr>
        <p:spPr>
          <a:xfrm>
            <a:off x="457200" y="1295400"/>
            <a:ext cx="8229600" cy="4830763"/>
          </a:xfrm>
        </p:spPr>
        <p:txBody>
          <a:bodyPr/>
          <a:lstStyle/>
          <a:p>
            <a:r>
              <a:rPr lang="en-US" b="1" dirty="0" smtClean="0">
                <a:latin typeface="Calibri" charset="0"/>
              </a:rPr>
              <a:t>“Study quality also depends on the </a:t>
            </a:r>
            <a:r>
              <a:rPr lang="en-US" b="1" i="1" dirty="0" smtClean="0">
                <a:latin typeface="Calibri" charset="0"/>
              </a:rPr>
              <a:t>consistency</a:t>
            </a:r>
            <a:r>
              <a:rPr lang="en-US" b="1" dirty="0" smtClean="0">
                <a:latin typeface="Calibri" charset="0"/>
              </a:rPr>
              <a:t> (measurement reliability) and </a:t>
            </a:r>
            <a:r>
              <a:rPr lang="en-US" b="1" i="1" dirty="0" smtClean="0">
                <a:latin typeface="Calibri" charset="0"/>
              </a:rPr>
              <a:t>accuracy</a:t>
            </a:r>
            <a:r>
              <a:rPr lang="en-US" b="1" dirty="0" smtClean="0">
                <a:latin typeface="Calibri" charset="0"/>
              </a:rPr>
              <a:t> (measurement validity) of the specific instruments …”</a:t>
            </a:r>
            <a:endParaRPr lang="en-US" b="1" dirty="0">
              <a:latin typeface="Calibri" charset="0"/>
            </a:endParaRPr>
          </a:p>
          <a:p>
            <a:pPr>
              <a:buFont typeface="Arial" charset="0"/>
              <a:buNone/>
            </a:pPr>
            <a:endParaRPr lang="en-US" b="1" dirty="0">
              <a:latin typeface="Calibri"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2</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066800"/>
          </a:xfrm>
        </p:spPr>
        <p:txBody>
          <a:bodyPr/>
          <a:lstStyle/>
          <a:p>
            <a:r>
              <a:rPr lang="en-US" sz="4000" b="1" dirty="0" smtClean="0">
                <a:latin typeface="Calibri" charset="0"/>
              </a:rPr>
              <a:t>Measurement Reliability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b="1" dirty="0" smtClean="0">
                <a:latin typeface="Calibri" charset="0"/>
              </a:rPr>
              <a:t>Internal consistency – Split-Half method</a:t>
            </a:r>
          </a:p>
          <a:p>
            <a:pPr lvl="1"/>
            <a:r>
              <a:rPr lang="en-US" b="1" dirty="0" smtClean="0">
                <a:latin typeface="Calibri" charset="0"/>
              </a:rPr>
              <a:t>Correlate 2 halves of the same test/survey</a:t>
            </a:r>
          </a:p>
          <a:p>
            <a:pPr lvl="2"/>
            <a:r>
              <a:rPr lang="en-US" b="1" dirty="0" smtClean="0">
                <a:latin typeface="Calibri" charset="0"/>
              </a:rPr>
              <a:t>1</a:t>
            </a:r>
            <a:r>
              <a:rPr lang="en-US" b="1" baseline="30000" dirty="0" smtClean="0">
                <a:latin typeface="Calibri" charset="0"/>
              </a:rPr>
              <a:t>st</a:t>
            </a:r>
            <a:r>
              <a:rPr lang="en-US" b="1" dirty="0" smtClean="0">
                <a:latin typeface="Calibri" charset="0"/>
              </a:rPr>
              <a:t> half </a:t>
            </a:r>
            <a:r>
              <a:rPr lang="en-US" b="1" dirty="0" err="1" smtClean="0">
                <a:latin typeface="Calibri" charset="0"/>
              </a:rPr>
              <a:t>vs</a:t>
            </a:r>
            <a:r>
              <a:rPr lang="en-US" b="1" dirty="0" smtClean="0">
                <a:latin typeface="Calibri" charset="0"/>
              </a:rPr>
              <a:t> 2</a:t>
            </a:r>
            <a:r>
              <a:rPr lang="en-US" b="1" baseline="30000" dirty="0" smtClean="0">
                <a:latin typeface="Calibri" charset="0"/>
              </a:rPr>
              <a:t>nd</a:t>
            </a:r>
            <a:r>
              <a:rPr lang="en-US" b="1" dirty="0" smtClean="0">
                <a:latin typeface="Calibri" charset="0"/>
              </a:rPr>
              <a:t> half</a:t>
            </a:r>
          </a:p>
          <a:p>
            <a:pPr lvl="2"/>
            <a:r>
              <a:rPr lang="en-US" b="1" dirty="0" smtClean="0">
                <a:latin typeface="Calibri" charset="0"/>
              </a:rPr>
              <a:t>Odd items </a:t>
            </a:r>
            <a:r>
              <a:rPr lang="en-US" b="1" dirty="0" err="1" smtClean="0">
                <a:latin typeface="Calibri" charset="0"/>
              </a:rPr>
              <a:t>vs</a:t>
            </a:r>
            <a:r>
              <a:rPr lang="en-US" b="1" dirty="0" smtClean="0">
                <a:latin typeface="Calibri" charset="0"/>
              </a:rPr>
              <a:t> even items</a:t>
            </a:r>
          </a:p>
          <a:p>
            <a:pPr lvl="2"/>
            <a:r>
              <a:rPr lang="en-US" b="1" dirty="0" smtClean="0">
                <a:latin typeface="Calibri" charset="0"/>
              </a:rPr>
              <a:t>Random sample of half the items </a:t>
            </a:r>
            <a:r>
              <a:rPr lang="en-US" b="1" dirty="0" err="1" smtClean="0">
                <a:latin typeface="Calibri" charset="0"/>
              </a:rPr>
              <a:t>vs</a:t>
            </a:r>
            <a:r>
              <a:rPr lang="en-US" b="1" dirty="0" smtClean="0">
                <a:latin typeface="Calibri" charset="0"/>
              </a:rPr>
              <a:t> the other half</a:t>
            </a:r>
          </a:p>
          <a:p>
            <a:pPr lvl="1"/>
            <a:r>
              <a:rPr lang="en-US" b="1" dirty="0" smtClean="0">
                <a:latin typeface="Calibri" charset="0"/>
              </a:rPr>
              <a:t> Issue – reducing # of items</a:t>
            </a:r>
          </a:p>
          <a:p>
            <a:pPr lvl="2"/>
            <a:r>
              <a:rPr lang="en-US" b="1" dirty="0" smtClean="0">
                <a:latin typeface="Calibri" charset="0"/>
              </a:rPr>
              <a:t>Reduces strength of relationship</a:t>
            </a:r>
          </a:p>
          <a:p>
            <a:pPr lvl="2"/>
            <a:r>
              <a:rPr lang="en-US" b="1" dirty="0" smtClean="0">
                <a:latin typeface="Calibri" charset="0"/>
              </a:rPr>
              <a:t>Underestimate reliability</a:t>
            </a:r>
          </a:p>
          <a:p>
            <a:pPr lvl="2"/>
            <a:r>
              <a:rPr lang="en-US" b="1" dirty="0" smtClean="0">
                <a:latin typeface="Calibri" charset="0"/>
              </a:rPr>
              <a:t>Adjust using the Spearman-Brown formula</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20</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1826622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066800"/>
          </a:xfrm>
        </p:spPr>
        <p:txBody>
          <a:bodyPr/>
          <a:lstStyle/>
          <a:p>
            <a:r>
              <a:rPr lang="en-US" sz="4000" b="1" dirty="0" smtClean="0">
                <a:latin typeface="Calibri" charset="0"/>
              </a:rPr>
              <a:t>Measurement Reliability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b="1" dirty="0" smtClean="0">
                <a:latin typeface="Calibri" charset="0"/>
              </a:rPr>
              <a:t>Internal consistency – </a:t>
            </a:r>
            <a:r>
              <a:rPr lang="en-US" b="1" dirty="0" err="1" smtClean="0">
                <a:latin typeface="Calibri" charset="0"/>
              </a:rPr>
              <a:t>Kuder</a:t>
            </a:r>
            <a:r>
              <a:rPr lang="en-US" b="1" dirty="0" smtClean="0">
                <a:latin typeface="Calibri" charset="0"/>
              </a:rPr>
              <a:t>-Richardson 20</a:t>
            </a:r>
          </a:p>
          <a:p>
            <a:pPr lvl="1"/>
            <a:r>
              <a:rPr lang="en-US" b="1" dirty="0" smtClean="0">
                <a:latin typeface="Calibri" charset="0"/>
              </a:rPr>
              <a:t>Measures inter-item reliability</a:t>
            </a:r>
          </a:p>
          <a:p>
            <a:pPr lvl="1"/>
            <a:r>
              <a:rPr lang="en-US" b="1" dirty="0" smtClean="0">
                <a:latin typeface="Calibri" charset="0"/>
              </a:rPr>
              <a:t>Assuming instrument measures a single trait/construct</a:t>
            </a:r>
          </a:p>
          <a:p>
            <a:pPr lvl="1"/>
            <a:r>
              <a:rPr lang="en-US" b="1" dirty="0" smtClean="0">
                <a:latin typeface="Calibri" charset="0"/>
              </a:rPr>
              <a:t>Dichotomous item score</a:t>
            </a:r>
          </a:p>
          <a:p>
            <a:pPr marL="457200" lvl="1" indent="0">
              <a:buNone/>
            </a:pPr>
            <a:endParaRPr lang="en-US" b="1" dirty="0" smtClean="0">
              <a:latin typeface="Calibri"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21</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978003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066800"/>
          </a:xfrm>
        </p:spPr>
        <p:txBody>
          <a:bodyPr/>
          <a:lstStyle/>
          <a:p>
            <a:r>
              <a:rPr lang="en-US" sz="4000" b="1" dirty="0" smtClean="0">
                <a:latin typeface="Calibri" charset="0"/>
              </a:rPr>
              <a:t>Measurement Reliability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b="1" dirty="0" smtClean="0">
                <a:latin typeface="Calibri" charset="0"/>
              </a:rPr>
              <a:t>Internal consistency – </a:t>
            </a:r>
            <a:r>
              <a:rPr lang="en-US" b="1" dirty="0" err="1" smtClean="0">
                <a:latin typeface="Calibri" charset="0"/>
              </a:rPr>
              <a:t>Cronbach’s</a:t>
            </a:r>
            <a:r>
              <a:rPr lang="en-US" b="1" dirty="0" smtClean="0">
                <a:latin typeface="Calibri" charset="0"/>
              </a:rPr>
              <a:t> Alpha</a:t>
            </a:r>
          </a:p>
          <a:p>
            <a:pPr lvl="1"/>
            <a:r>
              <a:rPr lang="en-US" b="1" dirty="0" smtClean="0">
                <a:latin typeface="Calibri" charset="0"/>
              </a:rPr>
              <a:t>Measures inter-item reliability</a:t>
            </a:r>
          </a:p>
          <a:p>
            <a:pPr lvl="1"/>
            <a:r>
              <a:rPr lang="en-US" b="1" dirty="0" smtClean="0">
                <a:latin typeface="Calibri" charset="0"/>
              </a:rPr>
              <a:t>Assuming instrument measures a single trait/construct</a:t>
            </a:r>
          </a:p>
          <a:p>
            <a:pPr lvl="1"/>
            <a:r>
              <a:rPr lang="en-US" b="1" dirty="0" smtClean="0">
                <a:latin typeface="Calibri" charset="0"/>
              </a:rPr>
              <a:t>Interval response scale</a:t>
            </a:r>
          </a:p>
          <a:p>
            <a:pPr lvl="1"/>
            <a:r>
              <a:rPr lang="en-US" b="1" dirty="0" smtClean="0">
                <a:latin typeface="Calibri" charset="0"/>
              </a:rPr>
              <a:t>Alpha values .70 and higher - acceptable</a:t>
            </a:r>
          </a:p>
          <a:p>
            <a:pPr marL="457200" lvl="1" indent="0">
              <a:buNone/>
            </a:pPr>
            <a:endParaRPr lang="en-US" b="1" dirty="0" smtClean="0">
              <a:latin typeface="Calibri"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22</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2271501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066800"/>
          </a:xfrm>
        </p:spPr>
        <p:txBody>
          <a:bodyPr/>
          <a:lstStyle/>
          <a:p>
            <a:r>
              <a:rPr lang="en-US" sz="4000" b="1" dirty="0" smtClean="0">
                <a:latin typeface="Calibri" charset="0"/>
              </a:rPr>
              <a:t>Measurement Reliability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sz="2800" b="1" dirty="0" smtClean="0">
                <a:solidFill>
                  <a:srgbClr val="7F7F7F"/>
                </a:solidFill>
                <a:latin typeface="Calibri" charset="0"/>
              </a:rPr>
              <a:t>Test-retest</a:t>
            </a:r>
          </a:p>
          <a:p>
            <a:r>
              <a:rPr lang="en-US" sz="2800" b="1" dirty="0" smtClean="0">
                <a:solidFill>
                  <a:srgbClr val="7F7F7F"/>
                </a:solidFill>
                <a:latin typeface="Calibri" charset="0"/>
              </a:rPr>
              <a:t>Parallel forms</a:t>
            </a:r>
          </a:p>
          <a:p>
            <a:r>
              <a:rPr lang="en-US" sz="2800" b="1" dirty="0" smtClean="0">
                <a:solidFill>
                  <a:srgbClr val="7F7F7F"/>
                </a:solidFill>
                <a:latin typeface="Calibri" charset="0"/>
              </a:rPr>
              <a:t>Internal consistency</a:t>
            </a:r>
          </a:p>
          <a:p>
            <a:pPr lvl="1"/>
            <a:r>
              <a:rPr lang="en-US" sz="2400" b="1" dirty="0" smtClean="0">
                <a:solidFill>
                  <a:srgbClr val="7F7F7F"/>
                </a:solidFill>
                <a:latin typeface="Calibri" charset="0"/>
              </a:rPr>
              <a:t>Split-half</a:t>
            </a:r>
          </a:p>
          <a:p>
            <a:pPr lvl="1"/>
            <a:r>
              <a:rPr lang="en-US" sz="2400" b="1" dirty="0" err="1" smtClean="0">
                <a:solidFill>
                  <a:srgbClr val="7F7F7F"/>
                </a:solidFill>
                <a:latin typeface="Calibri" charset="0"/>
              </a:rPr>
              <a:t>Kuder</a:t>
            </a:r>
            <a:r>
              <a:rPr lang="en-US" sz="2400" b="1" dirty="0" smtClean="0">
                <a:solidFill>
                  <a:srgbClr val="7F7F7F"/>
                </a:solidFill>
                <a:latin typeface="Calibri" charset="0"/>
              </a:rPr>
              <a:t>-Richardson 20</a:t>
            </a:r>
          </a:p>
          <a:p>
            <a:pPr lvl="1"/>
            <a:r>
              <a:rPr lang="en-US" sz="2400" b="1" dirty="0" err="1" smtClean="0">
                <a:solidFill>
                  <a:srgbClr val="7F7F7F"/>
                </a:solidFill>
                <a:latin typeface="Calibri" charset="0"/>
              </a:rPr>
              <a:t>Cronbach’s</a:t>
            </a:r>
            <a:r>
              <a:rPr lang="en-US" sz="2400" b="1" dirty="0" smtClean="0">
                <a:solidFill>
                  <a:srgbClr val="7F7F7F"/>
                </a:solidFill>
                <a:latin typeface="Calibri" charset="0"/>
              </a:rPr>
              <a:t> alpha</a:t>
            </a:r>
          </a:p>
          <a:p>
            <a:r>
              <a:rPr lang="en-US" sz="2800" b="1" dirty="0" err="1" smtClean="0">
                <a:latin typeface="Calibri" charset="0"/>
              </a:rPr>
              <a:t>Interrater</a:t>
            </a:r>
            <a:endParaRPr lang="en-US" sz="2800" b="1" dirty="0" smtClean="0">
              <a:latin typeface="Calibri" charset="0"/>
            </a:endParaRPr>
          </a:p>
          <a:p>
            <a:pPr lvl="1"/>
            <a:r>
              <a:rPr lang="en-US" sz="2400" b="1" dirty="0" smtClean="0">
                <a:latin typeface="Calibri" charset="0"/>
              </a:rPr>
              <a:t>Percentage agreement methods</a:t>
            </a:r>
          </a:p>
          <a:p>
            <a:pPr lvl="1"/>
            <a:r>
              <a:rPr lang="en-US" sz="2400" b="1" dirty="0" err="1" smtClean="0">
                <a:latin typeface="Calibri" charset="0"/>
              </a:rPr>
              <a:t>Intraclass</a:t>
            </a:r>
            <a:r>
              <a:rPr lang="en-US" sz="2400" b="1" dirty="0" smtClean="0">
                <a:latin typeface="Calibri" charset="0"/>
              </a:rPr>
              <a:t> correlation coefficients</a:t>
            </a:r>
          </a:p>
          <a:p>
            <a:pPr lvl="1"/>
            <a:r>
              <a:rPr lang="en-US" sz="2400" b="1" dirty="0" err="1" smtClean="0">
                <a:latin typeface="Calibri" charset="0"/>
              </a:rPr>
              <a:t>Interrater</a:t>
            </a:r>
            <a:endParaRPr lang="en-US" sz="2400" b="1" dirty="0" smtClean="0">
              <a:latin typeface="Calibri"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23</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1754527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066800"/>
          </a:xfrm>
        </p:spPr>
        <p:txBody>
          <a:bodyPr/>
          <a:lstStyle/>
          <a:p>
            <a:r>
              <a:rPr lang="en-US" sz="4000" b="1" dirty="0" smtClean="0">
                <a:latin typeface="Calibri" charset="0"/>
              </a:rPr>
              <a:t>Measurement Reliability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b="1" dirty="0" err="1" smtClean="0">
                <a:latin typeface="Calibri" charset="0"/>
              </a:rPr>
              <a:t>Interrater</a:t>
            </a:r>
            <a:r>
              <a:rPr lang="en-US" b="1" dirty="0" smtClean="0">
                <a:latin typeface="Calibri" charset="0"/>
              </a:rPr>
              <a:t> Reliability – Percentage Agreement</a:t>
            </a:r>
          </a:p>
          <a:p>
            <a:pPr lvl="1"/>
            <a:r>
              <a:rPr lang="en-US" b="1" dirty="0" smtClean="0">
                <a:latin typeface="Calibri" charset="0"/>
              </a:rPr>
              <a:t>Two or more raters</a:t>
            </a:r>
          </a:p>
          <a:p>
            <a:pPr lvl="1"/>
            <a:r>
              <a:rPr lang="en-US" b="1" dirty="0" smtClean="0">
                <a:latin typeface="Calibri" charset="0"/>
              </a:rPr>
              <a:t>Agreement on what will be rated</a:t>
            </a:r>
          </a:p>
          <a:p>
            <a:pPr lvl="1"/>
            <a:r>
              <a:rPr lang="en-US" b="1" dirty="0" smtClean="0">
                <a:latin typeface="Calibri" charset="0"/>
              </a:rPr>
              <a:t>Each person rates independently</a:t>
            </a:r>
          </a:p>
          <a:p>
            <a:pPr lvl="1"/>
            <a:r>
              <a:rPr lang="en-US" b="1" dirty="0" smtClean="0">
                <a:latin typeface="Calibri" charset="0"/>
              </a:rPr>
              <a:t>Compute ratio of agreement</a:t>
            </a:r>
          </a:p>
          <a:p>
            <a:pPr lvl="1"/>
            <a:r>
              <a:rPr lang="en-US" b="1" dirty="0" smtClean="0">
                <a:latin typeface="Calibri" charset="0"/>
              </a:rPr>
              <a:t>Issue – </a:t>
            </a:r>
          </a:p>
          <a:p>
            <a:pPr lvl="2"/>
            <a:r>
              <a:rPr lang="en-US" b="1" dirty="0" smtClean="0">
                <a:latin typeface="Calibri" charset="0"/>
              </a:rPr>
              <a:t>Agreement on # of events</a:t>
            </a:r>
          </a:p>
          <a:p>
            <a:pPr lvl="2"/>
            <a:r>
              <a:rPr lang="en-US" b="1" dirty="0" smtClean="0">
                <a:latin typeface="Calibri" charset="0"/>
              </a:rPr>
              <a:t>Agreement on when events occurred?</a:t>
            </a:r>
          </a:p>
          <a:p>
            <a:pPr marL="457200" lvl="1" indent="0">
              <a:buNone/>
            </a:pPr>
            <a:endParaRPr lang="en-US" b="1" dirty="0" smtClean="0">
              <a:latin typeface="Calibri"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24</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1028777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066800"/>
          </a:xfrm>
        </p:spPr>
        <p:txBody>
          <a:bodyPr/>
          <a:lstStyle/>
          <a:p>
            <a:r>
              <a:rPr lang="en-US" sz="4000" b="1" dirty="0" smtClean="0">
                <a:latin typeface="Calibri" charset="0"/>
              </a:rPr>
              <a:t>Measurement Reliability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b="1" dirty="0" err="1" smtClean="0">
                <a:latin typeface="Calibri" charset="0"/>
              </a:rPr>
              <a:t>Interrater</a:t>
            </a:r>
            <a:r>
              <a:rPr lang="en-US" b="1" dirty="0" smtClean="0">
                <a:latin typeface="Calibri" charset="0"/>
              </a:rPr>
              <a:t> Reliability – </a:t>
            </a:r>
            <a:r>
              <a:rPr lang="en-US" b="1" dirty="0" err="1" smtClean="0">
                <a:latin typeface="Calibri" charset="0"/>
              </a:rPr>
              <a:t>Intraclass</a:t>
            </a:r>
            <a:r>
              <a:rPr lang="en-US" b="1" dirty="0" smtClean="0">
                <a:latin typeface="Calibri" charset="0"/>
              </a:rPr>
              <a:t> Correlation Coefficients (ICCs)</a:t>
            </a:r>
          </a:p>
          <a:p>
            <a:pPr lvl="1"/>
            <a:r>
              <a:rPr lang="en-US" b="1" dirty="0" smtClean="0">
                <a:latin typeface="Calibri" charset="0"/>
              </a:rPr>
              <a:t>Calculate reliability coefficient for more than 2 raters</a:t>
            </a:r>
          </a:p>
          <a:p>
            <a:pPr lvl="1"/>
            <a:r>
              <a:rPr lang="en-US" b="1" dirty="0" smtClean="0">
                <a:latin typeface="Calibri" charset="0"/>
              </a:rPr>
              <a:t>Must have interval response scale</a:t>
            </a:r>
          </a:p>
          <a:p>
            <a:pPr lvl="1"/>
            <a:r>
              <a:rPr lang="en-US" b="1" dirty="0" smtClean="0">
                <a:latin typeface="Calibri" charset="0"/>
              </a:rPr>
              <a:t>Computation – ANOVA with repeated measures</a:t>
            </a:r>
          </a:p>
          <a:p>
            <a:pPr lvl="2"/>
            <a:r>
              <a:rPr lang="en-US" b="1" dirty="0" smtClean="0">
                <a:latin typeface="Calibri" charset="0"/>
              </a:rPr>
              <a:t>How related are the rating by different raters?</a:t>
            </a:r>
          </a:p>
          <a:p>
            <a:pPr marL="457200" lvl="1" indent="0">
              <a:buNone/>
            </a:pPr>
            <a:endParaRPr lang="en-US" b="1" dirty="0" smtClean="0">
              <a:latin typeface="Calibri"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25</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1403627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066800"/>
          </a:xfrm>
        </p:spPr>
        <p:txBody>
          <a:bodyPr/>
          <a:lstStyle/>
          <a:p>
            <a:r>
              <a:rPr lang="en-US" sz="4000" b="1" dirty="0" smtClean="0">
                <a:latin typeface="Calibri" charset="0"/>
              </a:rPr>
              <a:t>Measurement Reliability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b="1" dirty="0" err="1" smtClean="0">
                <a:latin typeface="Calibri" charset="0"/>
              </a:rPr>
              <a:t>Interrater</a:t>
            </a:r>
            <a:r>
              <a:rPr lang="en-US" b="1" dirty="0" smtClean="0">
                <a:latin typeface="Calibri" charset="0"/>
              </a:rPr>
              <a:t> Reliability – Kappa</a:t>
            </a:r>
          </a:p>
          <a:p>
            <a:pPr lvl="1"/>
            <a:r>
              <a:rPr lang="en-US" b="1" dirty="0" smtClean="0">
                <a:latin typeface="Calibri" charset="0"/>
              </a:rPr>
              <a:t>Calculate reliability coefficient for 2 or more  raters</a:t>
            </a:r>
          </a:p>
          <a:p>
            <a:pPr lvl="1"/>
            <a:r>
              <a:rPr lang="en-US" b="1" dirty="0" smtClean="0">
                <a:latin typeface="Calibri" charset="0"/>
              </a:rPr>
              <a:t>Nominal data</a:t>
            </a:r>
          </a:p>
          <a:p>
            <a:pPr lvl="1"/>
            <a:r>
              <a:rPr lang="en-US" b="1" dirty="0" smtClean="0">
                <a:latin typeface="Calibri" charset="0"/>
              </a:rPr>
              <a:t>Compute agreement between 2 raters, taking into account “</a:t>
            </a:r>
            <a:r>
              <a:rPr lang="en-US" b="1" dirty="0" err="1" smtClean="0">
                <a:latin typeface="Calibri" charset="0"/>
              </a:rPr>
              <a:t>marginals</a:t>
            </a:r>
            <a:r>
              <a:rPr lang="en-US" b="1" dirty="0" smtClean="0">
                <a:latin typeface="Calibri" charset="0"/>
              </a:rPr>
              <a:t>”</a:t>
            </a:r>
          </a:p>
          <a:p>
            <a:pPr marL="457200" lvl="1" indent="0">
              <a:buNone/>
            </a:pPr>
            <a:endParaRPr lang="en-US" b="1" dirty="0" smtClean="0">
              <a:latin typeface="Calibri"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26</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2938966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066800"/>
          </a:xfrm>
        </p:spPr>
        <p:txBody>
          <a:bodyPr/>
          <a:lstStyle/>
          <a:p>
            <a:r>
              <a:rPr lang="en-US" sz="4000" b="1" dirty="0" smtClean="0">
                <a:latin typeface="Calibri" charset="0"/>
              </a:rPr>
              <a:t>Measurement Reliability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pPr marL="0" indent="0">
              <a:buNone/>
            </a:pPr>
            <a:endParaRPr lang="en-US" b="1" dirty="0" smtClean="0">
              <a:latin typeface="Calibri"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27</a:t>
            </a:fld>
            <a:endParaRPr lang="en-US">
              <a:solidFill>
                <a:srgbClr val="898989"/>
              </a:solidFill>
              <a:latin typeface="Calibri"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014" y="1676400"/>
            <a:ext cx="7787164" cy="3581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3804030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066800"/>
          </a:xfrm>
        </p:spPr>
        <p:txBody>
          <a:bodyPr/>
          <a:lstStyle/>
          <a:p>
            <a:r>
              <a:rPr lang="en-US" sz="4000" b="1" dirty="0" smtClean="0">
                <a:latin typeface="Calibri" charset="0"/>
              </a:rPr>
              <a:t>Measurement Reliability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b="1" dirty="0" smtClean="0">
                <a:latin typeface="Calibri" charset="0"/>
              </a:rPr>
              <a:t>Theories </a:t>
            </a:r>
          </a:p>
          <a:p>
            <a:pPr lvl="1"/>
            <a:r>
              <a:rPr lang="en-US" b="1" dirty="0" smtClean="0">
                <a:latin typeface="Calibri" charset="0"/>
              </a:rPr>
              <a:t>Classical test theory</a:t>
            </a:r>
          </a:p>
          <a:p>
            <a:pPr lvl="2"/>
            <a:r>
              <a:rPr lang="en-US" b="1" dirty="0" smtClean="0">
                <a:latin typeface="Calibri" charset="0"/>
              </a:rPr>
              <a:t>Observed = True score + random error</a:t>
            </a:r>
          </a:p>
          <a:p>
            <a:pPr lvl="1"/>
            <a:r>
              <a:rPr lang="en-US" b="1" dirty="0" smtClean="0">
                <a:latin typeface="Calibri" charset="0"/>
              </a:rPr>
              <a:t>Generalizability theory</a:t>
            </a:r>
          </a:p>
          <a:p>
            <a:pPr lvl="2"/>
            <a:r>
              <a:rPr lang="en-US" b="1" dirty="0" smtClean="0">
                <a:latin typeface="Calibri" charset="0"/>
              </a:rPr>
              <a:t>Different components of error</a:t>
            </a:r>
          </a:p>
          <a:p>
            <a:pPr lvl="3"/>
            <a:r>
              <a:rPr lang="en-US" b="1" dirty="0" smtClean="0">
                <a:latin typeface="Calibri" charset="0"/>
              </a:rPr>
              <a:t>Random error</a:t>
            </a:r>
          </a:p>
          <a:p>
            <a:pPr lvl="3"/>
            <a:r>
              <a:rPr lang="en-US" b="1" dirty="0" smtClean="0">
                <a:latin typeface="Calibri" charset="0"/>
              </a:rPr>
              <a:t>Test-retest error</a:t>
            </a:r>
          </a:p>
          <a:p>
            <a:pPr lvl="3"/>
            <a:r>
              <a:rPr lang="en-US" b="1" dirty="0" smtClean="0">
                <a:latin typeface="Calibri" charset="0"/>
              </a:rPr>
              <a:t>Rater error</a:t>
            </a:r>
          </a:p>
          <a:p>
            <a:pPr lvl="3"/>
            <a:r>
              <a:rPr lang="en-US" b="1" dirty="0" smtClean="0">
                <a:latin typeface="Calibri" charset="0"/>
              </a:rPr>
              <a:t>Other identifiable sources of error</a:t>
            </a:r>
          </a:p>
          <a:p>
            <a:pPr lvl="1"/>
            <a:r>
              <a:rPr lang="en-US" b="1" dirty="0" smtClean="0">
                <a:latin typeface="Calibri" charset="0"/>
              </a:rPr>
              <a:t>Item response theory</a:t>
            </a:r>
          </a:p>
          <a:p>
            <a:pPr lvl="2"/>
            <a:r>
              <a:rPr lang="en-US" b="1" dirty="0" smtClean="0">
                <a:latin typeface="Calibri" charset="0"/>
              </a:rPr>
              <a:t>Separate test characteristics from participant characteristics</a:t>
            </a:r>
          </a:p>
          <a:p>
            <a:pPr marL="457200" lvl="1" indent="0">
              <a:buNone/>
            </a:pPr>
            <a:endParaRPr lang="en-US" b="1" dirty="0" smtClean="0">
              <a:latin typeface="Calibri"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28</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1641008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066800"/>
          </a:xfrm>
        </p:spPr>
        <p:txBody>
          <a:bodyPr/>
          <a:lstStyle/>
          <a:p>
            <a:r>
              <a:rPr lang="en-US" sz="4000" b="1" dirty="0" smtClean="0">
                <a:latin typeface="Calibri" charset="0"/>
              </a:rPr>
              <a:t>Measurement Validity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b="1" dirty="0" smtClean="0">
                <a:latin typeface="Calibri" charset="0"/>
              </a:rPr>
              <a:t>“… establishing evidence for the use of a particular measure or instrument in a particular setting with a particular population for a specific purpose.”</a:t>
            </a:r>
          </a:p>
          <a:p>
            <a:r>
              <a:rPr lang="en-US" b="1" dirty="0" smtClean="0">
                <a:latin typeface="Calibri" charset="0"/>
              </a:rPr>
              <a:t>Providing evidence for validity</a:t>
            </a:r>
          </a:p>
          <a:p>
            <a:pPr lvl="1"/>
            <a:r>
              <a:rPr lang="en-US" b="1" dirty="0" smtClean="0">
                <a:latin typeface="Calibri" charset="0"/>
              </a:rPr>
              <a:t>NOT “test is valid” or “test is invalid”</a:t>
            </a:r>
          </a:p>
          <a:p>
            <a:r>
              <a:rPr lang="en-US" b="1" dirty="0" smtClean="0">
                <a:latin typeface="Calibri" charset="0"/>
              </a:rPr>
              <a:t>MUST have reliable measure before you can have validity</a:t>
            </a:r>
          </a:p>
          <a:p>
            <a:pPr lvl="1"/>
            <a:r>
              <a:rPr lang="en-US" b="1" dirty="0" smtClean="0">
                <a:latin typeface="Calibri" charset="0"/>
              </a:rPr>
              <a:t>May have reliability </a:t>
            </a:r>
            <a:r>
              <a:rPr lang="en-US" b="1" u="sng" dirty="0" smtClean="0">
                <a:latin typeface="Calibri" charset="0"/>
              </a:rPr>
              <a:t>without</a:t>
            </a:r>
            <a:r>
              <a:rPr lang="en-US" b="1" dirty="0" smtClean="0">
                <a:latin typeface="Calibri" charset="0"/>
              </a:rPr>
              <a:t> validity</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29</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2814591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219200"/>
          </a:xfrm>
        </p:spPr>
        <p:txBody>
          <a:bodyPr/>
          <a:lstStyle/>
          <a:p>
            <a:r>
              <a:rPr lang="en-US" sz="4000" b="1" dirty="0" smtClean="0">
                <a:latin typeface="Calibri" charset="0"/>
              </a:rPr>
              <a:t>Measurement Reliability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b="1" dirty="0" smtClean="0">
                <a:latin typeface="Calibri" charset="0"/>
              </a:rPr>
              <a:t>What is measurement reliability?</a:t>
            </a:r>
          </a:p>
          <a:p>
            <a:pPr lvl="1"/>
            <a:r>
              <a:rPr lang="en-US" b="1" dirty="0" smtClean="0">
                <a:latin typeface="Calibri" charset="0"/>
              </a:rPr>
              <a:t>“… consistency of a series of measurements. (</a:t>
            </a:r>
            <a:r>
              <a:rPr lang="en-US" b="1" dirty="0" err="1" smtClean="0">
                <a:latin typeface="Calibri" charset="0"/>
              </a:rPr>
              <a:t>Cronbach</a:t>
            </a:r>
            <a:r>
              <a:rPr lang="en-US" b="1" dirty="0" smtClean="0">
                <a:latin typeface="Calibri" charset="0"/>
              </a:rPr>
              <a:t>)</a:t>
            </a:r>
          </a:p>
          <a:p>
            <a:pPr lvl="1"/>
            <a:r>
              <a:rPr lang="en-US" b="1" dirty="0" smtClean="0">
                <a:latin typeface="Calibri" charset="0"/>
              </a:rPr>
              <a:t>“… a property of scores and is not immutable across all conceivable uses of a given measure.” (Thompson)</a:t>
            </a:r>
          </a:p>
          <a:p>
            <a:r>
              <a:rPr lang="en-US" b="1" dirty="0" smtClean="0">
                <a:latin typeface="Calibri" charset="0"/>
              </a:rPr>
              <a:t>Importance – without reliable measures, can’t have confidence in study results.</a:t>
            </a:r>
            <a:endParaRPr lang="en-US" b="1" dirty="0">
              <a:latin typeface="Calibri"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3</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2134387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066800"/>
          </a:xfrm>
        </p:spPr>
        <p:txBody>
          <a:bodyPr/>
          <a:lstStyle/>
          <a:p>
            <a:r>
              <a:rPr lang="en-US" sz="4000" b="1" dirty="0" smtClean="0">
                <a:latin typeface="Calibri" charset="0"/>
              </a:rPr>
              <a:t>Measurement Validity</a:t>
            </a:r>
            <a:endParaRPr lang="en-US" sz="4000" b="1" dirty="0">
              <a:latin typeface="Calibri" charset="0"/>
            </a:endParaRPr>
          </a:p>
        </p:txBody>
      </p:sp>
      <p:sp>
        <p:nvSpPr>
          <p:cNvPr id="8195" name="Rectangle 3"/>
          <p:cNvSpPr>
            <a:spLocks noGrp="1"/>
          </p:cNvSpPr>
          <p:nvPr>
            <p:ph type="body" idx="4294967295"/>
          </p:nvPr>
        </p:nvSpPr>
        <p:spPr>
          <a:xfrm>
            <a:off x="457200" y="1143000"/>
            <a:ext cx="8229600" cy="4983163"/>
          </a:xfrm>
        </p:spPr>
        <p:txBody>
          <a:bodyPr/>
          <a:lstStyle/>
          <a:p>
            <a:r>
              <a:rPr lang="en-US" b="1" dirty="0" smtClean="0">
                <a:latin typeface="Calibri" charset="0"/>
              </a:rPr>
              <a:t>Evidence of validity reported when measure is developed</a:t>
            </a:r>
          </a:p>
          <a:p>
            <a:pPr lvl="1"/>
            <a:r>
              <a:rPr lang="en-US" b="1" dirty="0" smtClean="0">
                <a:latin typeface="Calibri" charset="0"/>
              </a:rPr>
              <a:t>Not routinely reported in research reports when measure is used</a:t>
            </a:r>
          </a:p>
          <a:p>
            <a:r>
              <a:rPr lang="en-US" b="1" dirty="0" smtClean="0">
                <a:latin typeface="Calibri" charset="0"/>
              </a:rPr>
              <a:t>Types of evidence for validity – </a:t>
            </a:r>
          </a:p>
          <a:p>
            <a:pPr lvl="1"/>
            <a:r>
              <a:rPr lang="en-US" b="1" dirty="0" smtClean="0">
                <a:latin typeface="Calibri" charset="0"/>
              </a:rPr>
              <a:t>Content</a:t>
            </a:r>
          </a:p>
          <a:p>
            <a:pPr lvl="1"/>
            <a:r>
              <a:rPr lang="en-US" b="1" dirty="0" smtClean="0">
                <a:latin typeface="Calibri" charset="0"/>
              </a:rPr>
              <a:t>Response processes</a:t>
            </a:r>
          </a:p>
          <a:p>
            <a:pPr lvl="1"/>
            <a:r>
              <a:rPr lang="en-US" b="1" dirty="0" smtClean="0">
                <a:latin typeface="Calibri" charset="0"/>
              </a:rPr>
              <a:t>Internal structure</a:t>
            </a:r>
          </a:p>
          <a:p>
            <a:pPr lvl="1"/>
            <a:r>
              <a:rPr lang="en-US" b="1" dirty="0" smtClean="0">
                <a:latin typeface="Calibri" charset="0"/>
              </a:rPr>
              <a:t>Relations to other variables</a:t>
            </a:r>
          </a:p>
          <a:p>
            <a:pPr lvl="1"/>
            <a:r>
              <a:rPr lang="en-US" b="1" dirty="0" smtClean="0">
                <a:latin typeface="Calibri" charset="0"/>
              </a:rPr>
              <a:t>Consequences</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30</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1095140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066800"/>
          </a:xfrm>
        </p:spPr>
        <p:txBody>
          <a:bodyPr/>
          <a:lstStyle/>
          <a:p>
            <a:r>
              <a:rPr lang="en-US" sz="4000" b="1" dirty="0" smtClean="0">
                <a:latin typeface="Calibri" charset="0"/>
              </a:rPr>
              <a:t>Measurement Validity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b="1" dirty="0" smtClean="0">
                <a:latin typeface="Calibri" charset="0"/>
              </a:rPr>
              <a:t>Content evidence – </a:t>
            </a:r>
          </a:p>
          <a:p>
            <a:pPr lvl="1"/>
            <a:r>
              <a:rPr lang="en-US" b="1" dirty="0" smtClean="0">
                <a:latin typeface="Calibri" charset="0"/>
              </a:rPr>
              <a:t>“… whether the content that makes up the instrument is representative of the concept that one is attempting to measure.”</a:t>
            </a:r>
          </a:p>
          <a:p>
            <a:pPr lvl="1"/>
            <a:r>
              <a:rPr lang="en-US" b="1" dirty="0" smtClean="0">
                <a:latin typeface="Calibri" charset="0"/>
              </a:rPr>
              <a:t>Include major aspects of the concept</a:t>
            </a:r>
          </a:p>
          <a:p>
            <a:pPr lvl="1"/>
            <a:r>
              <a:rPr lang="en-US" b="1" dirty="0" smtClean="0">
                <a:latin typeface="Calibri" charset="0"/>
              </a:rPr>
              <a:t>Does not include irrelevant material</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31</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4104486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066800"/>
          </a:xfrm>
        </p:spPr>
        <p:txBody>
          <a:bodyPr/>
          <a:lstStyle/>
          <a:p>
            <a:r>
              <a:rPr lang="en-US" sz="4000" b="1" dirty="0" smtClean="0">
                <a:latin typeface="Calibri" charset="0"/>
              </a:rPr>
              <a:t>Measurement Validity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b="1" dirty="0" smtClean="0">
                <a:latin typeface="Calibri" charset="0"/>
              </a:rPr>
              <a:t>Content evidence – </a:t>
            </a:r>
          </a:p>
          <a:p>
            <a:pPr lvl="1"/>
            <a:r>
              <a:rPr lang="en-US" b="1" dirty="0" smtClean="0">
                <a:latin typeface="Calibri" charset="0"/>
              </a:rPr>
              <a:t>Definition of the concept</a:t>
            </a:r>
          </a:p>
          <a:p>
            <a:pPr lvl="1"/>
            <a:r>
              <a:rPr lang="en-US" b="1" dirty="0" smtClean="0">
                <a:latin typeface="Calibri" charset="0"/>
              </a:rPr>
              <a:t>Literature search to determine how concept has been measured previously</a:t>
            </a:r>
          </a:p>
          <a:p>
            <a:pPr lvl="1"/>
            <a:r>
              <a:rPr lang="en-US" b="1" dirty="0" smtClean="0">
                <a:latin typeface="Calibri" charset="0"/>
              </a:rPr>
              <a:t>Generate items to represent concept</a:t>
            </a:r>
          </a:p>
          <a:p>
            <a:pPr lvl="1"/>
            <a:r>
              <a:rPr lang="en-US" b="1" dirty="0" smtClean="0">
                <a:latin typeface="Calibri" charset="0"/>
              </a:rPr>
              <a:t>Use experts to reduce items to a final set to represent the concept</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32</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8733297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066800"/>
          </a:xfrm>
        </p:spPr>
        <p:txBody>
          <a:bodyPr/>
          <a:lstStyle/>
          <a:p>
            <a:r>
              <a:rPr lang="en-US" sz="4000" b="1" dirty="0" smtClean="0">
                <a:latin typeface="Calibri" charset="0"/>
              </a:rPr>
              <a:t>Measurement Validity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b="1" dirty="0" smtClean="0">
                <a:latin typeface="Calibri" charset="0"/>
              </a:rPr>
              <a:t>Response processes evidence – </a:t>
            </a:r>
          </a:p>
          <a:p>
            <a:pPr lvl="1"/>
            <a:r>
              <a:rPr lang="en-US" b="1" dirty="0" smtClean="0">
                <a:latin typeface="Calibri" charset="0"/>
              </a:rPr>
              <a:t>“… the extent to which the types of participant responses match the intended construct.”</a:t>
            </a:r>
          </a:p>
          <a:p>
            <a:pPr lvl="2"/>
            <a:r>
              <a:rPr lang="en-US" b="1" dirty="0" smtClean="0">
                <a:latin typeface="Calibri" charset="0"/>
              </a:rPr>
              <a:t>NOT socially desirable responses</a:t>
            </a:r>
          </a:p>
          <a:p>
            <a:pPr lvl="2"/>
            <a:r>
              <a:rPr lang="en-US" b="1" dirty="0" smtClean="0">
                <a:latin typeface="Calibri" charset="0"/>
              </a:rPr>
              <a:t>NOT “test-taking” skills</a:t>
            </a:r>
          </a:p>
          <a:p>
            <a:pPr lvl="1"/>
            <a:r>
              <a:rPr lang="en-US" b="1" dirty="0" smtClean="0">
                <a:latin typeface="Calibri" charset="0"/>
              </a:rPr>
              <a:t>Observe respondents as they complete measure</a:t>
            </a:r>
          </a:p>
          <a:p>
            <a:pPr lvl="1"/>
            <a:r>
              <a:rPr lang="en-US" b="1" dirty="0" smtClean="0">
                <a:latin typeface="Calibri" charset="0"/>
              </a:rPr>
              <a:t>Question respondents about reasons for responses</a:t>
            </a:r>
          </a:p>
          <a:p>
            <a:pPr lvl="1"/>
            <a:r>
              <a:rPr lang="en-US" b="1" dirty="0" smtClean="0">
                <a:latin typeface="Calibri" charset="0"/>
              </a:rPr>
              <a:t>Also, observation of raters / judges</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33</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2400685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066800"/>
          </a:xfrm>
        </p:spPr>
        <p:txBody>
          <a:bodyPr/>
          <a:lstStyle/>
          <a:p>
            <a:r>
              <a:rPr lang="en-US" sz="4000" b="1" dirty="0" smtClean="0">
                <a:latin typeface="Calibri" charset="0"/>
              </a:rPr>
              <a:t>Measurement Validity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b="1" dirty="0" smtClean="0">
                <a:latin typeface="Calibri" charset="0"/>
              </a:rPr>
              <a:t>Internal structure evidence – </a:t>
            </a:r>
          </a:p>
          <a:p>
            <a:pPr lvl="1"/>
            <a:r>
              <a:rPr lang="en-US" b="1" dirty="0" smtClean="0">
                <a:latin typeface="Calibri" charset="0"/>
              </a:rPr>
              <a:t>“Evidence from several types of analysis, including factor analysis and differential item functioning …”</a:t>
            </a:r>
          </a:p>
          <a:p>
            <a:pPr lvl="1"/>
            <a:r>
              <a:rPr lang="en-US" b="1" dirty="0" smtClean="0">
                <a:latin typeface="Calibri" charset="0"/>
              </a:rPr>
              <a:t>Does an analysis of the internal structure of a measure match the conceptual framework?</a:t>
            </a:r>
          </a:p>
          <a:p>
            <a:pPr marL="457200" lvl="1" indent="0">
              <a:buNone/>
            </a:pPr>
            <a:endParaRPr lang="en-US" b="1" dirty="0" smtClean="0">
              <a:latin typeface="Calibri"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34</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2004623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a:xfrm>
            <a:off x="457200" y="0"/>
            <a:ext cx="8229600" cy="1143000"/>
          </a:xfrm>
        </p:spPr>
        <p:txBody>
          <a:bodyPr/>
          <a:lstStyle/>
          <a:p>
            <a:r>
              <a:rPr lang="en-US" sz="4000" b="1" dirty="0" smtClean="0">
                <a:latin typeface="Calibri" charset="0"/>
              </a:rPr>
              <a:t>Measurement Validity</a:t>
            </a:r>
            <a:endParaRPr lang="en-US" sz="4000" b="1" dirty="0">
              <a:latin typeface="Calibri" charset="0"/>
            </a:endParaRPr>
          </a:p>
        </p:txBody>
      </p:sp>
      <p:sp>
        <p:nvSpPr>
          <p:cNvPr id="32771" name="Rectangle 3"/>
          <p:cNvSpPr>
            <a:spLocks noGrp="1"/>
          </p:cNvSpPr>
          <p:nvPr>
            <p:ph type="body" idx="4294967295"/>
          </p:nvPr>
        </p:nvSpPr>
        <p:spPr>
          <a:xfrm>
            <a:off x="457200" y="1371600"/>
            <a:ext cx="8229600" cy="4754563"/>
          </a:xfrm>
        </p:spPr>
        <p:txBody>
          <a:bodyPr/>
          <a:lstStyle/>
          <a:p>
            <a:r>
              <a:rPr lang="en-US" b="1" dirty="0">
                <a:latin typeface="Calibri" charset="0"/>
              </a:rPr>
              <a:t>Factor analysis – Beliefs about ART measure</a:t>
            </a:r>
          </a:p>
        </p:txBody>
      </p:sp>
      <p:graphicFrame>
        <p:nvGraphicFramePr>
          <p:cNvPr id="7" name="Table 6"/>
          <p:cNvGraphicFramePr>
            <a:graphicFrameLocks noGrp="1"/>
          </p:cNvGraphicFramePr>
          <p:nvPr/>
        </p:nvGraphicFramePr>
        <p:xfrm>
          <a:off x="1295400" y="3124199"/>
          <a:ext cx="6477000" cy="2971800"/>
        </p:xfrm>
        <a:graphic>
          <a:graphicData uri="http://schemas.openxmlformats.org/drawingml/2006/table">
            <a:tbl>
              <a:tblPr/>
              <a:tblGrid>
                <a:gridCol w="6477000">
                  <a:extLst>
                    <a:ext uri="{9D8B030D-6E8A-4147-A177-3AD203B41FA5}">
                      <a16:colId xmlns:a16="http://schemas.microsoft.com/office/drawing/2014/main" val="20000"/>
                    </a:ext>
                  </a:extLst>
                </a:gridCol>
              </a:tblGrid>
              <a:tr h="297180">
                <a:tc>
                  <a:txBody>
                    <a:bodyPr/>
                    <a:lstStyle/>
                    <a:p>
                      <a:pPr marL="151765" marR="0" indent="-151765">
                        <a:lnSpc>
                          <a:spcPts val="600"/>
                        </a:lnSpc>
                        <a:spcBef>
                          <a:spcPts val="0"/>
                        </a:spcBef>
                        <a:spcAft>
                          <a:spcPts val="0"/>
                        </a:spcAft>
                      </a:pPr>
                      <a:endParaRPr lang="en-US" sz="1100" dirty="0">
                        <a:latin typeface="Times New Roman"/>
                        <a:ea typeface="Times New Roman"/>
                        <a:cs typeface="Times New Roman"/>
                      </a:endParaRPr>
                    </a:p>
                    <a:p>
                      <a:pPr marL="151765" marR="0" indent="-151765">
                        <a:spcBef>
                          <a:spcPts val="0"/>
                        </a:spcBef>
                        <a:spcAft>
                          <a:spcPts val="290"/>
                        </a:spcAft>
                        <a:tabLst>
                          <a:tab pos="0" algn="l"/>
                          <a:tab pos="457200" algn="l"/>
                          <a:tab pos="800100" algn="l"/>
                          <a:tab pos="1307465" algn="l"/>
                          <a:tab pos="5486400" algn="r"/>
                        </a:tabLst>
                      </a:pPr>
                      <a:r>
                        <a:rPr lang="en-US" sz="1100" b="1" dirty="0">
                          <a:highlight>
                            <a:srgbClr val="FFFF00"/>
                          </a:highlight>
                          <a:latin typeface="Times New Roman"/>
                          <a:ea typeface="Times New Roman"/>
                          <a:cs typeface="Times New Roman"/>
                        </a:rPr>
                        <a:t>(N) a. My health, at present, depends on my medicines</a:t>
                      </a:r>
                      <a:endParaRPr lang="en-US" sz="1100" dirty="0">
                        <a:latin typeface="Times New Roman"/>
                        <a:ea typeface="Times New Roman"/>
                        <a:cs typeface="Times New Roman"/>
                      </a:endParaRPr>
                    </a:p>
                  </a:txBody>
                  <a:tcPr marL="76200" marR="7620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0"/>
                  </a:ext>
                </a:extLst>
              </a:tr>
              <a:tr h="297180">
                <a:tc>
                  <a:txBody>
                    <a:bodyPr/>
                    <a:lstStyle/>
                    <a:p>
                      <a:pPr marL="151765" marR="0" indent="-151765">
                        <a:lnSpc>
                          <a:spcPts val="600"/>
                        </a:lnSpc>
                        <a:spcBef>
                          <a:spcPts val="0"/>
                        </a:spcBef>
                        <a:spcAft>
                          <a:spcPts val="0"/>
                        </a:spcAft>
                      </a:pPr>
                      <a:endParaRPr lang="en-US" sz="1100">
                        <a:latin typeface="Times New Roman"/>
                        <a:ea typeface="Times New Roman"/>
                        <a:cs typeface="Times New Roman"/>
                      </a:endParaRPr>
                    </a:p>
                    <a:p>
                      <a:pPr marL="151765" marR="0" indent="-151765">
                        <a:spcBef>
                          <a:spcPts val="0"/>
                        </a:spcBef>
                        <a:spcAft>
                          <a:spcPts val="290"/>
                        </a:spcAft>
                        <a:tabLst>
                          <a:tab pos="0" algn="l"/>
                          <a:tab pos="457200" algn="l"/>
                          <a:tab pos="800100" algn="l"/>
                          <a:tab pos="1307465" algn="l"/>
                          <a:tab pos="5486400" algn="r"/>
                        </a:tabLst>
                      </a:pPr>
                      <a:r>
                        <a:rPr lang="en-US" sz="1100" b="1">
                          <a:latin typeface="Times New Roman"/>
                          <a:ea typeface="Times New Roman"/>
                          <a:cs typeface="Times New Roman"/>
                        </a:rPr>
                        <a:t>(C) b. Having to take medicines worries me</a:t>
                      </a:r>
                      <a:endParaRPr lang="en-US" sz="1100">
                        <a:latin typeface="Times New Roman"/>
                        <a:ea typeface="Times New Roman"/>
                        <a:cs typeface="Times New Roman"/>
                      </a:endParaRPr>
                    </a:p>
                  </a:txBody>
                  <a:tcPr marL="76200" marR="7620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1"/>
                  </a:ext>
                </a:extLst>
              </a:tr>
              <a:tr h="297180">
                <a:tc>
                  <a:txBody>
                    <a:bodyPr/>
                    <a:lstStyle/>
                    <a:p>
                      <a:pPr marL="151765" marR="0" indent="-151765">
                        <a:lnSpc>
                          <a:spcPts val="600"/>
                        </a:lnSpc>
                        <a:spcBef>
                          <a:spcPts val="0"/>
                        </a:spcBef>
                        <a:spcAft>
                          <a:spcPts val="0"/>
                        </a:spcAft>
                      </a:pPr>
                      <a:endParaRPr lang="en-US" sz="1100">
                        <a:latin typeface="Times New Roman"/>
                        <a:ea typeface="Times New Roman"/>
                        <a:cs typeface="Times New Roman"/>
                      </a:endParaRPr>
                    </a:p>
                    <a:p>
                      <a:pPr marL="151765" marR="0" indent="-151765">
                        <a:spcBef>
                          <a:spcPts val="0"/>
                        </a:spcBef>
                        <a:spcAft>
                          <a:spcPts val="290"/>
                        </a:spcAft>
                        <a:tabLst>
                          <a:tab pos="0" algn="l"/>
                          <a:tab pos="457200" algn="l"/>
                          <a:tab pos="800100" algn="l"/>
                          <a:tab pos="1307465" algn="l"/>
                          <a:tab pos="5486400" algn="r"/>
                        </a:tabLst>
                      </a:pPr>
                      <a:r>
                        <a:rPr lang="en-US" sz="1100" b="1">
                          <a:highlight>
                            <a:srgbClr val="FFFF00"/>
                          </a:highlight>
                          <a:latin typeface="Times New Roman"/>
                          <a:ea typeface="Times New Roman"/>
                          <a:cs typeface="Times New Roman"/>
                        </a:rPr>
                        <a:t>(N) c. My life would be impossible without my medicines</a:t>
                      </a:r>
                      <a:endParaRPr lang="en-US" sz="1100">
                        <a:latin typeface="Times New Roman"/>
                        <a:ea typeface="Times New Roman"/>
                        <a:cs typeface="Times New Roman"/>
                      </a:endParaRPr>
                    </a:p>
                  </a:txBody>
                  <a:tcPr marL="76200" marR="7620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2"/>
                  </a:ext>
                </a:extLst>
              </a:tr>
              <a:tr h="297180">
                <a:tc>
                  <a:txBody>
                    <a:bodyPr/>
                    <a:lstStyle/>
                    <a:p>
                      <a:pPr marL="151765" marR="0" indent="-151765">
                        <a:lnSpc>
                          <a:spcPts val="600"/>
                        </a:lnSpc>
                        <a:spcBef>
                          <a:spcPts val="0"/>
                        </a:spcBef>
                        <a:spcAft>
                          <a:spcPts val="0"/>
                        </a:spcAft>
                      </a:pPr>
                      <a:endParaRPr lang="en-US" sz="1100">
                        <a:latin typeface="Times New Roman"/>
                        <a:ea typeface="Times New Roman"/>
                        <a:cs typeface="Times New Roman"/>
                      </a:endParaRPr>
                    </a:p>
                    <a:p>
                      <a:pPr marL="151765" marR="0" indent="-151765">
                        <a:spcBef>
                          <a:spcPts val="0"/>
                        </a:spcBef>
                        <a:spcAft>
                          <a:spcPts val="290"/>
                        </a:spcAft>
                        <a:tabLst>
                          <a:tab pos="0" algn="l"/>
                          <a:tab pos="457200" algn="l"/>
                          <a:tab pos="800100" algn="l"/>
                          <a:tab pos="1307465" algn="l"/>
                          <a:tab pos="5486400" algn="r"/>
                        </a:tabLst>
                      </a:pPr>
                      <a:r>
                        <a:rPr lang="en-US" sz="1100" b="1">
                          <a:highlight>
                            <a:srgbClr val="FFFF00"/>
                          </a:highlight>
                          <a:latin typeface="Times New Roman"/>
                          <a:ea typeface="Times New Roman"/>
                          <a:cs typeface="Times New Roman"/>
                        </a:rPr>
                        <a:t>(N) d. Without my medicines I would be very ill</a:t>
                      </a:r>
                      <a:endParaRPr lang="en-US" sz="1100">
                        <a:latin typeface="Times New Roman"/>
                        <a:ea typeface="Times New Roman"/>
                        <a:cs typeface="Times New Roman"/>
                      </a:endParaRPr>
                    </a:p>
                  </a:txBody>
                  <a:tcPr marL="76200" marR="7620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3"/>
                  </a:ext>
                </a:extLst>
              </a:tr>
              <a:tr h="297180">
                <a:tc>
                  <a:txBody>
                    <a:bodyPr/>
                    <a:lstStyle/>
                    <a:p>
                      <a:pPr marL="151765" marR="0" indent="-151765">
                        <a:lnSpc>
                          <a:spcPts val="600"/>
                        </a:lnSpc>
                        <a:spcBef>
                          <a:spcPts val="0"/>
                        </a:spcBef>
                        <a:spcAft>
                          <a:spcPts val="0"/>
                        </a:spcAft>
                      </a:pPr>
                      <a:endParaRPr lang="en-US" sz="1100">
                        <a:latin typeface="Times New Roman"/>
                        <a:ea typeface="Times New Roman"/>
                        <a:cs typeface="Times New Roman"/>
                      </a:endParaRPr>
                    </a:p>
                    <a:p>
                      <a:pPr marL="151765" marR="0" indent="-151765">
                        <a:spcBef>
                          <a:spcPts val="0"/>
                        </a:spcBef>
                        <a:spcAft>
                          <a:spcPts val="290"/>
                        </a:spcAft>
                        <a:tabLst>
                          <a:tab pos="0" algn="l"/>
                          <a:tab pos="457200" algn="l"/>
                          <a:tab pos="800100" algn="l"/>
                          <a:tab pos="1307465" algn="l"/>
                          <a:tab pos="5486400" algn="r"/>
                        </a:tabLst>
                      </a:pPr>
                      <a:r>
                        <a:rPr lang="en-US" sz="1100" b="1">
                          <a:latin typeface="Times New Roman"/>
                          <a:ea typeface="Times New Roman"/>
                          <a:cs typeface="Times New Roman"/>
                        </a:rPr>
                        <a:t>(C) e. I sometimes worry about long-term effects of my medicines</a:t>
                      </a:r>
                      <a:endParaRPr lang="en-US" sz="1100">
                        <a:latin typeface="Times New Roman"/>
                        <a:ea typeface="Times New Roman"/>
                        <a:cs typeface="Times New Roman"/>
                      </a:endParaRPr>
                    </a:p>
                  </a:txBody>
                  <a:tcPr marL="76200" marR="7620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4"/>
                  </a:ext>
                </a:extLst>
              </a:tr>
              <a:tr h="297180">
                <a:tc>
                  <a:txBody>
                    <a:bodyPr/>
                    <a:lstStyle/>
                    <a:p>
                      <a:pPr marL="151765" marR="0" indent="-151765">
                        <a:lnSpc>
                          <a:spcPts val="600"/>
                        </a:lnSpc>
                        <a:spcBef>
                          <a:spcPts val="0"/>
                        </a:spcBef>
                        <a:spcAft>
                          <a:spcPts val="0"/>
                        </a:spcAft>
                      </a:pPr>
                      <a:endParaRPr lang="en-US" sz="1100">
                        <a:latin typeface="Times New Roman"/>
                        <a:ea typeface="Times New Roman"/>
                        <a:cs typeface="Times New Roman"/>
                      </a:endParaRPr>
                    </a:p>
                    <a:p>
                      <a:pPr marL="151765" marR="0" indent="-151765">
                        <a:spcBef>
                          <a:spcPts val="0"/>
                        </a:spcBef>
                        <a:spcAft>
                          <a:spcPts val="290"/>
                        </a:spcAft>
                        <a:tabLst>
                          <a:tab pos="0" algn="l"/>
                          <a:tab pos="457200" algn="l"/>
                          <a:tab pos="800100" algn="l"/>
                          <a:tab pos="1307465" algn="l"/>
                          <a:tab pos="5486400" algn="r"/>
                        </a:tabLst>
                      </a:pPr>
                      <a:r>
                        <a:rPr lang="en-US" sz="1100" b="1">
                          <a:latin typeface="Times New Roman"/>
                          <a:ea typeface="Times New Roman"/>
                          <a:cs typeface="Times New Roman"/>
                        </a:rPr>
                        <a:t>(C) f. My medicines are a mystery to me</a:t>
                      </a:r>
                      <a:endParaRPr lang="en-US" sz="1100">
                        <a:latin typeface="Times New Roman"/>
                        <a:ea typeface="Times New Roman"/>
                        <a:cs typeface="Times New Roman"/>
                      </a:endParaRPr>
                    </a:p>
                  </a:txBody>
                  <a:tcPr marL="76200" marR="7620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5"/>
                  </a:ext>
                </a:extLst>
              </a:tr>
              <a:tr h="297180">
                <a:tc>
                  <a:txBody>
                    <a:bodyPr/>
                    <a:lstStyle/>
                    <a:p>
                      <a:pPr marL="151765" marR="0" indent="-151765">
                        <a:lnSpc>
                          <a:spcPts val="600"/>
                        </a:lnSpc>
                        <a:spcBef>
                          <a:spcPts val="0"/>
                        </a:spcBef>
                        <a:spcAft>
                          <a:spcPts val="0"/>
                        </a:spcAft>
                      </a:pPr>
                      <a:endParaRPr lang="en-US" sz="1100" dirty="0">
                        <a:latin typeface="Times New Roman"/>
                        <a:ea typeface="Times New Roman"/>
                        <a:cs typeface="Times New Roman"/>
                      </a:endParaRPr>
                    </a:p>
                    <a:p>
                      <a:pPr marL="151765" marR="0" indent="-151765">
                        <a:spcBef>
                          <a:spcPts val="0"/>
                        </a:spcBef>
                        <a:spcAft>
                          <a:spcPts val="290"/>
                        </a:spcAft>
                        <a:tabLst>
                          <a:tab pos="0" algn="l"/>
                          <a:tab pos="457200" algn="l"/>
                          <a:tab pos="800100" algn="l"/>
                          <a:tab pos="1307465" algn="l"/>
                          <a:tab pos="5486400" algn="r"/>
                        </a:tabLst>
                      </a:pPr>
                      <a:r>
                        <a:rPr lang="en-US" sz="1100" b="1" dirty="0">
                          <a:highlight>
                            <a:srgbClr val="FFFF00"/>
                          </a:highlight>
                          <a:latin typeface="Times New Roman"/>
                          <a:ea typeface="Times New Roman"/>
                          <a:cs typeface="Times New Roman"/>
                        </a:rPr>
                        <a:t>(N) g. My health in the future will depend on my medicines</a:t>
                      </a:r>
                      <a:endParaRPr lang="en-US" sz="1100" dirty="0">
                        <a:latin typeface="Times New Roman"/>
                        <a:ea typeface="Times New Roman"/>
                        <a:cs typeface="Times New Roman"/>
                      </a:endParaRPr>
                    </a:p>
                  </a:txBody>
                  <a:tcPr marL="76200" marR="7620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6"/>
                  </a:ext>
                </a:extLst>
              </a:tr>
              <a:tr h="297180">
                <a:tc>
                  <a:txBody>
                    <a:bodyPr/>
                    <a:lstStyle/>
                    <a:p>
                      <a:pPr marL="151765" marR="0" indent="-151765">
                        <a:lnSpc>
                          <a:spcPts val="600"/>
                        </a:lnSpc>
                        <a:spcBef>
                          <a:spcPts val="0"/>
                        </a:spcBef>
                        <a:spcAft>
                          <a:spcPts val="0"/>
                        </a:spcAft>
                      </a:pPr>
                      <a:endParaRPr lang="en-US" sz="1100">
                        <a:latin typeface="Times New Roman"/>
                        <a:ea typeface="Times New Roman"/>
                        <a:cs typeface="Times New Roman"/>
                      </a:endParaRPr>
                    </a:p>
                    <a:p>
                      <a:pPr marL="151765" marR="0" indent="-151765">
                        <a:spcBef>
                          <a:spcPts val="0"/>
                        </a:spcBef>
                        <a:spcAft>
                          <a:spcPts val="290"/>
                        </a:spcAft>
                        <a:tabLst>
                          <a:tab pos="0" algn="l"/>
                          <a:tab pos="457200" algn="l"/>
                          <a:tab pos="800100" algn="l"/>
                          <a:tab pos="1307465" algn="l"/>
                          <a:tab pos="5486400" algn="r"/>
                        </a:tabLst>
                      </a:pPr>
                      <a:r>
                        <a:rPr lang="en-US" sz="1100" b="1">
                          <a:latin typeface="Times New Roman"/>
                          <a:ea typeface="Times New Roman"/>
                          <a:cs typeface="Times New Roman"/>
                        </a:rPr>
                        <a:t>(C) h. My medicines disrupt my life</a:t>
                      </a:r>
                      <a:endParaRPr lang="en-US" sz="1100">
                        <a:latin typeface="Times New Roman"/>
                        <a:ea typeface="Times New Roman"/>
                        <a:cs typeface="Times New Roman"/>
                      </a:endParaRPr>
                    </a:p>
                  </a:txBody>
                  <a:tcPr marL="76200" marR="7620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7"/>
                  </a:ext>
                </a:extLst>
              </a:tr>
              <a:tr h="297180">
                <a:tc>
                  <a:txBody>
                    <a:bodyPr/>
                    <a:lstStyle/>
                    <a:p>
                      <a:pPr marL="151765" marR="0" indent="-151765">
                        <a:lnSpc>
                          <a:spcPts val="600"/>
                        </a:lnSpc>
                        <a:spcBef>
                          <a:spcPts val="0"/>
                        </a:spcBef>
                        <a:spcAft>
                          <a:spcPts val="0"/>
                        </a:spcAft>
                      </a:pPr>
                      <a:endParaRPr lang="en-US" sz="1100">
                        <a:latin typeface="Times New Roman"/>
                        <a:ea typeface="Times New Roman"/>
                        <a:cs typeface="Times New Roman"/>
                      </a:endParaRPr>
                    </a:p>
                    <a:p>
                      <a:pPr marL="151765" marR="0" indent="-151765">
                        <a:spcBef>
                          <a:spcPts val="0"/>
                        </a:spcBef>
                        <a:spcAft>
                          <a:spcPts val="290"/>
                        </a:spcAft>
                        <a:tabLst>
                          <a:tab pos="0" algn="l"/>
                          <a:tab pos="457200" algn="l"/>
                          <a:tab pos="800100" algn="l"/>
                          <a:tab pos="1307465" algn="l"/>
                          <a:tab pos="5486400" algn="r"/>
                        </a:tabLst>
                      </a:pPr>
                      <a:r>
                        <a:rPr lang="en-US" sz="1100" b="1">
                          <a:latin typeface="Times New Roman"/>
                          <a:ea typeface="Times New Roman"/>
                          <a:cs typeface="Times New Roman"/>
                        </a:rPr>
                        <a:t>(C) i.  I sometimes worry about becoming too dependent on my medicines</a:t>
                      </a:r>
                      <a:endParaRPr lang="en-US" sz="1100">
                        <a:latin typeface="Times New Roman"/>
                        <a:ea typeface="Times New Roman"/>
                        <a:cs typeface="Times New Roman"/>
                      </a:endParaRPr>
                    </a:p>
                  </a:txBody>
                  <a:tcPr marL="76200" marR="7620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8"/>
                  </a:ext>
                </a:extLst>
              </a:tr>
              <a:tr h="297180">
                <a:tc>
                  <a:txBody>
                    <a:bodyPr/>
                    <a:lstStyle/>
                    <a:p>
                      <a:pPr marL="151765" marR="0" indent="-151765">
                        <a:lnSpc>
                          <a:spcPts val="600"/>
                        </a:lnSpc>
                        <a:spcBef>
                          <a:spcPts val="0"/>
                        </a:spcBef>
                        <a:spcAft>
                          <a:spcPts val="0"/>
                        </a:spcAft>
                      </a:pPr>
                      <a:endParaRPr lang="en-US" sz="1100" dirty="0">
                        <a:latin typeface="Times New Roman"/>
                        <a:ea typeface="Times New Roman"/>
                        <a:cs typeface="Times New Roman"/>
                      </a:endParaRPr>
                    </a:p>
                    <a:p>
                      <a:pPr marL="151765" marR="0" indent="-151765">
                        <a:spcBef>
                          <a:spcPts val="0"/>
                        </a:spcBef>
                        <a:spcAft>
                          <a:spcPts val="290"/>
                        </a:spcAft>
                        <a:tabLst>
                          <a:tab pos="0" algn="l"/>
                          <a:tab pos="457200" algn="l"/>
                          <a:tab pos="800100" algn="l"/>
                          <a:tab pos="1307465" algn="l"/>
                          <a:tab pos="5486400" algn="r"/>
                        </a:tabLst>
                      </a:pPr>
                      <a:r>
                        <a:rPr lang="en-US" sz="1100" b="1" dirty="0">
                          <a:highlight>
                            <a:srgbClr val="FFFF00"/>
                          </a:highlight>
                          <a:latin typeface="Times New Roman"/>
                          <a:ea typeface="Times New Roman"/>
                          <a:cs typeface="Times New Roman"/>
                        </a:rPr>
                        <a:t>(N) j.  My medicines protect me from becoming worse</a:t>
                      </a:r>
                      <a:endParaRPr lang="en-US" sz="1100" dirty="0">
                        <a:latin typeface="Times New Roman"/>
                        <a:ea typeface="Times New Roman"/>
                        <a:cs typeface="Times New Roman"/>
                      </a:endParaRPr>
                    </a:p>
                  </a:txBody>
                  <a:tcPr marL="76200" marR="7620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32773" name="TextBox 8"/>
          <p:cNvSpPr txBox="1">
            <a:spLocks noChangeArrowheads="1"/>
          </p:cNvSpPr>
          <p:nvPr/>
        </p:nvSpPr>
        <p:spPr bwMode="auto">
          <a:xfrm>
            <a:off x="990600" y="2209800"/>
            <a:ext cx="73914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tabLst>
                <a:tab pos="0" algn="l"/>
                <a:tab pos="457200" algn="l"/>
                <a:tab pos="800100" algn="l"/>
                <a:tab pos="1308100" algn="l"/>
                <a:tab pos="5486400" algn="r"/>
              </a:tabLst>
              <a:defRPr>
                <a:solidFill>
                  <a:schemeClr val="tx1"/>
                </a:solidFill>
                <a:latin typeface="Arial" charset="0"/>
                <a:ea typeface="ＭＳ Ｐゴシック" charset="0"/>
              </a:defRPr>
            </a:lvl1pPr>
            <a:lvl2pPr marL="742950" indent="-285750" eaLnBrk="0" hangingPunct="0">
              <a:tabLst>
                <a:tab pos="0" algn="l"/>
                <a:tab pos="457200" algn="l"/>
                <a:tab pos="800100" algn="l"/>
                <a:tab pos="1308100" algn="l"/>
                <a:tab pos="5486400" algn="r"/>
              </a:tabLst>
              <a:defRPr>
                <a:solidFill>
                  <a:schemeClr val="tx1"/>
                </a:solidFill>
                <a:latin typeface="Arial" charset="0"/>
                <a:ea typeface="ＭＳ Ｐゴシック" charset="0"/>
              </a:defRPr>
            </a:lvl2pPr>
            <a:lvl3pPr marL="1143000" indent="-228600" eaLnBrk="0" hangingPunct="0">
              <a:tabLst>
                <a:tab pos="0" algn="l"/>
                <a:tab pos="457200" algn="l"/>
                <a:tab pos="800100" algn="l"/>
                <a:tab pos="1308100" algn="l"/>
                <a:tab pos="5486400" algn="r"/>
              </a:tabLst>
              <a:defRPr>
                <a:solidFill>
                  <a:schemeClr val="tx1"/>
                </a:solidFill>
                <a:latin typeface="Arial" charset="0"/>
                <a:ea typeface="ＭＳ Ｐゴシック" charset="0"/>
              </a:defRPr>
            </a:lvl3pPr>
            <a:lvl4pPr marL="1600200" indent="-228600" eaLnBrk="0" hangingPunct="0">
              <a:tabLst>
                <a:tab pos="0" algn="l"/>
                <a:tab pos="457200" algn="l"/>
                <a:tab pos="800100" algn="l"/>
                <a:tab pos="1308100" algn="l"/>
                <a:tab pos="5486400" algn="r"/>
              </a:tabLst>
              <a:defRPr>
                <a:solidFill>
                  <a:schemeClr val="tx1"/>
                </a:solidFill>
                <a:latin typeface="Arial" charset="0"/>
                <a:ea typeface="ＭＳ Ｐゴシック" charset="0"/>
              </a:defRPr>
            </a:lvl4pPr>
            <a:lvl5pPr marL="2057400" indent="-228600" eaLnBrk="0" hangingPunct="0">
              <a:tabLst>
                <a:tab pos="0" algn="l"/>
                <a:tab pos="457200" algn="l"/>
                <a:tab pos="800100" algn="l"/>
                <a:tab pos="1308100" algn="l"/>
                <a:tab pos="5486400" algn="r"/>
              </a:tabLst>
              <a:defRPr>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800100" algn="l"/>
                <a:tab pos="1308100" algn="l"/>
                <a:tab pos="5486400" algn="r"/>
              </a:tabLst>
              <a:defRPr>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800100" algn="l"/>
                <a:tab pos="1308100" algn="l"/>
                <a:tab pos="5486400" algn="r"/>
              </a:tabLst>
              <a:defRPr>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800100" algn="l"/>
                <a:tab pos="1308100" algn="l"/>
                <a:tab pos="5486400" algn="r"/>
              </a:tabLst>
              <a:defRPr>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800100" algn="l"/>
                <a:tab pos="1308100" algn="l"/>
                <a:tab pos="5486400" algn="r"/>
              </a:tabLst>
              <a:defRPr>
                <a:solidFill>
                  <a:schemeClr val="tx1"/>
                </a:solidFill>
                <a:latin typeface="Arial" charset="0"/>
                <a:ea typeface="ＭＳ Ｐゴシック" charset="0"/>
              </a:defRPr>
            </a:lvl9pPr>
          </a:lstStyle>
          <a:p>
            <a:r>
              <a:rPr lang="en-US" sz="1200" b="1">
                <a:cs typeface="Times New Roman" charset="0"/>
              </a:rPr>
              <a:t>The following questions involve your personal views about the HIV medications that have been prescribed for you.  Please indicate the extent to which you agree or disagree with the following statements. </a:t>
            </a:r>
            <a:endParaRPr lang="en-US" sz="1200"/>
          </a:p>
          <a:p>
            <a:r>
              <a:rPr lang="en-US" sz="1200" b="1">
                <a:cs typeface="Times New Roman" charset="0"/>
              </a:rPr>
              <a:t>Response scale: 1 (strongly disagree), 2 (disagree), 3 (uncertain), 4 (agree), 5 (strongly agree)</a:t>
            </a:r>
            <a:endParaRPr lang="en-US" sz="120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B637FCB-0D83-194F-A381-E39081C0B91E}" type="slidenum">
              <a:rPr lang="en-US">
                <a:solidFill>
                  <a:srgbClr val="898989"/>
                </a:solidFill>
                <a:latin typeface="Calibri" charset="0"/>
              </a:rPr>
              <a:pPr eaLnBrk="1" hangingPunct="1"/>
              <a:t>35</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1168095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066800"/>
          </a:xfrm>
        </p:spPr>
        <p:txBody>
          <a:bodyPr/>
          <a:lstStyle/>
          <a:p>
            <a:r>
              <a:rPr lang="en-US" sz="4000" b="1" dirty="0" smtClean="0">
                <a:latin typeface="Calibri" charset="0"/>
              </a:rPr>
              <a:t>Measurement Validity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b="1" dirty="0" smtClean="0">
                <a:latin typeface="Calibri" charset="0"/>
              </a:rPr>
              <a:t>Relations to other variables evidence –</a:t>
            </a:r>
          </a:p>
          <a:p>
            <a:pPr lvl="1"/>
            <a:r>
              <a:rPr lang="en-US" b="1" dirty="0" smtClean="0">
                <a:latin typeface="Calibri" charset="0"/>
              </a:rPr>
              <a:t>Are there relations with other measures that would be predicted from the theoretical framework of the measure?</a:t>
            </a:r>
          </a:p>
          <a:p>
            <a:pPr lvl="1"/>
            <a:r>
              <a:rPr lang="en-US" b="1" dirty="0" smtClean="0">
                <a:latin typeface="Calibri" charset="0"/>
              </a:rPr>
              <a:t>Test-criterion</a:t>
            </a:r>
          </a:p>
          <a:p>
            <a:pPr lvl="2"/>
            <a:r>
              <a:rPr lang="en-US" b="1" dirty="0" smtClean="0">
                <a:latin typeface="Calibri" charset="0"/>
              </a:rPr>
              <a:t>Predictive-criterion</a:t>
            </a:r>
          </a:p>
          <a:p>
            <a:pPr lvl="2"/>
            <a:r>
              <a:rPr lang="en-US" b="1" dirty="0" smtClean="0">
                <a:latin typeface="Calibri" charset="0"/>
              </a:rPr>
              <a:t>Concurrent-criterion</a:t>
            </a:r>
          </a:p>
          <a:p>
            <a:pPr lvl="1"/>
            <a:r>
              <a:rPr lang="en-US" b="1" dirty="0" smtClean="0">
                <a:latin typeface="Calibri" charset="0"/>
              </a:rPr>
              <a:t>Convergent</a:t>
            </a:r>
          </a:p>
          <a:p>
            <a:pPr lvl="1"/>
            <a:r>
              <a:rPr lang="en-US" b="1" dirty="0" smtClean="0">
                <a:latin typeface="Calibri" charset="0"/>
              </a:rPr>
              <a:t>Discriminant</a:t>
            </a:r>
            <a:endParaRPr lang="en-US" b="1" dirty="0">
              <a:latin typeface="Calibri" charset="0"/>
            </a:endParaRPr>
          </a:p>
          <a:p>
            <a:pPr lvl="1"/>
            <a:r>
              <a:rPr lang="en-US" b="1" dirty="0" smtClean="0">
                <a:latin typeface="Calibri" charset="0"/>
              </a:rPr>
              <a:t>Validity generalization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36</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319637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066800"/>
          </a:xfrm>
        </p:spPr>
        <p:txBody>
          <a:bodyPr/>
          <a:lstStyle/>
          <a:p>
            <a:r>
              <a:rPr lang="en-US" sz="4000" b="1" dirty="0" smtClean="0">
                <a:latin typeface="Calibri" charset="0"/>
              </a:rPr>
              <a:t>Measurement Validity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b="1" dirty="0" smtClean="0">
                <a:latin typeface="Calibri" charset="0"/>
              </a:rPr>
              <a:t>Motivation/Readiness/Confidence to Adhere</a:t>
            </a:r>
          </a:p>
          <a:p>
            <a:endParaRPr lang="en-US" b="1" dirty="0" smtClean="0">
              <a:latin typeface="Calibri"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37</a:t>
            </a:fld>
            <a:endParaRPr lang="en-US">
              <a:solidFill>
                <a:srgbClr val="898989"/>
              </a:solidFill>
              <a:latin typeface="Calibri" charset="0"/>
            </a:endParaRPr>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52525" y="1828800"/>
            <a:ext cx="6838950" cy="434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2097934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066800"/>
          </a:xfrm>
        </p:spPr>
        <p:txBody>
          <a:bodyPr/>
          <a:lstStyle/>
          <a:p>
            <a:r>
              <a:rPr lang="en-US" sz="4000" b="1" dirty="0" smtClean="0">
                <a:latin typeface="Calibri" charset="0"/>
              </a:rPr>
              <a:t>Measurement Validity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b="1" dirty="0" smtClean="0">
                <a:latin typeface="Calibri" charset="0"/>
              </a:rPr>
              <a:t>Consequences evidence – </a:t>
            </a:r>
          </a:p>
          <a:p>
            <a:pPr lvl="1"/>
            <a:r>
              <a:rPr lang="en-US" b="1" dirty="0" smtClean="0">
                <a:latin typeface="Calibri" charset="0"/>
              </a:rPr>
              <a:t>“… includes both positive and negative anticipated and unanticipated consequences of measurement.”</a:t>
            </a:r>
          </a:p>
          <a:p>
            <a:pPr lvl="1"/>
            <a:r>
              <a:rPr lang="en-US" b="1" dirty="0" smtClean="0">
                <a:latin typeface="Calibri" charset="0"/>
              </a:rPr>
              <a:t>How do the use of measures affect respondents?</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38</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4215909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066800"/>
          </a:xfrm>
        </p:spPr>
        <p:txBody>
          <a:bodyPr/>
          <a:lstStyle/>
          <a:p>
            <a:r>
              <a:rPr lang="en-US" sz="4000" b="1" dirty="0" smtClean="0">
                <a:latin typeface="Calibri" charset="0"/>
              </a:rPr>
              <a:t>Measurement Validity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b="1" dirty="0" smtClean="0">
                <a:latin typeface="Calibri" charset="0"/>
              </a:rPr>
              <a:t>Evaluation of measurement validity</a:t>
            </a:r>
          </a:p>
          <a:p>
            <a:pPr lvl="1"/>
            <a:r>
              <a:rPr lang="en-US" b="1" dirty="0" smtClean="0">
                <a:latin typeface="Calibri" charset="0"/>
              </a:rPr>
              <a:t>For content, response process, internal structure, and consequence – </a:t>
            </a:r>
          </a:p>
          <a:p>
            <a:pPr lvl="2"/>
            <a:r>
              <a:rPr lang="en-US" b="1" dirty="0" smtClean="0">
                <a:latin typeface="Calibri" charset="0"/>
              </a:rPr>
              <a:t>Subjective, depends on logical judgment by researcher</a:t>
            </a:r>
          </a:p>
          <a:p>
            <a:pPr lvl="1"/>
            <a:r>
              <a:rPr lang="en-US" b="1" dirty="0" smtClean="0">
                <a:latin typeface="Calibri" charset="0"/>
              </a:rPr>
              <a:t>Relations with other variables – </a:t>
            </a:r>
          </a:p>
          <a:p>
            <a:pPr lvl="2"/>
            <a:r>
              <a:rPr lang="en-US" b="1" dirty="0" smtClean="0">
                <a:latin typeface="Calibri" charset="0"/>
              </a:rPr>
              <a:t>Often correlations</a:t>
            </a:r>
          </a:p>
          <a:p>
            <a:pPr lvl="2"/>
            <a:r>
              <a:rPr lang="en-US" b="1" dirty="0" smtClean="0">
                <a:latin typeface="Calibri" charset="0"/>
              </a:rPr>
              <a:t>Judgment; no established cut-offs</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39</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2647034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143000"/>
          </a:xfrm>
        </p:spPr>
        <p:txBody>
          <a:bodyPr/>
          <a:lstStyle/>
          <a:p>
            <a:r>
              <a:rPr lang="en-US" sz="4000" b="1" dirty="0" smtClean="0">
                <a:latin typeface="Calibri" charset="0"/>
              </a:rPr>
              <a:t>Measurement Reliability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b="1" dirty="0" smtClean="0">
                <a:latin typeface="Calibri" charset="0"/>
              </a:rPr>
              <a:t>Example – Want to determine change in some relevant measure after treatment/intervention.</a:t>
            </a:r>
          </a:p>
          <a:p>
            <a:pPr lvl="1"/>
            <a:r>
              <a:rPr lang="en-US" b="1" dirty="0" smtClean="0">
                <a:latin typeface="Calibri" charset="0"/>
              </a:rPr>
              <a:t>Baseline measure</a:t>
            </a:r>
          </a:p>
          <a:p>
            <a:pPr lvl="1"/>
            <a:r>
              <a:rPr lang="en-US" b="1" dirty="0" smtClean="0">
                <a:latin typeface="Calibri" charset="0"/>
              </a:rPr>
              <a:t>Treatment</a:t>
            </a:r>
          </a:p>
          <a:p>
            <a:pPr lvl="1"/>
            <a:r>
              <a:rPr lang="en-US" b="1" dirty="0" smtClean="0">
                <a:latin typeface="Calibri" charset="0"/>
              </a:rPr>
              <a:t>Follow-up measure</a:t>
            </a:r>
          </a:p>
          <a:p>
            <a:r>
              <a:rPr lang="en-US" b="1" dirty="0">
                <a:latin typeface="Calibri" charset="0"/>
              </a:rPr>
              <a:t>C</a:t>
            </a:r>
            <a:r>
              <a:rPr lang="en-US" b="1" dirty="0" smtClean="0">
                <a:latin typeface="Calibri" charset="0"/>
              </a:rPr>
              <a:t>hange from baseline to follow-up –</a:t>
            </a:r>
          </a:p>
          <a:p>
            <a:pPr lvl="1"/>
            <a:r>
              <a:rPr lang="en-US" b="1" dirty="0" smtClean="0">
                <a:latin typeface="Calibri" charset="0"/>
              </a:rPr>
              <a:t>Due to effect of treatment?</a:t>
            </a:r>
          </a:p>
          <a:p>
            <a:pPr lvl="1"/>
            <a:r>
              <a:rPr lang="en-US" b="1" dirty="0" smtClean="0">
                <a:latin typeface="Calibri" charset="0"/>
              </a:rPr>
              <a:t>Due to random variation in the measure?</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4</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739830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066800"/>
          </a:xfrm>
        </p:spPr>
        <p:txBody>
          <a:bodyPr/>
          <a:lstStyle/>
          <a:p>
            <a:r>
              <a:rPr lang="en-US" sz="4000" b="1" dirty="0" smtClean="0">
                <a:latin typeface="Calibri" charset="0"/>
              </a:rPr>
              <a:t>Measurement Validity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b="1" dirty="0" smtClean="0">
                <a:latin typeface="Calibri" charset="0"/>
              </a:rPr>
              <a:t>Evaluation of measurement validity</a:t>
            </a:r>
          </a:p>
          <a:p>
            <a:pPr lvl="1"/>
            <a:r>
              <a:rPr lang="en-US" b="1" dirty="0" smtClean="0">
                <a:latin typeface="Calibri" charset="0"/>
              </a:rPr>
              <a:t>Cohen’s guidelines – strength of relationship</a:t>
            </a:r>
          </a:p>
          <a:p>
            <a:pPr lvl="1"/>
            <a:r>
              <a:rPr lang="en-US" b="1" dirty="0" smtClean="0">
                <a:latin typeface="Calibri" charset="0"/>
              </a:rPr>
              <a:t>Correlation coefficient – most common</a:t>
            </a:r>
          </a:p>
          <a:p>
            <a:pPr lvl="1"/>
            <a:r>
              <a:rPr lang="en-US" b="1" dirty="0" smtClean="0">
                <a:latin typeface="Calibri" charset="0"/>
              </a:rPr>
              <a:t>Applied behavioral sciences</a:t>
            </a:r>
          </a:p>
          <a:p>
            <a:pPr lvl="2"/>
            <a:r>
              <a:rPr lang="en-US" b="1" dirty="0">
                <a:latin typeface="Calibri" charset="0"/>
              </a:rPr>
              <a:t>r</a:t>
            </a:r>
            <a:r>
              <a:rPr lang="en-US" b="1" dirty="0" smtClean="0">
                <a:latin typeface="Calibri" charset="0"/>
              </a:rPr>
              <a:t> &gt;= .5 </a:t>
            </a:r>
            <a:r>
              <a:rPr lang="en-US" b="1" dirty="0" smtClean="0">
                <a:latin typeface="Calibri" charset="0"/>
                <a:sym typeface="Wingdings"/>
              </a:rPr>
              <a:t> large effect / strong support</a:t>
            </a:r>
          </a:p>
          <a:p>
            <a:pPr lvl="2"/>
            <a:r>
              <a:rPr lang="en-US" b="1" dirty="0">
                <a:latin typeface="Calibri" charset="0"/>
              </a:rPr>
              <a:t>r</a:t>
            </a:r>
            <a:r>
              <a:rPr lang="en-US" b="1" dirty="0" smtClean="0">
                <a:latin typeface="Calibri" charset="0"/>
              </a:rPr>
              <a:t> &gt; .3 </a:t>
            </a:r>
            <a:r>
              <a:rPr lang="en-US" b="1" dirty="0" smtClean="0">
                <a:latin typeface="Calibri" charset="0"/>
                <a:sym typeface="Wingdings"/>
              </a:rPr>
              <a:t> acceptable level of support</a:t>
            </a:r>
          </a:p>
          <a:p>
            <a:pPr lvl="2"/>
            <a:r>
              <a:rPr lang="en-US" b="1" dirty="0">
                <a:latin typeface="Calibri" charset="0"/>
                <a:sym typeface="Wingdings"/>
              </a:rPr>
              <a:t>r</a:t>
            </a:r>
            <a:r>
              <a:rPr lang="en-US" b="1" dirty="0" smtClean="0">
                <a:latin typeface="Calibri" charset="0"/>
                <a:sym typeface="Wingdings"/>
              </a:rPr>
              <a:t> &gt; .1  weak support (if statistically significant)</a:t>
            </a:r>
            <a:endParaRPr lang="en-US" b="1" dirty="0">
              <a:latin typeface="Calibri" charset="0"/>
              <a:sym typeface="Wingdings"/>
            </a:endParaRPr>
          </a:p>
          <a:p>
            <a:pPr lvl="1"/>
            <a:r>
              <a:rPr lang="en-US" b="1" dirty="0" smtClean="0">
                <a:latin typeface="Calibri" charset="0"/>
                <a:sym typeface="Wingdings"/>
              </a:rPr>
              <a:t>Table 12.2</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40</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41830117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990600"/>
          </a:xfrm>
        </p:spPr>
        <p:txBody>
          <a:bodyPr/>
          <a:lstStyle/>
          <a:p>
            <a:r>
              <a:rPr lang="en-US" sz="4000" b="1" dirty="0" smtClean="0">
                <a:latin typeface="Calibri" charset="0"/>
              </a:rPr>
              <a:t>Measurement Validity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pPr marL="0" indent="0">
              <a:buNone/>
            </a:pPr>
            <a:endParaRPr lang="en-US" b="1" dirty="0" smtClean="0">
              <a:latin typeface="Calibri" charset="0"/>
              <a:sym typeface="Wingdings"/>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41</a:t>
            </a:fld>
            <a:endParaRPr lang="en-US">
              <a:solidFill>
                <a:srgbClr val="898989"/>
              </a:solidFill>
              <a:latin typeface="Calibri" charset="0"/>
            </a:endParaRPr>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87623" y="989120"/>
            <a:ext cx="6110056" cy="55113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23600165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a:xfrm>
            <a:off x="457200" y="0"/>
            <a:ext cx="8229600" cy="1143000"/>
          </a:xfrm>
        </p:spPr>
        <p:txBody>
          <a:bodyPr/>
          <a:lstStyle/>
          <a:p>
            <a:r>
              <a:rPr lang="en-US" sz="4000" b="1" dirty="0" smtClean="0">
                <a:latin typeface="Calibri" charset="0"/>
              </a:rPr>
              <a:t>Measurement Validity</a:t>
            </a:r>
            <a:endParaRPr lang="en-US" sz="4000" b="1" dirty="0">
              <a:latin typeface="Calibri" charset="0"/>
            </a:endParaRPr>
          </a:p>
        </p:txBody>
      </p:sp>
      <p:sp>
        <p:nvSpPr>
          <p:cNvPr id="28675" name="Rectangle 3"/>
          <p:cNvSpPr>
            <a:spLocks noGrp="1"/>
          </p:cNvSpPr>
          <p:nvPr>
            <p:ph type="body" idx="4294967295"/>
          </p:nvPr>
        </p:nvSpPr>
        <p:spPr>
          <a:xfrm>
            <a:off x="457200" y="1371600"/>
            <a:ext cx="8229600" cy="4754563"/>
          </a:xfrm>
        </p:spPr>
        <p:txBody>
          <a:bodyPr/>
          <a:lstStyle/>
          <a:p>
            <a:r>
              <a:rPr lang="en-US" b="1" dirty="0">
                <a:latin typeface="Calibri" charset="0"/>
              </a:rPr>
              <a:t>Validity of diagnostic tests</a:t>
            </a:r>
          </a:p>
          <a:p>
            <a:r>
              <a:rPr lang="en-US" b="1" dirty="0">
                <a:latin typeface="Calibri" charset="0"/>
              </a:rPr>
              <a:t>Sensitivity</a:t>
            </a:r>
          </a:p>
          <a:p>
            <a:pPr lvl="1"/>
            <a:r>
              <a:rPr lang="en-US" b="1" dirty="0">
                <a:latin typeface="Calibri" charset="0"/>
              </a:rPr>
              <a:t>A test</a:t>
            </a:r>
            <a:r>
              <a:rPr lang="ja-JP" altLang="en-US" b="1" dirty="0">
                <a:latin typeface="Calibri" charset="0"/>
              </a:rPr>
              <a:t>’</a:t>
            </a:r>
            <a:r>
              <a:rPr lang="en-US" b="1" dirty="0">
                <a:latin typeface="Calibri" charset="0"/>
              </a:rPr>
              <a:t>s ability to obtain a positive result when the target condition is really present</a:t>
            </a:r>
          </a:p>
          <a:p>
            <a:pPr lvl="2"/>
            <a:r>
              <a:rPr lang="en-US" b="1" dirty="0">
                <a:latin typeface="Calibri" charset="0"/>
              </a:rPr>
              <a:t>True positive rate</a:t>
            </a:r>
          </a:p>
          <a:p>
            <a:r>
              <a:rPr lang="en-US" b="1" dirty="0">
                <a:latin typeface="Calibri" charset="0"/>
              </a:rPr>
              <a:t>Specificity</a:t>
            </a:r>
          </a:p>
          <a:p>
            <a:pPr lvl="1"/>
            <a:r>
              <a:rPr lang="en-US" b="1" dirty="0">
                <a:latin typeface="Calibri" charset="0"/>
              </a:rPr>
              <a:t>A test</a:t>
            </a:r>
            <a:r>
              <a:rPr lang="ja-JP" altLang="en-US" b="1" dirty="0">
                <a:latin typeface="Calibri" charset="0"/>
              </a:rPr>
              <a:t>’</a:t>
            </a:r>
            <a:r>
              <a:rPr lang="en-US" b="1" dirty="0">
                <a:latin typeface="Calibri" charset="0"/>
              </a:rPr>
              <a:t>s ability to obtain a negative result when the target condition is really absent</a:t>
            </a:r>
          </a:p>
          <a:p>
            <a:pPr lvl="2"/>
            <a:r>
              <a:rPr lang="en-US" b="1" dirty="0">
                <a:latin typeface="Calibri" charset="0"/>
              </a:rPr>
              <a:t>True negative rate</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AFD1C3F-8324-4149-ACB8-E02D75DC2D65}" type="slidenum">
              <a:rPr lang="en-US">
                <a:solidFill>
                  <a:srgbClr val="898989"/>
                </a:solidFill>
                <a:latin typeface="Calibri" charset="0"/>
              </a:rPr>
              <a:pPr eaLnBrk="1" hangingPunct="1"/>
              <a:t>42</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idx="4294967295"/>
          </p:nvPr>
        </p:nvSpPr>
        <p:spPr>
          <a:xfrm>
            <a:off x="457200" y="0"/>
            <a:ext cx="8229600" cy="990600"/>
          </a:xfrm>
        </p:spPr>
        <p:txBody>
          <a:bodyPr/>
          <a:lstStyle/>
          <a:p>
            <a:r>
              <a:rPr lang="en-US" sz="4000" b="1" dirty="0" smtClean="0">
                <a:latin typeface="Calibri" charset="0"/>
              </a:rPr>
              <a:t>Measurement Validity</a:t>
            </a:r>
            <a:endParaRPr lang="en-US" sz="4000" b="1" dirty="0">
              <a:latin typeface="Calibri" charset="0"/>
            </a:endParaRPr>
          </a:p>
        </p:txBody>
      </p:sp>
      <p:sp>
        <p:nvSpPr>
          <p:cNvPr id="29699" name="Rectangle 3"/>
          <p:cNvSpPr>
            <a:spLocks noGrp="1"/>
          </p:cNvSpPr>
          <p:nvPr>
            <p:ph type="body" idx="4294967295"/>
          </p:nvPr>
        </p:nvSpPr>
        <p:spPr/>
        <p:txBody>
          <a:bodyPr/>
          <a:lstStyle/>
          <a:p>
            <a:pPr>
              <a:buFont typeface="Arial" charset="0"/>
              <a:buNone/>
            </a:pPr>
            <a:r>
              <a:rPr lang="en-US" b="1">
                <a:latin typeface="Calibri" charset="0"/>
              </a:rPr>
              <a:t> </a:t>
            </a:r>
          </a:p>
          <a:p>
            <a:endParaRPr lang="en-US" b="1">
              <a:latin typeface="Calibri" charset="0"/>
            </a:endParaRPr>
          </a:p>
          <a:p>
            <a:endParaRPr lang="en-US" b="1">
              <a:latin typeface="Calibri" charset="0"/>
            </a:endParaRPr>
          </a:p>
          <a:p>
            <a:pPr>
              <a:buFont typeface="Arial" charset="0"/>
              <a:buNone/>
            </a:pPr>
            <a:endParaRPr lang="en-US" b="1">
              <a:latin typeface="Calibri" charset="0"/>
            </a:endParaRPr>
          </a:p>
          <a:p>
            <a:endParaRPr lang="en-US" b="1">
              <a:latin typeface="Calibri" charset="0"/>
            </a:endParaRPr>
          </a:p>
        </p:txBody>
      </p:sp>
      <p:pic>
        <p:nvPicPr>
          <p:cNvPr id="29700" name="Picture 4" descr="Table 27-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90600" y="1295400"/>
            <a:ext cx="7172325" cy="518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E676AD7-C3F0-7B4A-B23D-F2FCB227F38B}" type="slidenum">
              <a:rPr lang="en-US">
                <a:solidFill>
                  <a:srgbClr val="898989"/>
                </a:solidFill>
                <a:latin typeface="Calibri" charset="0"/>
              </a:rPr>
              <a:pPr eaLnBrk="1" hangingPunct="1"/>
              <a:t>43</a:t>
            </a:fld>
            <a:endParaRPr lang="en-US">
              <a:solidFill>
                <a:srgbClr val="898989"/>
              </a:solidFill>
              <a:latin typeface="Calibri" charset="0"/>
            </a:endParaRPr>
          </a:p>
        </p:txBody>
      </p:sp>
      <p:sp>
        <p:nvSpPr>
          <p:cNvPr id="29702" name="TextBox 1"/>
          <p:cNvSpPr txBox="1">
            <a:spLocks noChangeArrowheads="1"/>
          </p:cNvSpPr>
          <p:nvPr/>
        </p:nvSpPr>
        <p:spPr bwMode="auto">
          <a:xfrm>
            <a:off x="152400" y="6553200"/>
            <a:ext cx="28956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200" dirty="0" err="1"/>
              <a:t>Portney</a:t>
            </a:r>
            <a:r>
              <a:rPr lang="en-US" sz="1200" dirty="0"/>
              <a:t> &amp; Watkins, 2009</a:t>
            </a: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a:xfrm>
            <a:off x="457200" y="0"/>
            <a:ext cx="8229600" cy="990600"/>
          </a:xfrm>
        </p:spPr>
        <p:txBody>
          <a:bodyPr/>
          <a:lstStyle/>
          <a:p>
            <a:r>
              <a:rPr lang="en-US" sz="4000" b="1" dirty="0" smtClean="0">
                <a:latin typeface="Calibri" charset="0"/>
              </a:rPr>
              <a:t>Measurement Validity</a:t>
            </a:r>
            <a:endParaRPr lang="en-US" sz="4000" b="1" dirty="0">
              <a:latin typeface="Calibri" charset="0"/>
            </a:endParaRPr>
          </a:p>
        </p:txBody>
      </p:sp>
      <p:sp>
        <p:nvSpPr>
          <p:cNvPr id="30723" name="Rectangle 3"/>
          <p:cNvSpPr>
            <a:spLocks noGrp="1"/>
          </p:cNvSpPr>
          <p:nvPr>
            <p:ph type="body" idx="4294967295"/>
          </p:nvPr>
        </p:nvSpPr>
        <p:spPr/>
        <p:txBody>
          <a:bodyPr/>
          <a:lstStyle/>
          <a:p>
            <a:pPr>
              <a:buFont typeface="Arial" charset="0"/>
              <a:buNone/>
            </a:pPr>
            <a:r>
              <a:rPr lang="en-US" b="1">
                <a:latin typeface="Calibri" charset="0"/>
              </a:rPr>
              <a:t> </a:t>
            </a:r>
          </a:p>
          <a:p>
            <a:endParaRPr lang="en-US" b="1">
              <a:latin typeface="Calibri" charset="0"/>
            </a:endParaRPr>
          </a:p>
          <a:p>
            <a:endParaRPr lang="en-US" b="1">
              <a:latin typeface="Calibri" charset="0"/>
            </a:endParaRPr>
          </a:p>
          <a:p>
            <a:pPr>
              <a:buFont typeface="Arial" charset="0"/>
              <a:buNone/>
            </a:pPr>
            <a:endParaRPr lang="en-US" b="1">
              <a:latin typeface="Calibri" charset="0"/>
            </a:endParaRPr>
          </a:p>
          <a:p>
            <a:endParaRPr lang="en-US" b="1">
              <a:latin typeface="Calibri" charset="0"/>
            </a:endParaRPr>
          </a:p>
        </p:txBody>
      </p:sp>
      <p:pic>
        <p:nvPicPr>
          <p:cNvPr id="30724" name="Picture 5" descr="S&amp;W_Box 9-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1000" y="1371600"/>
            <a:ext cx="8001000" cy="4986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25" name="Text Box 6"/>
          <p:cNvSpPr txBox="1">
            <a:spLocks noChangeArrowheads="1"/>
          </p:cNvSpPr>
          <p:nvPr/>
        </p:nvSpPr>
        <p:spPr bwMode="auto">
          <a:xfrm>
            <a:off x="609600" y="6477000"/>
            <a:ext cx="70866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200" dirty="0" err="1"/>
              <a:t>Sim</a:t>
            </a:r>
            <a:r>
              <a:rPr lang="en-US" sz="1200" dirty="0"/>
              <a:t> &amp; Wright</a:t>
            </a:r>
            <a:r>
              <a:rPr lang="en-US" sz="1200" dirty="0" smtClean="0"/>
              <a:t>. </a:t>
            </a:r>
            <a:r>
              <a:rPr lang="en-US" sz="1200" dirty="0"/>
              <a:t>2000.</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20B534C-BDF7-1647-A2F7-DF3EAE17D630}" type="slidenum">
              <a:rPr lang="en-US">
                <a:solidFill>
                  <a:srgbClr val="898989"/>
                </a:solidFill>
                <a:latin typeface="Calibri" charset="0"/>
              </a:rPr>
              <a:pPr eaLnBrk="1" hangingPunct="1"/>
              <a:t>44</a:t>
            </a:fld>
            <a:endParaRPr lang="en-US" dirty="0">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xfrm>
            <a:off x="457200" y="0"/>
            <a:ext cx="8229600" cy="1143000"/>
          </a:xfrm>
        </p:spPr>
        <p:txBody>
          <a:bodyPr/>
          <a:lstStyle/>
          <a:p>
            <a:r>
              <a:rPr lang="en-US" sz="4000" b="1" dirty="0">
                <a:latin typeface="Calibri" charset="0"/>
              </a:rPr>
              <a:t>Measurement</a:t>
            </a:r>
          </a:p>
        </p:txBody>
      </p:sp>
      <p:sp>
        <p:nvSpPr>
          <p:cNvPr id="15363" name="Rectangle 3"/>
          <p:cNvSpPr>
            <a:spLocks noGrp="1"/>
          </p:cNvSpPr>
          <p:nvPr>
            <p:ph type="body" idx="4294967295"/>
          </p:nvPr>
        </p:nvSpPr>
        <p:spPr>
          <a:xfrm>
            <a:off x="457200" y="1371600"/>
            <a:ext cx="8229600" cy="4754563"/>
          </a:xfrm>
        </p:spPr>
        <p:txBody>
          <a:bodyPr/>
          <a:lstStyle/>
          <a:p>
            <a:r>
              <a:rPr lang="en-US" b="1" dirty="0">
                <a:latin typeface="Calibri" charset="0"/>
              </a:rPr>
              <a:t>Validity </a:t>
            </a:r>
            <a:r>
              <a:rPr lang="en-US" b="1" dirty="0" err="1">
                <a:latin typeface="Calibri" charset="0"/>
              </a:rPr>
              <a:t>vs</a:t>
            </a:r>
            <a:r>
              <a:rPr lang="en-US" b="1" dirty="0">
                <a:latin typeface="Calibri" charset="0"/>
              </a:rPr>
              <a:t> Reliability</a:t>
            </a:r>
          </a:p>
          <a:p>
            <a:pPr lvl="1"/>
            <a:r>
              <a:rPr lang="en-US" b="1" dirty="0">
                <a:latin typeface="Calibri" charset="0"/>
              </a:rPr>
              <a:t>The chicken and the egg!</a:t>
            </a:r>
          </a:p>
        </p:txBody>
      </p:sp>
      <p:pic>
        <p:nvPicPr>
          <p:cNvPr id="15364" name="Picture 4" descr="Figure 6-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90600" y="3048000"/>
            <a:ext cx="7391400" cy="308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633DD8A-42E1-F74A-B902-C1829C60A14F}" type="slidenum">
              <a:rPr lang="en-US">
                <a:solidFill>
                  <a:srgbClr val="898989"/>
                </a:solidFill>
                <a:latin typeface="Calibri" charset="0"/>
              </a:rPr>
              <a:pPr eaLnBrk="1" hangingPunct="1"/>
              <a:t>45</a:t>
            </a:fld>
            <a:endParaRPr lang="en-US">
              <a:solidFill>
                <a:srgbClr val="898989"/>
              </a:solidFill>
              <a:latin typeface="Calibri" charset="0"/>
            </a:endParaRPr>
          </a:p>
        </p:txBody>
      </p:sp>
      <p:sp>
        <p:nvSpPr>
          <p:cNvPr id="15366" name="TextBox 1"/>
          <p:cNvSpPr txBox="1">
            <a:spLocks noChangeArrowheads="1"/>
          </p:cNvSpPr>
          <p:nvPr/>
        </p:nvSpPr>
        <p:spPr bwMode="auto">
          <a:xfrm>
            <a:off x="152400" y="6477000"/>
            <a:ext cx="25146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200"/>
              <a:t>Portney &amp; Watkins, 2009</a:t>
            </a: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a:xfrm>
            <a:off x="457200" y="0"/>
            <a:ext cx="8229600" cy="1066800"/>
          </a:xfrm>
        </p:spPr>
        <p:txBody>
          <a:bodyPr/>
          <a:lstStyle/>
          <a:p>
            <a:r>
              <a:rPr lang="en-US" sz="4000" b="1" dirty="0">
                <a:latin typeface="Calibri" charset="0"/>
              </a:rPr>
              <a:t>Measurement</a:t>
            </a:r>
          </a:p>
        </p:txBody>
      </p:sp>
      <p:sp>
        <p:nvSpPr>
          <p:cNvPr id="16387" name="Rectangle 3"/>
          <p:cNvSpPr>
            <a:spLocks noGrp="1"/>
          </p:cNvSpPr>
          <p:nvPr>
            <p:ph type="body" idx="4294967295"/>
          </p:nvPr>
        </p:nvSpPr>
        <p:spPr>
          <a:xfrm>
            <a:off x="457200" y="1371600"/>
            <a:ext cx="8229600" cy="4754563"/>
          </a:xfrm>
        </p:spPr>
        <p:txBody>
          <a:bodyPr/>
          <a:lstStyle/>
          <a:p>
            <a:r>
              <a:rPr lang="en-US" b="1" dirty="0">
                <a:latin typeface="Calibri" charset="0"/>
              </a:rPr>
              <a:t>Validity </a:t>
            </a:r>
            <a:r>
              <a:rPr lang="en-US" b="1" dirty="0" err="1">
                <a:latin typeface="Calibri" charset="0"/>
              </a:rPr>
              <a:t>vs</a:t>
            </a:r>
            <a:r>
              <a:rPr lang="en-US" b="1" dirty="0">
                <a:latin typeface="Calibri" charset="0"/>
              </a:rPr>
              <a:t> Reliability</a:t>
            </a:r>
          </a:p>
          <a:p>
            <a:pPr lvl="1"/>
            <a:r>
              <a:rPr lang="ja-JP" altLang="en-US" b="1" dirty="0">
                <a:latin typeface="Calibri" charset="0"/>
              </a:rPr>
              <a:t>“</a:t>
            </a:r>
            <a:r>
              <a:rPr lang="en-US" b="1" dirty="0">
                <a:latin typeface="Calibri" charset="0"/>
              </a:rPr>
              <a:t>… a high degree of validity presupposes a high degree of reliability…</a:t>
            </a:r>
            <a:r>
              <a:rPr lang="ja-JP" altLang="en-US" b="1" dirty="0">
                <a:latin typeface="Calibri" charset="0"/>
              </a:rPr>
              <a:t>”</a:t>
            </a:r>
            <a:endParaRPr lang="en-US" b="1" dirty="0">
              <a:latin typeface="Calibri" charset="0"/>
            </a:endParaRPr>
          </a:p>
          <a:p>
            <a:pPr lvl="1"/>
            <a:r>
              <a:rPr lang="ja-JP" altLang="en-US" b="1" dirty="0">
                <a:latin typeface="Calibri" charset="0"/>
              </a:rPr>
              <a:t>“</a:t>
            </a:r>
            <a:r>
              <a:rPr lang="en-US" b="1" dirty="0">
                <a:latin typeface="Calibri" charset="0"/>
              </a:rPr>
              <a:t>… reliability does </a:t>
            </a:r>
            <a:r>
              <a:rPr lang="en-US" b="1" i="1" dirty="0">
                <a:latin typeface="Calibri" charset="0"/>
              </a:rPr>
              <a:t>not</a:t>
            </a:r>
            <a:r>
              <a:rPr lang="en-US" b="1" dirty="0">
                <a:latin typeface="Calibri" charset="0"/>
              </a:rPr>
              <a:t> presuppose.</a:t>
            </a:r>
            <a:r>
              <a:rPr lang="ja-JP" altLang="en-US" b="1" dirty="0">
                <a:latin typeface="Calibri" charset="0"/>
              </a:rPr>
              <a:t>”</a:t>
            </a:r>
            <a:endParaRPr lang="en-US" b="1" dirty="0">
              <a:latin typeface="Calibri" charset="0"/>
            </a:endParaRPr>
          </a:p>
          <a:p>
            <a:pPr lvl="1"/>
            <a:r>
              <a:rPr lang="en-US" b="1" dirty="0">
                <a:latin typeface="Calibri" charset="0"/>
              </a:rPr>
              <a:t>To establish reliability – only need to know where points are in relation to each other</a:t>
            </a:r>
          </a:p>
          <a:p>
            <a:pPr lvl="1"/>
            <a:r>
              <a:rPr lang="en-US" b="1" dirty="0">
                <a:latin typeface="Calibri" charset="0"/>
              </a:rPr>
              <a:t>To establish validity – need to know where the </a:t>
            </a:r>
            <a:r>
              <a:rPr lang="ja-JP" altLang="en-US" b="1" dirty="0">
                <a:latin typeface="Calibri" charset="0"/>
              </a:rPr>
              <a:t>“</a:t>
            </a:r>
            <a:r>
              <a:rPr lang="en-US" b="1" dirty="0">
                <a:latin typeface="Calibri" charset="0"/>
              </a:rPr>
              <a:t>target</a:t>
            </a:r>
            <a:r>
              <a:rPr lang="ja-JP" altLang="en-US" b="1" dirty="0">
                <a:latin typeface="Calibri" charset="0"/>
              </a:rPr>
              <a:t>”</a:t>
            </a:r>
            <a:r>
              <a:rPr lang="en-US" b="1" dirty="0">
                <a:latin typeface="Calibri" charset="0"/>
              </a:rPr>
              <a:t> is in order to evaluate how close points are to this </a:t>
            </a:r>
            <a:r>
              <a:rPr lang="ja-JP" altLang="en-US" b="1" dirty="0">
                <a:latin typeface="Calibri" charset="0"/>
              </a:rPr>
              <a:t>“</a:t>
            </a:r>
            <a:r>
              <a:rPr lang="en-US" b="1" dirty="0">
                <a:latin typeface="Calibri" charset="0"/>
              </a:rPr>
              <a:t>target</a:t>
            </a:r>
            <a:r>
              <a:rPr lang="ja-JP" altLang="en-US" b="1" dirty="0">
                <a:latin typeface="Calibri" charset="0"/>
              </a:rPr>
              <a:t>”</a:t>
            </a:r>
            <a:r>
              <a:rPr lang="en-US" b="1" dirty="0">
                <a:latin typeface="Calibri" charset="0"/>
              </a:rPr>
              <a:t>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829F37A-3ADB-A847-BEA1-34997F269460}" type="slidenum">
              <a:rPr lang="en-US">
                <a:solidFill>
                  <a:srgbClr val="898989"/>
                </a:solidFill>
                <a:latin typeface="Calibri" charset="0"/>
              </a:rPr>
              <a:pPr eaLnBrk="1" hangingPunct="1"/>
              <a:t>46</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a:xfrm>
            <a:off x="457200" y="0"/>
            <a:ext cx="8229600" cy="1143000"/>
          </a:xfrm>
        </p:spPr>
        <p:txBody>
          <a:bodyPr/>
          <a:lstStyle/>
          <a:p>
            <a:r>
              <a:rPr lang="en-US" sz="4000" b="1" dirty="0">
                <a:latin typeface="Calibri" charset="0"/>
              </a:rPr>
              <a:t>Measurement</a:t>
            </a:r>
          </a:p>
        </p:txBody>
      </p:sp>
      <p:sp>
        <p:nvSpPr>
          <p:cNvPr id="18435" name="Rectangle 3"/>
          <p:cNvSpPr>
            <a:spLocks noGrp="1"/>
          </p:cNvSpPr>
          <p:nvPr>
            <p:ph type="body" idx="4294967295"/>
          </p:nvPr>
        </p:nvSpPr>
        <p:spPr>
          <a:xfrm>
            <a:off x="457200" y="1371600"/>
            <a:ext cx="8229600" cy="4754563"/>
          </a:xfrm>
        </p:spPr>
        <p:txBody>
          <a:bodyPr/>
          <a:lstStyle/>
          <a:p>
            <a:r>
              <a:rPr lang="en-US" b="1" dirty="0">
                <a:latin typeface="Calibri" charset="0"/>
              </a:rPr>
              <a:t>Validity </a:t>
            </a:r>
            <a:r>
              <a:rPr lang="en-US" b="1" dirty="0" err="1">
                <a:latin typeface="Calibri" charset="0"/>
              </a:rPr>
              <a:t>vs</a:t>
            </a:r>
            <a:r>
              <a:rPr lang="en-US" b="1" dirty="0">
                <a:latin typeface="Calibri" charset="0"/>
              </a:rPr>
              <a:t> Reliability (Table 9.1)</a:t>
            </a:r>
          </a:p>
          <a:p>
            <a:endParaRPr lang="en-US" b="1" dirty="0">
              <a:latin typeface="Calibri" charset="0"/>
            </a:endParaRPr>
          </a:p>
        </p:txBody>
      </p:sp>
      <p:pic>
        <p:nvPicPr>
          <p:cNvPr id="18436" name="Picture 2" descr="Table 9-1"/>
          <p:cNvPicPr>
            <a:picLocks noChangeAspect="1" noChangeArrowheads="1"/>
          </p:cNvPicPr>
          <p:nvPr/>
        </p:nvPicPr>
        <p:blipFill>
          <a:blip r:embed="rId3" cstate="email">
            <a:extLst>
              <a:ext uri="{28A0092B-C50C-407E-A947-70E740481C1C}">
                <a14:useLocalDpi xmlns:a14="http://schemas.microsoft.com/office/drawing/2010/main" val="0"/>
              </a:ext>
            </a:extLst>
          </a:blip>
          <a:srcRect l="13889" t="64192" r="3610" b="8144"/>
          <a:stretch>
            <a:fillRect/>
          </a:stretch>
        </p:blipFill>
        <p:spPr bwMode="auto">
          <a:xfrm>
            <a:off x="838200" y="2438400"/>
            <a:ext cx="7418388" cy="288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4E1FA03-FD9E-7149-9886-0438CB6D9898}" type="slidenum">
              <a:rPr lang="en-US">
                <a:solidFill>
                  <a:srgbClr val="898989"/>
                </a:solidFill>
                <a:latin typeface="Calibri" charset="0"/>
              </a:rPr>
              <a:pPr eaLnBrk="1" hangingPunct="1"/>
              <a:t>47</a:t>
            </a:fld>
            <a:endParaRPr lang="en-US">
              <a:solidFill>
                <a:srgbClr val="898989"/>
              </a:solidFill>
              <a:latin typeface="Calibri" charset="0"/>
            </a:endParaRPr>
          </a:p>
        </p:txBody>
      </p:sp>
      <p:sp>
        <p:nvSpPr>
          <p:cNvPr id="2" name="TextBox 1"/>
          <p:cNvSpPr txBox="1"/>
          <p:nvPr/>
        </p:nvSpPr>
        <p:spPr>
          <a:xfrm>
            <a:off x="381000" y="6324600"/>
            <a:ext cx="2514600" cy="276999"/>
          </a:xfrm>
          <a:prstGeom prst="rect">
            <a:avLst/>
          </a:prstGeom>
          <a:noFill/>
        </p:spPr>
        <p:txBody>
          <a:bodyPr wrap="square" rtlCol="0">
            <a:spAutoFit/>
          </a:bodyPr>
          <a:lstStyle/>
          <a:p>
            <a:r>
              <a:rPr lang="en-US" sz="1200" dirty="0" err="1" smtClean="0"/>
              <a:t>Sim</a:t>
            </a:r>
            <a:r>
              <a:rPr lang="en-US" sz="1200" dirty="0" smtClean="0"/>
              <a:t> &amp; Wright. 2000.</a:t>
            </a:r>
            <a:endParaRPr lang="en-US" sz="1200" dirty="0"/>
          </a:p>
        </p:txBody>
      </p:sp>
      <p:sp>
        <p:nvSpPr>
          <p:cNvPr id="3" name="Footer Placeholder 2"/>
          <p:cNvSpPr>
            <a:spLocks noGrp="1"/>
          </p:cNvSpPr>
          <p:nvPr>
            <p:ph type="ftr" sz="quarter" idx="11"/>
          </p:nvPr>
        </p:nvSpPr>
        <p:spPr/>
        <p:txBody>
          <a:bodyPr/>
          <a:lstStyle/>
          <a:p>
            <a:pPr>
              <a:defRPr/>
            </a:pPr>
            <a:r>
              <a:rPr lang="nl-NL" smtClean="0"/>
              <a:t>MEDB 5510 - Week 9 </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a:xfrm>
            <a:off x="457200" y="0"/>
            <a:ext cx="8229600" cy="1143000"/>
          </a:xfrm>
        </p:spPr>
        <p:txBody>
          <a:bodyPr/>
          <a:lstStyle/>
          <a:p>
            <a:r>
              <a:rPr lang="en-US" sz="4000" b="1" dirty="0">
                <a:latin typeface="Calibri" charset="0"/>
              </a:rPr>
              <a:t>Assignment </a:t>
            </a:r>
            <a:r>
              <a:rPr lang="en-US" sz="4000" b="1" dirty="0" smtClean="0">
                <a:latin typeface="Calibri" charset="0"/>
              </a:rPr>
              <a:t>#7</a:t>
            </a:r>
            <a:endParaRPr lang="en-US" sz="4000" b="1" dirty="0">
              <a:latin typeface="Calibri" charset="0"/>
            </a:endParaRPr>
          </a:p>
        </p:txBody>
      </p:sp>
      <p:sp>
        <p:nvSpPr>
          <p:cNvPr id="50179" name="Rectangle 3"/>
          <p:cNvSpPr>
            <a:spLocks noGrp="1"/>
          </p:cNvSpPr>
          <p:nvPr>
            <p:ph type="body" idx="1"/>
          </p:nvPr>
        </p:nvSpPr>
        <p:spPr>
          <a:xfrm>
            <a:off x="457200" y="1371600"/>
            <a:ext cx="8229600" cy="4754563"/>
          </a:xfrm>
        </p:spPr>
        <p:txBody>
          <a:bodyPr/>
          <a:lstStyle/>
          <a:p>
            <a:r>
              <a:rPr lang="en-US" sz="2800" b="1" dirty="0" smtClean="0">
                <a:latin typeface="Calibri" charset="0"/>
              </a:rPr>
              <a:t>Generate a list </a:t>
            </a:r>
            <a:r>
              <a:rPr lang="en-US" sz="2800" b="1" dirty="0">
                <a:latin typeface="Calibri" charset="0"/>
              </a:rPr>
              <a:t>of variables </a:t>
            </a:r>
            <a:r>
              <a:rPr lang="en-US" sz="2800" b="1" dirty="0" smtClean="0">
                <a:latin typeface="Calibri" charset="0"/>
              </a:rPr>
              <a:t>that you plan to include in your research proposal. Include in the list both dependent and independent variables. In the list include: </a:t>
            </a:r>
          </a:p>
          <a:p>
            <a:pPr lvl="1"/>
            <a:r>
              <a:rPr lang="en-US" sz="2400" b="1" dirty="0" smtClean="0">
                <a:latin typeface="Calibri" charset="0"/>
              </a:rPr>
              <a:t>Variables you will need to describe your sample,</a:t>
            </a:r>
          </a:p>
          <a:p>
            <a:pPr lvl="1"/>
            <a:r>
              <a:rPr lang="en-US" sz="2400" b="1" dirty="0" smtClean="0">
                <a:latin typeface="Calibri" charset="0"/>
              </a:rPr>
              <a:t>Variables you will need to control for in your analysis, and</a:t>
            </a:r>
          </a:p>
          <a:p>
            <a:pPr lvl="1"/>
            <a:r>
              <a:rPr lang="en-US" sz="2400" b="1" dirty="0" smtClean="0">
                <a:latin typeface="Calibri" charset="0"/>
              </a:rPr>
              <a:t>Variables you will need in order to test your RQ/RH.</a:t>
            </a:r>
          </a:p>
          <a:p>
            <a:pPr marL="0" indent="0">
              <a:buNone/>
            </a:pPr>
            <a:endParaRPr lang="en-US" b="1" dirty="0">
              <a:latin typeface="Calibri"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F3C5F0E-D195-7545-B212-D0EE61BECC1E}" type="slidenum">
              <a:rPr lang="en-US">
                <a:solidFill>
                  <a:srgbClr val="898989"/>
                </a:solidFill>
                <a:latin typeface="Calibri" charset="0"/>
              </a:rPr>
              <a:pPr eaLnBrk="1" hangingPunct="1"/>
              <a:t>48</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066800"/>
          </a:xfrm>
        </p:spPr>
        <p:txBody>
          <a:bodyPr/>
          <a:lstStyle/>
          <a:p>
            <a:r>
              <a:rPr lang="en-US" sz="4000" b="1" dirty="0" smtClean="0">
                <a:latin typeface="Calibri" charset="0"/>
              </a:rPr>
              <a:t>Measurement Reliability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b="1" dirty="0" smtClean="0">
                <a:latin typeface="Calibri" charset="0"/>
              </a:rPr>
              <a:t>Observe score</a:t>
            </a:r>
          </a:p>
          <a:p>
            <a:pPr lvl="1"/>
            <a:r>
              <a:rPr lang="en-US" b="1" dirty="0" smtClean="0">
                <a:latin typeface="Calibri" charset="0"/>
              </a:rPr>
              <a:t>Lab value</a:t>
            </a:r>
          </a:p>
          <a:p>
            <a:pPr lvl="1"/>
            <a:r>
              <a:rPr lang="en-US" b="1" dirty="0" smtClean="0">
                <a:latin typeface="Calibri" charset="0"/>
              </a:rPr>
              <a:t>Test result</a:t>
            </a:r>
          </a:p>
          <a:p>
            <a:pPr lvl="1"/>
            <a:r>
              <a:rPr lang="en-US" b="1" dirty="0" smtClean="0">
                <a:latin typeface="Calibri" charset="0"/>
              </a:rPr>
              <a:t>Self-report measure</a:t>
            </a:r>
          </a:p>
          <a:p>
            <a:r>
              <a:rPr lang="en-US" b="1" dirty="0" smtClean="0">
                <a:latin typeface="Calibri" charset="0"/>
              </a:rPr>
              <a:t>Classical test theory</a:t>
            </a:r>
          </a:p>
          <a:p>
            <a:pPr lvl="1"/>
            <a:r>
              <a:rPr lang="en-US" b="1" dirty="0" smtClean="0">
                <a:latin typeface="Calibri" charset="0"/>
              </a:rPr>
              <a:t>Observed score = True score + Error</a:t>
            </a:r>
          </a:p>
          <a:p>
            <a:r>
              <a:rPr lang="en-US" b="1" dirty="0" smtClean="0">
                <a:latin typeface="Calibri" charset="0"/>
              </a:rPr>
              <a:t>Change in value – due to change in true score or error?</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5</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184691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066800"/>
          </a:xfrm>
        </p:spPr>
        <p:txBody>
          <a:bodyPr/>
          <a:lstStyle/>
          <a:p>
            <a:r>
              <a:rPr lang="en-US" sz="4000" b="1" dirty="0" smtClean="0">
                <a:latin typeface="Calibri" charset="0"/>
              </a:rPr>
              <a:t>Measurement Reliability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b="1" dirty="0" smtClean="0">
                <a:latin typeface="Calibri" charset="0"/>
              </a:rPr>
              <a:t>Goal – Use measure that </a:t>
            </a:r>
          </a:p>
          <a:p>
            <a:pPr lvl="1"/>
            <a:r>
              <a:rPr lang="en-US" b="1" dirty="0">
                <a:latin typeface="Calibri" charset="0"/>
              </a:rPr>
              <a:t>B</a:t>
            </a:r>
            <a:r>
              <a:rPr lang="en-US" b="1" dirty="0" smtClean="0">
                <a:latin typeface="Calibri" charset="0"/>
              </a:rPr>
              <a:t>est reflects the true score</a:t>
            </a:r>
          </a:p>
          <a:p>
            <a:pPr lvl="1"/>
            <a:r>
              <a:rPr lang="en-US" b="1" dirty="0" smtClean="0">
                <a:latin typeface="Calibri" charset="0"/>
              </a:rPr>
              <a:t>As little “error” as possible</a:t>
            </a:r>
          </a:p>
          <a:p>
            <a:pPr lvl="1"/>
            <a:r>
              <a:rPr lang="en-US" b="1" dirty="0" smtClean="0">
                <a:latin typeface="Calibri" charset="0"/>
              </a:rPr>
              <a:t>As “reliable” as possible</a:t>
            </a:r>
          </a:p>
          <a:p>
            <a:r>
              <a:rPr lang="en-US" b="1" dirty="0" smtClean="0">
                <a:latin typeface="Calibri" charset="0"/>
              </a:rPr>
              <a:t>Measurement reliability – </a:t>
            </a:r>
          </a:p>
          <a:p>
            <a:pPr lvl="1"/>
            <a:r>
              <a:rPr lang="en-US" b="1" dirty="0" smtClean="0">
                <a:latin typeface="Calibri" charset="0"/>
              </a:rPr>
              <a:t>Coefficient</a:t>
            </a:r>
          </a:p>
          <a:p>
            <a:pPr lvl="1"/>
            <a:r>
              <a:rPr lang="en-US" b="1" dirty="0" smtClean="0">
                <a:latin typeface="Calibri" charset="0"/>
              </a:rPr>
              <a:t>Ratio – True score / Observed score</a:t>
            </a:r>
          </a:p>
          <a:p>
            <a:endParaRPr lang="en-US" b="1" dirty="0" smtClean="0">
              <a:latin typeface="Calibri"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6</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2124934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066800"/>
          </a:xfrm>
        </p:spPr>
        <p:txBody>
          <a:bodyPr/>
          <a:lstStyle/>
          <a:p>
            <a:r>
              <a:rPr lang="en-US" sz="4000" b="1" dirty="0" smtClean="0">
                <a:latin typeface="Calibri" charset="0"/>
              </a:rPr>
              <a:t>Measurement Reliability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b="1" dirty="0" smtClean="0">
                <a:latin typeface="Calibri" charset="0"/>
              </a:rPr>
              <a:t>How much confidence can we have that the measure we obtain reflects the true score?</a:t>
            </a:r>
          </a:p>
          <a:p>
            <a:pPr lvl="1"/>
            <a:r>
              <a:rPr lang="en-US" b="1" dirty="0" smtClean="0">
                <a:latin typeface="Calibri" charset="0"/>
              </a:rPr>
              <a:t>Reliability of the measure</a:t>
            </a:r>
          </a:p>
          <a:p>
            <a:pPr lvl="1"/>
            <a:r>
              <a:rPr lang="en-US" b="1" dirty="0" smtClean="0">
                <a:latin typeface="Calibri" charset="0"/>
              </a:rPr>
              <a:t>How variable is the measure</a:t>
            </a:r>
          </a:p>
          <a:p>
            <a:r>
              <a:rPr lang="en-US" b="1" dirty="0" smtClean="0">
                <a:latin typeface="Calibri" charset="0"/>
              </a:rPr>
              <a:t>Standard error of measurement – </a:t>
            </a:r>
          </a:p>
          <a:p>
            <a:pPr lvl="1"/>
            <a:r>
              <a:rPr lang="en-US" b="1" dirty="0" smtClean="0">
                <a:latin typeface="Calibri" charset="0"/>
              </a:rPr>
              <a:t>Allows you to “… establish a range of scores (i.e., confidence interval) within which should lie … true score.”</a:t>
            </a:r>
          </a:p>
          <a:p>
            <a:endParaRPr lang="en-US" b="1" dirty="0" smtClean="0">
              <a:latin typeface="Calibri"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7</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1298399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143000"/>
          </a:xfrm>
        </p:spPr>
        <p:txBody>
          <a:bodyPr/>
          <a:lstStyle/>
          <a:p>
            <a:r>
              <a:rPr lang="en-US" sz="4000" b="1" dirty="0" smtClean="0">
                <a:latin typeface="Calibri" charset="0"/>
              </a:rPr>
              <a:t>Measurement Reliability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b="1" dirty="0" smtClean="0">
                <a:latin typeface="Calibri" charset="0"/>
              </a:rPr>
              <a:t>Standard error of measurement – </a:t>
            </a:r>
          </a:p>
          <a:p>
            <a:pPr lvl="1"/>
            <a:r>
              <a:rPr lang="en-US" b="1" dirty="0" smtClean="0">
                <a:latin typeface="Calibri" charset="0"/>
              </a:rPr>
              <a:t>SEM = SD * </a:t>
            </a:r>
            <a:r>
              <a:rPr lang="en-US" b="1" dirty="0" err="1" smtClean="0">
                <a:latin typeface="Calibri" charset="0"/>
              </a:rPr>
              <a:t>SqRt</a:t>
            </a:r>
            <a:r>
              <a:rPr lang="en-US" b="1" dirty="0" smtClean="0">
                <a:latin typeface="Calibri" charset="0"/>
              </a:rPr>
              <a:t> (1 – r)</a:t>
            </a:r>
          </a:p>
          <a:p>
            <a:pPr lvl="2"/>
            <a:r>
              <a:rPr lang="en-US" b="1" dirty="0" smtClean="0">
                <a:latin typeface="Calibri" charset="0"/>
              </a:rPr>
              <a:t>SEM – Standard error of measurement</a:t>
            </a:r>
          </a:p>
          <a:p>
            <a:pPr lvl="2"/>
            <a:r>
              <a:rPr lang="en-US" b="1" dirty="0" smtClean="0">
                <a:latin typeface="Calibri" charset="0"/>
              </a:rPr>
              <a:t>SD – standard deviation</a:t>
            </a:r>
          </a:p>
          <a:p>
            <a:pPr lvl="2"/>
            <a:r>
              <a:rPr lang="en-US" b="1" dirty="0">
                <a:latin typeface="Calibri" charset="0"/>
              </a:rPr>
              <a:t>r</a:t>
            </a:r>
            <a:r>
              <a:rPr lang="en-US" b="1" dirty="0" smtClean="0">
                <a:latin typeface="Calibri" charset="0"/>
              </a:rPr>
              <a:t> – correlation coefficient</a:t>
            </a:r>
          </a:p>
          <a:p>
            <a:pPr lvl="3"/>
            <a:r>
              <a:rPr lang="en-US" b="1" dirty="0" smtClean="0">
                <a:latin typeface="Calibri" charset="0"/>
              </a:rPr>
              <a:t>r – indication of the relationship between 2 measures</a:t>
            </a:r>
          </a:p>
          <a:p>
            <a:pPr lvl="3"/>
            <a:endParaRPr lang="en-US" b="1" dirty="0" smtClean="0">
              <a:latin typeface="Calibri" charset="0"/>
            </a:endParaRPr>
          </a:p>
          <a:p>
            <a:endParaRPr lang="en-US" b="1" dirty="0" smtClean="0">
              <a:latin typeface="Calibri"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8</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3245383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0"/>
            <a:ext cx="8229600" cy="1143000"/>
          </a:xfrm>
        </p:spPr>
        <p:txBody>
          <a:bodyPr/>
          <a:lstStyle/>
          <a:p>
            <a:r>
              <a:rPr lang="en-US" sz="4000" b="1" dirty="0" smtClean="0">
                <a:latin typeface="Calibri" charset="0"/>
              </a:rPr>
              <a:t>Measurement Reliability</a:t>
            </a:r>
            <a:endParaRPr lang="en-US" sz="4000" b="1" dirty="0">
              <a:latin typeface="Calibri" charset="0"/>
            </a:endParaRPr>
          </a:p>
        </p:txBody>
      </p:sp>
      <p:sp>
        <p:nvSpPr>
          <p:cNvPr id="8195" name="Rectangle 3"/>
          <p:cNvSpPr>
            <a:spLocks noGrp="1"/>
          </p:cNvSpPr>
          <p:nvPr>
            <p:ph type="body" idx="4294967295"/>
          </p:nvPr>
        </p:nvSpPr>
        <p:spPr>
          <a:xfrm>
            <a:off x="457200" y="1295400"/>
            <a:ext cx="8229600" cy="4830763"/>
          </a:xfrm>
        </p:spPr>
        <p:txBody>
          <a:bodyPr/>
          <a:lstStyle/>
          <a:p>
            <a:r>
              <a:rPr lang="en-US" b="1" dirty="0" smtClean="0">
                <a:latin typeface="Calibri" charset="0"/>
              </a:rPr>
              <a:t>In order to know the range of true scores that are indicated by the observed score –</a:t>
            </a:r>
          </a:p>
          <a:p>
            <a:pPr lvl="1"/>
            <a:r>
              <a:rPr lang="en-US" b="1" dirty="0" smtClean="0">
                <a:latin typeface="Calibri" charset="0"/>
              </a:rPr>
              <a:t>Need the SEM to compute a confidence interval around the observed score</a:t>
            </a:r>
          </a:p>
          <a:p>
            <a:pPr lvl="1"/>
            <a:r>
              <a:rPr lang="en-US" b="1" dirty="0" smtClean="0">
                <a:latin typeface="Calibri" charset="0"/>
              </a:rPr>
              <a:t>Confidence interval – </a:t>
            </a:r>
          </a:p>
          <a:p>
            <a:pPr lvl="2"/>
            <a:r>
              <a:rPr lang="en-US" b="1" dirty="0">
                <a:latin typeface="Calibri" charset="0"/>
              </a:rPr>
              <a:t>U</a:t>
            </a:r>
            <a:r>
              <a:rPr lang="en-US" b="1" dirty="0" smtClean="0">
                <a:latin typeface="Calibri" charset="0"/>
              </a:rPr>
              <a:t>sually 95% CI (2 standard deviations)</a:t>
            </a:r>
          </a:p>
          <a:p>
            <a:pPr lvl="2"/>
            <a:r>
              <a:rPr lang="en-US" b="1" dirty="0" smtClean="0">
                <a:latin typeface="Calibri" charset="0"/>
              </a:rPr>
              <a:t>To have 95% confidence that the range will include the true score</a:t>
            </a:r>
          </a:p>
          <a:p>
            <a:pPr lvl="1"/>
            <a:endParaRPr lang="en-US" b="1" dirty="0" smtClean="0">
              <a:latin typeface="Calibri" charset="0"/>
            </a:endParaRPr>
          </a:p>
          <a:p>
            <a:pPr lvl="1"/>
            <a:endParaRPr lang="en-US" b="1" dirty="0" smtClean="0">
              <a:latin typeface="Calibri" charset="0"/>
            </a:endParaRPr>
          </a:p>
          <a:p>
            <a:endParaRPr lang="en-US" b="1" dirty="0" smtClean="0">
              <a:latin typeface="Calibri" charset="0"/>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2B2F3BD-F759-3742-90CE-950D1F1A8BCA}" type="slidenum">
              <a:rPr lang="en-US">
                <a:solidFill>
                  <a:srgbClr val="898989"/>
                </a:solidFill>
                <a:latin typeface="Calibri" charset="0"/>
              </a:rPr>
              <a:pPr eaLnBrk="1" hangingPunct="1"/>
              <a:t>9</a:t>
            </a:fld>
            <a:endParaRPr lang="en-US">
              <a:solidFill>
                <a:srgbClr val="898989"/>
              </a:solidFill>
              <a:latin typeface="Calibri" charset="0"/>
            </a:endParaRPr>
          </a:p>
        </p:txBody>
      </p:sp>
      <p:sp>
        <p:nvSpPr>
          <p:cNvPr id="2" name="Footer Placeholder 1"/>
          <p:cNvSpPr>
            <a:spLocks noGrp="1"/>
          </p:cNvSpPr>
          <p:nvPr>
            <p:ph type="ftr" sz="quarter" idx="11"/>
          </p:nvPr>
        </p:nvSpPr>
        <p:spPr/>
        <p:txBody>
          <a:bodyPr/>
          <a:lstStyle/>
          <a:p>
            <a:pPr>
              <a:defRPr/>
            </a:pPr>
            <a:r>
              <a:rPr lang="nl-NL" smtClean="0"/>
              <a:t>MEDB 5510 - Week 9 </a:t>
            </a:r>
            <a:endParaRPr lang="en-US"/>
          </a:p>
        </p:txBody>
      </p:sp>
    </p:spTree>
    <p:extLst>
      <p:ext uri="{BB962C8B-B14F-4D97-AF65-F5344CB8AC3E}">
        <p14:creationId xmlns:p14="http://schemas.microsoft.com/office/powerpoint/2010/main" val="2552646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1690</TotalTime>
  <Words>2125</Words>
  <Application>Microsoft Office PowerPoint</Application>
  <PresentationFormat>On-screen Show (4:3)</PresentationFormat>
  <Paragraphs>489</Paragraphs>
  <Slides>48</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ＭＳ Ｐゴシック</vt:lpstr>
      <vt:lpstr>Arial</vt:lpstr>
      <vt:lpstr>Calibri</vt:lpstr>
      <vt:lpstr>Times New Roman</vt:lpstr>
      <vt:lpstr>Wingdings</vt:lpstr>
      <vt:lpstr>Office Theme</vt:lpstr>
      <vt:lpstr>MEDB 5510 Clinical Research Methods</vt:lpstr>
      <vt:lpstr>Measurement</vt:lpstr>
      <vt:lpstr>Measurement Reliability</vt:lpstr>
      <vt:lpstr>Measurement Reliability</vt:lpstr>
      <vt:lpstr>Measurement Reliability</vt:lpstr>
      <vt:lpstr>Measurement Reliability</vt:lpstr>
      <vt:lpstr>Measurement Reliability</vt:lpstr>
      <vt:lpstr>Measurement Reliability</vt:lpstr>
      <vt:lpstr>Measurement Reliability</vt:lpstr>
      <vt:lpstr>Measurement Reliability</vt:lpstr>
      <vt:lpstr>Measurement Reliability</vt:lpstr>
      <vt:lpstr>Measurement Reliability</vt:lpstr>
      <vt:lpstr>Measurement Reliability</vt:lpstr>
      <vt:lpstr>Measurement Reliability</vt:lpstr>
      <vt:lpstr>Measurement Reliability</vt:lpstr>
      <vt:lpstr>Measurement Reliability</vt:lpstr>
      <vt:lpstr>Measurement Reliability</vt:lpstr>
      <vt:lpstr>Measurement Reliability</vt:lpstr>
      <vt:lpstr>Measurement Reliability</vt:lpstr>
      <vt:lpstr>Measurement Reliability</vt:lpstr>
      <vt:lpstr>Measurement Reliability</vt:lpstr>
      <vt:lpstr>Measurement Reliability</vt:lpstr>
      <vt:lpstr>Measurement Reliability</vt:lpstr>
      <vt:lpstr>Measurement Reliability</vt:lpstr>
      <vt:lpstr>Measurement Reliability</vt:lpstr>
      <vt:lpstr>Measurement Reliability</vt:lpstr>
      <vt:lpstr>Measurement Reliability</vt:lpstr>
      <vt:lpstr>Measurement Reliability</vt:lpstr>
      <vt:lpstr>Measurement Validity</vt:lpstr>
      <vt:lpstr>Measurement Validity</vt:lpstr>
      <vt:lpstr>Measurement Validity</vt:lpstr>
      <vt:lpstr>Measurement Validity</vt:lpstr>
      <vt:lpstr>Measurement Validity</vt:lpstr>
      <vt:lpstr>Measurement Validity</vt:lpstr>
      <vt:lpstr>Measurement Validity</vt:lpstr>
      <vt:lpstr>Measurement Validity</vt:lpstr>
      <vt:lpstr>Measurement Validity</vt:lpstr>
      <vt:lpstr>Measurement Validity</vt:lpstr>
      <vt:lpstr>Measurement Validity</vt:lpstr>
      <vt:lpstr>Measurement Validity</vt:lpstr>
      <vt:lpstr>Measurement Validity</vt:lpstr>
      <vt:lpstr>Measurement Validity</vt:lpstr>
      <vt:lpstr>Measurement Validity</vt:lpstr>
      <vt:lpstr>Measurement Validity</vt:lpstr>
      <vt:lpstr>Measurement</vt:lpstr>
      <vt:lpstr>Measurement</vt:lpstr>
      <vt:lpstr>Measurement</vt:lpstr>
      <vt:lpstr>Assignment #7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NIH Forms and Required Grant Writing Style</dc:title>
  <dc:creator>gerkovichm</dc:creator>
  <cp:lastModifiedBy>Gerkovich, Mary M.</cp:lastModifiedBy>
  <cp:revision>153</cp:revision>
  <dcterms:created xsi:type="dcterms:W3CDTF">2009-06-29T18:04:53Z</dcterms:created>
  <dcterms:modified xsi:type="dcterms:W3CDTF">2018-01-17T16:50:37Z</dcterms:modified>
</cp:coreProperties>
</file>