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113" d="100"/>
          <a:sy n="113" d="100"/>
        </p:scale>
        <p:origin x="155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2" Type="http://schemas.openxmlformats.org/officeDocument/2006/relationships/viewProps" Target="viewProps.xml" /><Relationship Id="rId3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4" Type="http://schemas.openxmlformats.org/officeDocument/2006/relationships/tableStyles" Target="tableStyles.xml" /><Relationship Id="rId3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umkc.edu/ors/irb/training.cfm" TargetMode="External" /><Relationship Id="rId3" Type="http://schemas.openxmlformats.org/officeDocument/2006/relationships/hyperlink" Target="http://www.citiprogram.org/" TargetMode="External" /><Relationship Id="rId4" Type="http://schemas.openxmlformats.org/officeDocument/2006/relationships/hyperlink" Target="mailto:gerkovichm@umkc.edu" TargetMode="External" /><Relationship Id="rId5" Type="http://schemas.openxmlformats.org/officeDocument/2006/relationships/hyperlink" Target="http://www.umkc.edu/ors/irb/training.cfm" TargetMode="External" /><Relationship Id="rId6" Type="http://schemas.openxmlformats.org/officeDocument/2006/relationships/hyperlink" Target="mailto:gerkovichm@umkc.edu" TargetMode="External" /><Relationship Id="rId7" Type="http://schemas.openxmlformats.org/officeDocument/2006/relationships/hyperlink" Target="http://www.citiprogram.org/" TargetMode="External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umkc.edu/ors/irb/training.cfm" TargetMode="External" /><Relationship Id="rId3" Type="http://schemas.openxmlformats.org/officeDocument/2006/relationships/hyperlink" Target="http://www.citiprogram.org/" TargetMode="External" /><Relationship Id="rId4" Type="http://schemas.openxmlformats.org/officeDocument/2006/relationships/hyperlink" Target="mailto:simons@umkc.edu" TargetMode="External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Video</a:t>
            </a:r>
            <a:r>
              <a:rPr/>
              <a:t> </a:t>
            </a:r>
            <a:r>
              <a:rPr/>
              <a:t>02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Planning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ethics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Planning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Importance and feasibility of the research question</a:t>
            </a:r>
          </a:p>
          <a:p>
            <a:pPr lvl="2"/>
            <a:r>
              <a:rPr/>
              <a:t>?So What? test</a:t>
            </a:r>
          </a:p>
          <a:p>
            <a:pPr lvl="2"/>
            <a:r>
              <a:rPr/>
              <a:t>Is the question answerable?</a:t>
            </a:r>
          </a:p>
          <a:p>
            <a:pPr lvl="2"/>
            <a:r>
              <a:rPr/>
              <a:t>Is it feasible?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Planning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Characteristics of a good research project</a:t>
            </a:r>
          </a:p>
          <a:p>
            <a:pPr lvl="1"/>
            <a:r>
              <a:rPr/>
              <a:t>FINER</a:t>
            </a:r>
          </a:p>
          <a:p>
            <a:pPr lvl="2"/>
            <a:r>
              <a:rPr/>
              <a:t>Feasible</a:t>
            </a:r>
          </a:p>
          <a:p>
            <a:pPr lvl="2"/>
            <a:r>
              <a:rPr/>
              <a:t>Interesting</a:t>
            </a:r>
          </a:p>
          <a:p>
            <a:pPr lvl="2"/>
            <a:r>
              <a:rPr/>
              <a:t>Novel</a:t>
            </a:r>
          </a:p>
          <a:p>
            <a:pPr lvl="2"/>
            <a:r>
              <a:rPr/>
              <a:t>Ethical</a:t>
            </a:r>
          </a:p>
          <a:p>
            <a:pPr lvl="2"/>
            <a:r>
              <a:rPr/>
              <a:t>Relevant</a:t>
            </a:r>
          </a:p>
          <a:p>
            <a:pPr lvl="0" marL="0" indent="0">
              <a:buNone/>
            </a:pPr>
            <a:r>
              <a:rPr/>
              <a:t>Hulley, Cummings, Browner, Grady, Hearst, &amp; Newman. </a:t>
            </a:r>
            <a:r>
              <a:rPr i="1"/>
              <a:t>Designing Clinical Research</a:t>
            </a:r>
            <a:r>
              <a:rPr/>
              <a:t> . 2001.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Planning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Hulley, Cummings, Browner, Grady, Hearst, &amp; Newman. </a:t>
            </a:r>
            <a:r>
              <a:rPr i="1"/>
              <a:t>Designing Clinical Research</a:t>
            </a:r>
            <a:r>
              <a:rPr/>
              <a:t> . 2001.</a:t>
            </a:r>
          </a:p>
          <a:p>
            <a:pPr lvl="0" marL="0" indent="0">
              <a:buNone/>
            </a:pPr>
            <a:r>
              <a:rPr/>
              <a:t>(assets/img/image2.jpeg)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Planning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Step 2 ? Conduct literature review</a:t>
            </a:r>
          </a:p>
          <a:p>
            <a:pPr lvl="1"/>
            <a:r>
              <a:rPr/>
              <a:t>Purposes of literature review</a:t>
            </a:r>
          </a:p>
          <a:p>
            <a:pPr lvl="1"/>
            <a:r>
              <a:rPr/>
              <a:t>What a literature review is NOT ?</a:t>
            </a:r>
          </a:p>
          <a:p>
            <a:pPr lvl="1"/>
            <a:r>
              <a:rPr/>
              <a:t>What a literature review is ?</a:t>
            </a:r>
          </a:p>
          <a:p>
            <a:pPr lvl="1"/>
            <a:r>
              <a:rPr/>
              <a:t>Sources to be used in literature review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Planning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Reviewing the literature</a:t>
            </a:r>
          </a:p>
          <a:p>
            <a:pPr lvl="2"/>
            <a:r>
              <a:rPr/>
              <a:t>What is known</a:t>
            </a:r>
          </a:p>
          <a:p>
            <a:pPr lvl="2"/>
            <a:r>
              <a:rPr/>
              <a:t>What questions remain</a:t>
            </a:r>
          </a:p>
          <a:p>
            <a:pPr lvl="2"/>
            <a:r>
              <a:rPr/>
              <a:t>Evaluating research reports</a:t>
            </a:r>
          </a:p>
          <a:p>
            <a:pPr lvl="3"/>
            <a:r>
              <a:rPr/>
              <a:t>Journal quality</a:t>
            </a:r>
          </a:p>
          <a:p>
            <a:pPr lvl="3"/>
            <a:r>
              <a:rPr/>
              <a:t>What is the study about?</a:t>
            </a:r>
          </a:p>
          <a:p>
            <a:pPr lvl="3"/>
            <a:r>
              <a:rPr/>
              <a:t>Are the results of the study valid?</a:t>
            </a:r>
          </a:p>
          <a:p>
            <a:pPr lvl="3"/>
            <a:r>
              <a:rPr/>
              <a:t>Are the results meaningful?</a:t>
            </a:r>
          </a:p>
          <a:p>
            <a:pPr lvl="3"/>
            <a:r>
              <a:rPr/>
              <a:t>What does it all mean and how does it contribute to what you want to do?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Research</a:t>
            </a:r>
            <a:r>
              <a:rPr/>
              <a:t> </a:t>
            </a:r>
            <a:r>
              <a:rPr/>
              <a:t>Project</a:t>
            </a:r>
            <a:r>
              <a:rPr/>
              <a:t> </a:t>
            </a:r>
            <a:r>
              <a:rPr/>
              <a:t>?</a:t>
            </a:r>
            <a:r>
              <a:rPr/>
              <a:t> </a:t>
            </a:r>
            <a:r>
              <a:rPr/>
              <a:t>Key</a:t>
            </a:r>
            <a:r>
              <a:rPr/>
              <a:t> </a:t>
            </a:r>
            <a:r>
              <a:rPr/>
              <a:t>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Variables</a:t>
            </a:r>
          </a:p>
          <a:p>
            <a:pPr lvl="2"/>
            <a:r>
              <a:rPr/>
              <a:t>Independent variables</a:t>
            </a:r>
          </a:p>
          <a:p>
            <a:pPr lvl="3"/>
            <a:r>
              <a:rPr/>
              <a:t>Active or Manipulated</a:t>
            </a:r>
          </a:p>
          <a:p>
            <a:pPr lvl="3"/>
            <a:r>
              <a:rPr/>
              <a:t>Attribute or Measured</a:t>
            </a:r>
          </a:p>
          <a:p>
            <a:pPr lvl="2"/>
            <a:r>
              <a:rPr/>
              <a:t>Dependent variables</a:t>
            </a:r>
          </a:p>
          <a:p>
            <a:pPr lvl="2"/>
            <a:r>
              <a:rPr/>
              <a:t>Extraneous variables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Research</a:t>
            </a:r>
            <a:r>
              <a:rPr/>
              <a:t> </a:t>
            </a:r>
            <a:r>
              <a:rPr/>
              <a:t>Project</a:t>
            </a:r>
            <a:r>
              <a:rPr/>
              <a:t> </a:t>
            </a:r>
            <a:r>
              <a:rPr/>
              <a:t>?</a:t>
            </a:r>
            <a:r>
              <a:rPr/>
              <a:t> </a:t>
            </a:r>
            <a:r>
              <a:rPr/>
              <a:t>Key</a:t>
            </a:r>
            <a:r>
              <a:rPr/>
              <a:t> </a:t>
            </a:r>
            <a:r>
              <a:rPr/>
              <a:t>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Research Hypotheses vs Research Questions</a:t>
            </a:r>
          </a:p>
          <a:p>
            <a:pPr lvl="2"/>
            <a:r>
              <a:rPr/>
              <a:t>Difference</a:t>
            </a:r>
          </a:p>
          <a:p>
            <a:pPr lvl="2"/>
            <a:r>
              <a:rPr/>
              <a:t>Associational</a:t>
            </a:r>
          </a:p>
          <a:p>
            <a:pPr lvl="2"/>
            <a:r>
              <a:rPr/>
              <a:t>Descriptive</a:t>
            </a:r>
          </a:p>
          <a:p>
            <a:pPr lvl="1"/>
            <a:r>
              <a:rPr/>
              <a:t>Analyses associated with each type of RH/RQ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Clinical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(assets/img/image3.emf)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Research</a:t>
            </a:r>
            <a:r>
              <a:rPr/>
              <a:t> </a:t>
            </a:r>
            <a:r>
              <a:rPr/>
              <a:t>Ethics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Basic sources of research ethics</a:t>
            </a:r>
          </a:p>
          <a:p>
            <a:pPr lvl="2"/>
            <a:r>
              <a:rPr/>
              <a:t>Professional codes</a:t>
            </a:r>
          </a:p>
          <a:p>
            <a:pPr lvl="2"/>
            <a:r>
              <a:rPr/>
              <a:t>Government regulations</a:t>
            </a:r>
          </a:p>
          <a:p>
            <a:pPr lvl="2"/>
            <a:r>
              <a:rPr/>
              <a:t>Institutional policies</a:t>
            </a:r>
          </a:p>
          <a:p>
            <a:pPr lvl="2"/>
            <a:r>
              <a:rPr/>
              <a:t>Personal convictions and responsibility</a:t>
            </a:r>
          </a:p>
          <a:p>
            <a:pPr lvl="2"/>
            <a:r>
              <a:rPr/>
              <a:t>Mentors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Research</a:t>
            </a:r>
            <a:r>
              <a:rPr/>
              <a:t> </a:t>
            </a:r>
            <a:r>
              <a:rPr/>
              <a:t>Ethics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Integrity of the researcher</a:t>
            </a:r>
          </a:p>
          <a:p>
            <a:pPr lvl="2"/>
            <a:r>
              <a:rPr/>
              <a:t>?The buck stops here?</a:t>
            </a:r>
          </a:p>
          <a:p>
            <a:pPr lvl="1"/>
            <a:r>
              <a:rPr/>
              <a:t>Protection of human rights in clinical research</a:t>
            </a:r>
          </a:p>
          <a:p>
            <a:pPr lvl="2"/>
            <a:r>
              <a:rPr/>
              <a:t>Guiding Principles (Belmont Report)</a:t>
            </a:r>
          </a:p>
          <a:p>
            <a:pPr lvl="3"/>
            <a:r>
              <a:rPr/>
              <a:t>Autonomy of each individual</a:t>
            </a:r>
          </a:p>
          <a:p>
            <a:pPr lvl="3"/>
            <a:r>
              <a:rPr/>
              <a:t>Beneficence</a:t>
            </a:r>
          </a:p>
          <a:p>
            <a:pPr lvl="3"/>
            <a:r>
              <a:rPr/>
              <a:t>Justice</a:t>
            </a:r>
          </a:p>
          <a:p>
            <a:pPr lvl="2"/>
            <a:r>
              <a:rPr/>
              <a:t>Use of control groups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Learning</a:t>
            </a:r>
            <a:r>
              <a:rPr/>
              <a:t> </a:t>
            </a:r>
            <a:r>
              <a:rPr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To describe the variety of research that can be conducted while doing clinical research.</a:t>
            </a:r>
          </a:p>
          <a:p>
            <a:pPr lvl="1">
              <a:buAutoNum type="arabicPeriod"/>
            </a:pPr>
            <a:r>
              <a:rPr/>
              <a:t>To describe what is needed in order to identify and define a research question that could be the basis for a research project.</a:t>
            </a:r>
          </a:p>
          <a:p>
            <a:pPr lvl="1">
              <a:buAutoNum type="arabicPeriod"/>
            </a:pPr>
            <a:r>
              <a:rPr/>
              <a:t>To learn what is expected in terms of professional ethics and ethical research with humans.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Research</a:t>
            </a:r>
            <a:r>
              <a:rPr/>
              <a:t> </a:t>
            </a:r>
            <a:r>
              <a:rPr/>
              <a:t>Ethics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Central issues in research ethics</a:t>
            </a:r>
          </a:p>
          <a:p>
            <a:pPr lvl="2"/>
            <a:r>
              <a:rPr/>
              <a:t>Informed consent</a:t>
            </a:r>
          </a:p>
          <a:p>
            <a:pPr lvl="2"/>
            <a:r>
              <a:rPr/>
              <a:t>Privacy and confidentiality</a:t>
            </a:r>
          </a:p>
          <a:p>
            <a:pPr lvl="2"/>
            <a:r>
              <a:rPr/>
              <a:t>Anonymity</a:t>
            </a:r>
          </a:p>
          <a:p>
            <a:pPr lvl="2"/>
            <a:r>
              <a:rPr/>
              <a:t>Deception</a:t>
            </a:r>
          </a:p>
          <a:p>
            <a:pPr lvl="2"/>
            <a:r>
              <a:rPr/>
              <a:t>Risk of harm</a:t>
            </a:r>
          </a:p>
          <a:p>
            <a:pPr lvl="2"/>
            <a:r>
              <a:rPr/>
              <a:t>Exploitation</a:t>
            </a:r>
          </a:p>
          <a:p>
            <a:pPr lvl="1"/>
            <a:r>
              <a:rPr/>
              <a:t>Vulnerable populations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Research</a:t>
            </a:r>
            <a:r>
              <a:rPr/>
              <a:t> </a:t>
            </a:r>
            <a:r>
              <a:rPr/>
              <a:t>Ethics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Sim &amp; Wright. </a:t>
            </a:r>
            <a:r>
              <a:rPr i="1"/>
              <a:t>Research in Health Care</a:t>
            </a:r>
            <a:r>
              <a:rPr/>
              <a:t> . 2000.</a:t>
            </a:r>
          </a:p>
          <a:p>
            <a:pPr lvl="0" marL="0" indent="0">
              <a:buNone/>
            </a:pPr>
            <a:r>
              <a:rPr/>
              <a:t>MEDB 5510 - Week 2 Part 2 - Gerkovich 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Research</a:t>
            </a:r>
            <a:r>
              <a:rPr/>
              <a:t> </a:t>
            </a:r>
            <a:r>
              <a:rPr/>
              <a:t>Ethics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Institutional Review Board</a:t>
            </a:r>
          </a:p>
          <a:p>
            <a:pPr lvl="2"/>
            <a:r>
              <a:rPr/>
              <a:t>Purpose</a:t>
            </a:r>
          </a:p>
          <a:p>
            <a:pPr lvl="2"/>
            <a:r>
              <a:rPr/>
              <a:t>Composition</a:t>
            </a:r>
          </a:p>
          <a:p>
            <a:pPr lvl="2"/>
            <a:r>
              <a:rPr/>
              <a:t>Responsibilities</a:t>
            </a:r>
          </a:p>
          <a:p>
            <a:pPr lvl="1"/>
            <a:r>
              <a:rPr/>
              <a:t>Elements of Informed Consent</a:t>
            </a:r>
          </a:p>
          <a:p>
            <a:pPr lvl="2"/>
            <a:r>
              <a:rPr/>
              <a:t>Information elements</a:t>
            </a:r>
          </a:p>
          <a:p>
            <a:pPr lvl="2"/>
            <a:r>
              <a:rPr/>
              <a:t>Consent elements</a:t>
            </a:r>
          </a:p>
          <a:p>
            <a:pPr lvl="2"/>
            <a:r>
              <a:rPr/>
              <a:t>Authorization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Research</a:t>
            </a:r>
            <a:r>
              <a:rPr/>
              <a:t> </a:t>
            </a:r>
            <a:r>
              <a:rPr/>
              <a:t>Ethics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Portney &amp; Watkins, 2009.</a:t>
            </a:r>
          </a:p>
          <a:p>
            <a:pPr lvl="0" marL="0" indent="0">
              <a:buNone/>
            </a:pPr>
            <a:r>
              <a:rPr/>
              <a:t>(assets/img/image2.jpeg) *** ### Research Ethics</a:t>
            </a:r>
          </a:p>
          <a:p>
            <a:pPr lvl="1"/>
            <a:r>
              <a:rPr/>
              <a:t>Other research ethics issues</a:t>
            </a:r>
          </a:p>
          <a:p>
            <a:pPr lvl="2"/>
            <a:r>
              <a:rPr/>
              <a:t>Scientific misconduct</a:t>
            </a:r>
          </a:p>
          <a:p>
            <a:pPr lvl="2"/>
            <a:r>
              <a:rPr/>
              <a:t>Conflict of interest</a:t>
            </a:r>
          </a:p>
          <a:p>
            <a:pPr lvl="2"/>
            <a:r>
              <a:rPr/>
              <a:t>Reporting research results</a:t>
            </a:r>
          </a:p>
          <a:p>
            <a:pPr lvl="3"/>
            <a:r>
              <a:rPr/>
              <a:t>Plagiarism</a:t>
            </a:r>
          </a:p>
          <a:p>
            <a:pPr lvl="3"/>
            <a:r>
              <a:rPr/>
              <a:t>Duplication</a:t>
            </a:r>
          </a:p>
          <a:p>
            <a:pPr lvl="3"/>
            <a:r>
              <a:rPr/>
              <a:t>Fragmentation</a:t>
            </a:r>
          </a:p>
          <a:p>
            <a:pPr lvl="3"/>
            <a:r>
              <a:rPr/>
              <a:t>Authorship</a:t>
            </a:r>
          </a:p>
          <a:p>
            <a:pPr lvl="2"/>
            <a:r>
              <a:rPr/>
              <a:t>Use of animals in research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Research</a:t>
            </a:r>
            <a:r>
              <a:rPr/>
              <a:t> </a:t>
            </a:r>
            <a:r>
              <a:rPr/>
              <a:t>Ethics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NIH definition (NIH Catalyst, 2001)</a:t>
            </a:r>
          </a:p>
          <a:p>
            <a:pPr lvl="1"/>
            <a:r>
              <a:rPr/>
              <a:t>Scientific/research misconduct is ?</a:t>
            </a:r>
          </a:p>
          <a:p>
            <a:pPr lvl="2"/>
            <a:r>
              <a:rPr/>
              <a:t>Fabrication ? inventing data or results</a:t>
            </a:r>
          </a:p>
          <a:p>
            <a:pPr lvl="2"/>
            <a:r>
              <a:rPr/>
              <a:t>Falsification ? manipulating research materials, equipment, or processes, or changing or omitting data or results</a:t>
            </a:r>
          </a:p>
          <a:p>
            <a:pPr lvl="2"/>
            <a:r>
              <a:rPr/>
              <a:t>Plagiarism ? appropriation of ideas, processes, results, or words of another person without giving appropriate credit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Research</a:t>
            </a:r>
            <a:r>
              <a:rPr/>
              <a:t> </a:t>
            </a:r>
            <a:r>
              <a:rPr/>
              <a:t>Ethics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Training ?</a:t>
            </a:r>
          </a:p>
          <a:p>
            <a:pPr lvl="2"/>
            <a:r>
              <a:rPr/>
              <a:t>CITI training ? used by multiple institutions</a:t>
            </a:r>
          </a:p>
          <a:p>
            <a:pPr lvl="1"/>
            <a:r>
              <a:rPr/>
              <a:t>IRBs ?</a:t>
            </a:r>
          </a:p>
          <a:p>
            <a:pPr lvl="2"/>
            <a:r>
              <a:rPr/>
              <a:t>UMKC IRB</a:t>
            </a:r>
          </a:p>
          <a:p>
            <a:pPr lvl="2"/>
            <a:r>
              <a:rPr/>
              <a:t>IRBs at other institutions (CMH, St. Luke?s ?)</a:t>
            </a:r>
          </a:p>
          <a:p>
            <a:pPr lvl="1"/>
            <a:r>
              <a:rPr/>
              <a:t>Research committees ?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Assignment</a:t>
            </a:r>
            <a:r>
              <a:rPr/>
              <a:t> </a:t>
            </a:r>
            <a:r>
              <a:rPr/>
              <a:t>#1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Complete the UMKC IRB training.</a:t>
            </a:r>
          </a:p>
          <a:p>
            <a:pPr lvl="1"/>
            <a:r>
              <a:rPr/>
              <a:t>Get to this from the UMKC Research Support page</a:t>
            </a:r>
          </a:p>
          <a:p>
            <a:pPr lvl="1"/>
            <a:r>
              <a:rPr>
                <a:hlinkClick r:id="rId2"/>
              </a:rPr>
              <a:t>http://www.umkc.edu/ors/irb/training.cfm</a:t>
            </a:r>
          </a:p>
          <a:p>
            <a:pPr lvl="1"/>
            <a:r>
              <a:rPr>
                <a:hlinkClick r:id="rId3"/>
              </a:rPr>
              <a:t>http://www.citiprogram.org/</a:t>
            </a:r>
          </a:p>
          <a:p>
            <a:pPr lvl="1"/>
            <a:r>
              <a:rPr/>
              <a:t>Select ?Group 1 ? Biomedical Investigator?</a:t>
            </a:r>
          </a:p>
          <a:p>
            <a:pPr lvl="1"/>
            <a:r>
              <a:rPr/>
              <a:t>Send a copy of the Certificate of Completion to Dr. Gerkovich ( </a:t>
            </a:r>
            <a:r>
              <a:rPr>
                <a:hlinkClick r:id="rId4"/>
              </a:rPr>
              <a:t>gerkovichm@umkc.edu</a:t>
            </a:r>
            <a:r>
              <a:rPr/>
              <a:t> ); this copy will be kept by me so make sure to also print out a copy for your own file.</a:t>
            </a:r>
          </a:p>
          <a:p>
            <a:pPr lvl="0" marL="0" indent="0">
              <a:buNone/>
            </a:pPr>
            <a:r>
              <a:rPr>
                <a:hlinkClick r:id="rId5"/>
              </a:rPr>
              <a:t>http://www.umkc.edu/ors/irb/training.cfm</a:t>
            </a:r>
            <a:r>
              <a:rPr/>
              <a:t> </a:t>
            </a:r>
            <a:r>
              <a:rPr>
                <a:hlinkClick r:id="rId6"/>
              </a:rPr>
              <a:t>http://www.citiprogram.org/</a:t>
            </a:r>
            <a:r>
              <a:rPr/>
              <a:t> </a:t>
            </a:r>
            <a:r>
              <a:rPr>
                <a:hlinkClick r:id="rId7"/>
              </a:rPr>
              <a:t>gerkovichm@umkc.edu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Complete the UMKC IRB training. Get to this from the </a:t>
            </a:r>
            <a:r>
              <a:rPr>
                <a:hlinkClick r:id="rId2"/>
              </a:rPr>
              <a:t>UMKC Research Support page</a:t>
            </a:r>
            <a:r>
              <a:rPr/>
              <a:t>, or directly by registering on the </a:t>
            </a:r>
            <a:r>
              <a:rPr>
                <a:hlinkClick r:id="rId3"/>
              </a:rPr>
              <a:t>CITI Program web site</a:t>
            </a:r>
            <a:r>
              <a:rPr/>
              <a:t>. Select “Group 1 - Biomedical Investigator”. Send a copy of the Certificate of Completion to Dr. Simon (</a:t>
            </a:r>
            <a:r>
              <a:rPr>
                <a:hlinkClick r:id="rId4"/>
              </a:rPr>
              <a:t>simons@umkc.edu</a:t>
            </a:r>
            <a:r>
              <a:rPr/>
              <a:t>); this copy will be kept by the instructor so make sure to also print out a copy for your own file. Certificate must be submitted by midnight, Wednesday 1/31/2018 to be eligible to receive full credit.</a:t>
            </a:r>
          </a:p>
          <a:p>
            <a:pPr lvl="1">
              <a:buAutoNum type="arabicPeriod"/>
            </a:pPr>
            <a:r>
              <a:rPr/>
              <a:t>Prepare for next week’s session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Discussion</a:t>
            </a:r>
            <a:r>
              <a:rPr/>
              <a:t> </a:t>
            </a:r>
            <a:r>
              <a:rPr/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Please submit your posts by Friday, February 01, 2019 and comment on at least one other post by the following Wednesday.</a:t>
            </a:r>
          </a:p>
          <a:p>
            <a:pPr lvl="1">
              <a:buAutoNum type="arabicPeriod"/>
            </a:pPr>
            <a:r>
              <a:rPr/>
              <a:t>How will you go about deciding on a research project?</a:t>
            </a:r>
          </a:p>
          <a:p>
            <a:pPr lvl="1">
              <a:buAutoNum type="arabicPeriod"/>
            </a:pPr>
            <a:r>
              <a:rPr/>
              <a:t>How will you decide whether you will be proposing research questions or hypotheses?</a:t>
            </a:r>
          </a:p>
          <a:p>
            <a:pPr lvl="1">
              <a:buAutoNum type="arabicPeriod"/>
            </a:pPr>
            <a:r>
              <a:rPr/>
              <a:t>What will you need to take into account in order to make sure you are conducting research in an ethical and responsible manner?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Additional</a:t>
            </a:r>
            <a:r>
              <a:rPr/>
              <a:t> </a:t>
            </a:r>
            <a:r>
              <a:rPr/>
              <a:t>slides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Required</a:t>
            </a:r>
            <a:r>
              <a:rPr/>
              <a:t> </a:t>
            </a:r>
            <a:r>
              <a:rPr/>
              <a:t>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Chapters 2, 3, 14</a:t>
            </a:r>
          </a:p>
          <a:p>
            <a:pPr lvl="1">
              <a:buAutoNum type="arabicPeriod"/>
            </a:pPr>
            <a:r>
              <a:rPr/>
              <a:t>Canvas - Chen article; Price article; Lidz article; Simon article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Optional</a:t>
            </a:r>
            <a:r>
              <a:rPr/>
              <a:t> </a:t>
            </a:r>
            <a:r>
              <a:rPr/>
              <a:t>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Rebecca Skloot. The Immortal Life of Henrietta Lacks</a:t>
            </a:r>
          </a:p>
          <a:p>
            <a:pPr lvl="0" marL="0" indent="0">
              <a:buNone/>
            </a:pPr>
            <a:r>
              <a:rPr/>
              <a:t>Willyard. “Should you blow the whistle?” (Week 2 folder)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Planning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(assets/img/image1.png)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Planning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Step 1 ? Identify a research problem</a:t>
            </a:r>
          </a:p>
          <a:p>
            <a:pPr lvl="1"/>
            <a:r>
              <a:rPr/>
              <a:t>What is a research problem?</a:t>
            </a:r>
          </a:p>
          <a:p>
            <a:pPr lvl="1"/>
            <a:r>
              <a:rPr/>
              <a:t>Sources of research problems ?</a:t>
            </a:r>
          </a:p>
          <a:p>
            <a:pPr lvl="2"/>
            <a:r>
              <a:rPr/>
              <a:t>Existing research literature</a:t>
            </a:r>
          </a:p>
          <a:p>
            <a:pPr lvl="2"/>
            <a:r>
              <a:rPr/>
              <a:t>Theory</a:t>
            </a:r>
          </a:p>
          <a:p>
            <a:pPr lvl="2"/>
            <a:r>
              <a:rPr/>
              <a:t>Personal experience</a:t>
            </a:r>
          </a:p>
          <a:p>
            <a:pPr lvl="2"/>
            <a:r>
              <a:rPr/>
              <a:t>Clinical observation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Planning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Characteristics of a good research problem?</a:t>
            </a:r>
          </a:p>
          <a:p>
            <a:pPr lvl="2"/>
            <a:r>
              <a:rPr/>
              <a:t>Broad vs Narrow</a:t>
            </a:r>
          </a:p>
          <a:p>
            <a:pPr lvl="2"/>
            <a:r>
              <a:rPr/>
              <a:t>Widespread vs Limited interest</a:t>
            </a:r>
          </a:p>
          <a:p>
            <a:pPr lvl="2"/>
            <a:r>
              <a:rPr/>
              <a:t>Well-researched vs Unknown territory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Planning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Considerations in Choosing a Topic</a:t>
            </a:r>
          </a:p>
          <a:p>
            <a:pPr lvl="2"/>
            <a:r>
              <a:rPr/>
              <a:t>Interest and enthusiasm</a:t>
            </a:r>
          </a:p>
          <a:p>
            <a:pPr lvl="2"/>
            <a:r>
              <a:rPr/>
              <a:t>Time</a:t>
            </a:r>
          </a:p>
          <a:p>
            <a:pPr lvl="2"/>
            <a:r>
              <a:rPr/>
              <a:t>Cost</a:t>
            </a:r>
          </a:p>
          <a:p>
            <a:pPr lvl="2"/>
            <a:r>
              <a:rPr/>
              <a:t>Scope of the problem</a:t>
            </a:r>
          </a:p>
          <a:p>
            <a:pPr lvl="2"/>
            <a:r>
              <a:rPr/>
              <a:t>Contribution to the profession</a:t>
            </a:r>
          </a:p>
          <a:p>
            <a:pPr lvl="2"/>
            <a:r>
              <a:rPr/>
              <a:t>Support and expertise</a:t>
            </a:r>
          </a:p>
          <a:p>
            <a:pPr lvl="2"/>
            <a:r>
              <a:rPr/>
              <a:t>Access issues/human subjects</a:t>
            </a:r>
          </a:p>
          <a:p>
            <a:pPr lvl="2"/>
            <a:r>
              <a:rPr/>
              <a:t>Degree of control</a:t>
            </a:r>
          </a:p>
          <a:p>
            <a:pPr lvl="2"/>
            <a:r>
              <a:rPr/>
              <a:t>Design considerations</a:t>
            </a:r>
          </a:p>
          <a:p>
            <a:pPr lvl="2"/>
            <a:r>
              <a:rPr/>
              <a:t>Values and comfort level of the researcher</a:t>
            </a:r>
          </a:p>
          <a:p>
            <a:pPr lvl="0" marL="0" indent="0">
              <a:buNone/>
            </a:pPr>
            <a:r>
              <a:rPr/>
              <a:t>Cottrell &amp; McKenzie. </a:t>
            </a:r>
            <a:r>
              <a:rPr i="1"/>
              <a:t>Health Promotion &amp; Education Research Methods</a:t>
            </a:r>
            <a:r>
              <a:rPr/>
              <a:t> . 2005.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Planning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should NOT drive picking a research question</a:t>
            </a:r>
          </a:p>
          <a:p>
            <a:pPr lvl="2"/>
            <a:r>
              <a:rPr/>
              <a:t>A specific research methodology</a:t>
            </a:r>
          </a:p>
          <a:p>
            <a:pPr lvl="2"/>
            <a:r>
              <a:rPr/>
              <a:t>A specific funding opportunity</a:t>
            </a:r>
          </a:p>
          <a:p>
            <a:pPr lvl="2"/>
            <a:r>
              <a:rPr/>
              <a:t>A publication-focused motivation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17</Words>
  <Application>Microsoft Office PowerPoint</Application>
  <PresentationFormat>On-screen Show (4:3)</PresentationFormat>
  <Paragraphs>9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Title slide</vt:lpstr>
      <vt:lpstr>Content slide</vt:lpstr>
      <vt:lpstr>Two content</vt:lpstr>
      <vt:lpstr>Section Header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Video 02 - Planning and ethics</dc:title>
  <dc:creator>Steve Simon</dc:creator>
  <cp:keywords/>
  <dcterms:created xsi:type="dcterms:W3CDTF">2019-01-03T16:38:25Z</dcterms:created>
  <dcterms:modified xsi:type="dcterms:W3CDTF">2019-01-03T16:38:25Z</dcterms:modified>
</cp:coreProperties>
</file>