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0" Type="http://schemas.openxmlformats.org/officeDocument/2006/relationships/viewProps" Target="viewProps.xml" /><Relationship Id="rId39" Type="http://schemas.openxmlformats.org/officeDocument/2006/relationships/presProps" Target="presProps.xml" /><Relationship Id="rId1" Type="http://schemas.openxmlformats.org/officeDocument/2006/relationships/slideMaster" Target="slideMasters/slideMaster1.xml" /><Relationship Id="rId42" Type="http://schemas.openxmlformats.org/officeDocument/2006/relationships/tableStyles" Target="tableStyles.xml" /><Relationship Id="rId4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7</a:t>
            </a:r>
            <a:r>
              <a:rPr/>
              <a:t> </a:t>
            </a:r>
            <a:r>
              <a:rPr/>
              <a:t>-</a:t>
            </a:r>
            <a:r>
              <a:rPr/>
              <a:t> </a:t>
            </a:r>
            <a:r>
              <a:rPr/>
              <a:t>Internal</a:t>
            </a:r>
            <a:r>
              <a:rPr/>
              <a:t> </a:t>
            </a:r>
            <a:r>
              <a:rPr/>
              <a:t>and</a:t>
            </a:r>
            <a:r>
              <a:rPr/>
              <a:t> </a:t>
            </a:r>
            <a:r>
              <a:rPr/>
              <a:t>external</a:t>
            </a:r>
            <a:r>
              <a:rPr/>
              <a:t> </a:t>
            </a:r>
            <a:r>
              <a:rPr/>
              <a:t>validity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Internal validity -</a:t>
            </a:r>
          </a:p>
          <a:p>
            <a:pPr lvl="2"/>
            <a:r>
              <a:rPr/>
              <a:t>Most often discussed with reference to randomized experimental and quasi-experimental designs</a:t>
            </a:r>
          </a:p>
          <a:p>
            <a:pPr lvl="2"/>
            <a:r>
              <a:rPr/>
              <a:t>Can also be applied to non-experimental studies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Randomized experimental design –</a:t>
            </a:r>
          </a:p>
          <a:p>
            <a:pPr lvl="4"/>
            <a:r>
              <a:rPr/>
              <a:t>Random assignment</a:t>
            </a:r>
          </a:p>
          <a:p>
            <a:pPr lvl="3"/>
            <a:r>
              <a:rPr/>
              <a:t>Quasi-experimental design –</a:t>
            </a:r>
          </a:p>
          <a:p>
            <a:pPr lvl="4"/>
            <a:r>
              <a:rPr/>
              <a:t>Random assignment of treatments</a:t>
            </a:r>
          </a:p>
          <a:p>
            <a:pPr lvl="4"/>
            <a:r>
              <a:rPr/>
              <a:t>Matching</a:t>
            </a:r>
          </a:p>
          <a:p>
            <a:pPr lvl="4"/>
            <a:r>
              <a:rPr/>
              <a:t>Checking pretest scores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Comparative design –</a:t>
            </a:r>
          </a:p>
          <a:p>
            <a:pPr lvl="4"/>
            <a:r>
              <a:rPr/>
              <a:t>Statistical adjustment (ANCOVA) to adjust DV scores to make groups more nearly equivalent</a:t>
            </a:r>
          </a:p>
          <a:p>
            <a:pPr lvl="4"/>
            <a:r>
              <a:rPr/>
              <a:t>Matching participants on variables other than the primary IV</a:t>
            </a:r>
          </a:p>
          <a:p>
            <a:pPr lvl="5"/>
            <a:r>
              <a:rPr/>
              <a:t>E.g. Case-control study</a:t>
            </a:r>
          </a:p>
          <a:p>
            <a:pPr lvl="4"/>
            <a:r>
              <a:rPr/>
              <a:t>Check after the study for comparability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Associational design –</a:t>
            </a:r>
          </a:p>
          <a:p>
            <a:pPr lvl="4"/>
            <a:r>
              <a:rPr/>
              <a:t>Only 1 group</a:t>
            </a:r>
          </a:p>
          <a:p>
            <a:pPr lvl="4"/>
            <a:r>
              <a:rPr/>
              <a:t>Not able to provide evidence of causation</a:t>
            </a:r>
          </a:p>
          <a:p>
            <a:pPr lvl="4"/>
            <a:r>
              <a:rPr/>
              <a:t>“Equivalence” – “… whether those who score high on the IV … are similar to those … who score low in terms of other attributes that may be related to the DV.”</a:t>
            </a:r>
          </a:p>
          <a:p>
            <a:pPr lvl="4"/>
            <a:r>
              <a:rPr/>
              <a:t>May be able to provide some statistical control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Control of extraneous experiences and environmental variables –</a:t>
            </a:r>
          </a:p>
          <a:p>
            <a:pPr lvl="2"/>
            <a:r>
              <a:rPr/>
              <a:t>Extraneous variables – variables other than the IV and DV</a:t>
            </a:r>
          </a:p>
          <a:p>
            <a:pPr lvl="2"/>
            <a:r>
              <a:rPr/>
              <a:t>Environmental variables – conditions/variables that occur during the study</a:t>
            </a:r>
          </a:p>
          <a:p>
            <a:pPr lvl="2"/>
            <a:r>
              <a:rPr/>
              <a:t>Contamination</a:t>
            </a:r>
          </a:p>
          <a:p>
            <a:pPr lvl="2"/>
            <a:r>
              <a:rPr/>
              <a:t>Issue – Is one group affected more than the other(s)?</a:t>
            </a:r>
          </a:p>
          <a:p>
            <a:pPr lvl="2"/>
            <a:r>
              <a:rPr/>
              <a:t>Less of an issue with a more controlled research setting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a:t>
            </a:r>
          </a:p>
          <a:p>
            <a:pPr lvl="2"/>
            <a:r>
              <a:rPr/>
              <a:t>Figure 8.2</a:t>
            </a:r>
          </a:p>
          <a:p>
            <a:pPr lvl="2"/>
            <a:r>
              <a:rPr/>
              <a:t>Evaluating Research Validity framework</a:t>
            </a:r>
          </a:p>
          <a:p>
            <a:pPr lvl="2"/>
            <a:r>
              <a:rPr/>
              <a:t>“Good” study – moderate to high internal validity on both dimensions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 (assets/img/image2.png)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0" marL="0" indent="0">
              <a:buNone/>
            </a:pPr>
            <a:r>
              <a:rPr/>
              <a:t>(assets/img/image3.emf)</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Groups</a:t>
            </a:r>
          </a:p>
          <a:p>
            <a:pPr lvl="2"/>
            <a:r>
              <a:rPr/>
              <a:t>Use of extreme groups</a:t>
            </a:r>
          </a:p>
          <a:p>
            <a:pPr lvl="2"/>
            <a:r>
              <a:rPr/>
              <a:t>Participant dropouts or attrition during the study</a:t>
            </a:r>
          </a:p>
          <a:p>
            <a:pPr lvl="2"/>
            <a:r>
              <a:rPr/>
              <a:t>Bias in assignment to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internal validity</a:t>
            </a:r>
          </a:p>
          <a:p>
            <a:pPr lvl="1">
              <a:buAutoNum type="arabicPeriod"/>
            </a:pPr>
            <a:r>
              <a:rPr/>
              <a:t>To define external validity</a:t>
            </a:r>
          </a:p>
          <a:p>
            <a:pPr lvl="1">
              <a:buAutoNum type="arabicPeriod"/>
            </a:pPr>
            <a:r>
              <a:rPr/>
              <a:t>To discuss factors that determine the appropriate sample for a research project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extraneous/environmental variables</a:t>
            </a:r>
          </a:p>
          <a:p>
            <a:pPr lvl="2"/>
            <a:r>
              <a:rPr/>
              <a:t>Changes due to time or growth and development</a:t>
            </a:r>
          </a:p>
          <a:p>
            <a:pPr lvl="2"/>
            <a:r>
              <a:rPr/>
              <a:t>Extraneous environmental events</a:t>
            </a:r>
          </a:p>
          <a:p>
            <a:pPr lvl="2"/>
            <a:r>
              <a:rPr/>
              <a:t>Repeated testing, carryover effects</a:t>
            </a:r>
          </a:p>
          <a:p>
            <a:pPr lvl="2"/>
            <a:r>
              <a:rPr/>
              <a:t>Instrument or observer inconsistency</a:t>
            </a:r>
          </a:p>
          <a:p>
            <a:pPr lvl="2"/>
            <a:r>
              <a:rPr/>
              <a:t>Combinations of two or more threats</a:t>
            </a:r>
          </a:p>
          <a:p>
            <a:pPr lvl="2"/>
            <a:r>
              <a:rPr/>
              <a:t>Did the IV actually occur before the DV?</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Other threats</a:t>
            </a:r>
          </a:p>
          <a:p>
            <a:pPr lvl="2"/>
            <a:r>
              <a:rPr/>
              <a:t>Effects of being in the control group</a:t>
            </a:r>
          </a:p>
          <a:p>
            <a:pPr lvl="2"/>
            <a:r>
              <a:rPr/>
              <a:t>Expectation effect</a:t>
            </a:r>
          </a:p>
          <a:p>
            <a:pPr lvl="3"/>
            <a:r>
              <a:rPr/>
              <a:t>Control for expectation</a:t>
            </a:r>
          </a:p>
          <a:p>
            <a:pPr lvl="2"/>
            <a:r>
              <a:rPr/>
              <a:t>Observer / experimenter bias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p>
        </p:txBody>
      </p:sp>
      <p:sp>
        <p:nvSpPr>
          <p:cNvPr id="3" name="Content Placeholder 2"/>
          <p:cNvSpPr>
            <a:spLocks noGrp="1"/>
          </p:cNvSpPr>
          <p:nvPr>
            <p:ph idx="1"/>
          </p:nvPr>
        </p:nvSpPr>
        <p:spPr/>
        <p:txBody>
          <a:bodyPr/>
          <a:lstStyle/>
          <a:p>
            <a:pPr lvl="0" marL="0" indent="0">
              <a:buNone/>
            </a:pPr>
            <a:r>
              <a:rPr/>
              <a:t>(assets/img/image1.png)</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p>
        </p:txBody>
      </p:sp>
      <p:sp>
        <p:nvSpPr>
          <p:cNvPr id="3" name="Content Placeholder 2"/>
          <p:cNvSpPr>
            <a:spLocks noGrp="1"/>
          </p:cNvSpPr>
          <p:nvPr>
            <p:ph idx="1"/>
          </p:nvPr>
        </p:nvSpPr>
        <p:spPr/>
        <p:txBody>
          <a:bodyPr/>
          <a:lstStyle/>
          <a:p>
            <a:pPr lvl="0" marL="0" indent="0">
              <a:buNone/>
            </a:pPr>
            <a:r>
              <a:rPr/>
              <a:t>(assets/img/image1.png)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 process of selecting </a:t>
            </a:r>
            <a:r>
              <a:rPr i="1"/>
              <a:t>part</a:t>
            </a:r>
            <a:r>
              <a:rPr/>
              <a:t> of a larger group of participants with the intent of generalizing from the sample (the smaller group) to the population (the larger group).”</a:t>
            </a:r>
          </a:p>
          <a:p>
            <a:pPr lvl="2"/>
            <a:r>
              <a:rPr/>
              <a:t>“… representativeness of the sample is more important than its size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Reasons for sampling</a:t>
            </a:r>
          </a:p>
          <a:p>
            <a:pPr lvl="2"/>
            <a:r>
              <a:rPr/>
              <a:t>Expense</a:t>
            </a:r>
          </a:p>
          <a:p>
            <a:pPr lvl="2"/>
            <a:r>
              <a:rPr/>
              <a:t>Time</a:t>
            </a:r>
          </a:p>
          <a:p>
            <a:pPr lvl="2"/>
            <a:r>
              <a:rPr/>
              <a:t>Quality control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0" marL="0" indent="0">
              <a:buNone/>
            </a:pPr>
            <a:r>
              <a:rPr/>
              <a:t>(assets/img/image2.emf)</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Probability sampling</a:t>
            </a:r>
          </a:p>
          <a:p>
            <a:pPr lvl="2"/>
            <a:r>
              <a:rPr/>
              <a:t>Simple random sampling</a:t>
            </a:r>
          </a:p>
          <a:p>
            <a:pPr lvl="2"/>
            <a:r>
              <a:rPr/>
              <a:t>Systematic random sampling</a:t>
            </a:r>
          </a:p>
          <a:p>
            <a:pPr lvl="2"/>
            <a:r>
              <a:rPr/>
              <a:t>Stratified random sampling</a:t>
            </a:r>
          </a:p>
          <a:p>
            <a:pPr lvl="2"/>
            <a:r>
              <a:rPr/>
              <a:t>Cluster (random) sampling</a:t>
            </a:r>
          </a:p>
          <a:p>
            <a:pPr lvl="1"/>
            <a:r>
              <a:rPr/>
              <a:t>MEDB 5510 - Week 7 - Part 2</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Nonprobability sampling</a:t>
            </a:r>
          </a:p>
          <a:p>
            <a:pPr lvl="2"/>
            <a:r>
              <a:rPr/>
              <a:t>Quota sampling</a:t>
            </a:r>
          </a:p>
          <a:p>
            <a:pPr lvl="2"/>
            <a:r>
              <a:rPr/>
              <a:t>Purposive sampling</a:t>
            </a:r>
          </a:p>
          <a:p>
            <a:pPr lvl="3"/>
            <a:r>
              <a:rPr/>
              <a:t>Purposeful sampling</a:t>
            </a:r>
          </a:p>
          <a:p>
            <a:pPr lvl="2"/>
            <a:r>
              <a:rPr/>
              <a:t>Convenience sampling *** ### Sampling</a:t>
            </a:r>
          </a:p>
          <a:p>
            <a:pPr lvl="1"/>
            <a:r>
              <a:rPr/>
              <a:t>Sample size</a:t>
            </a:r>
          </a:p>
          <a:p>
            <a:pPr lvl="2"/>
            <a:r>
              <a:rPr/>
              <a:t>General rules</a:t>
            </a:r>
          </a:p>
          <a:p>
            <a:pPr lvl="3"/>
            <a:r>
              <a:rPr/>
              <a:t>Representativeness vs number</a:t>
            </a:r>
          </a:p>
          <a:p>
            <a:pPr lvl="3"/>
            <a:r>
              <a:rPr/>
              <a:t>Impact of having very large sample sizes</a:t>
            </a:r>
          </a:p>
          <a:p>
            <a:pPr lvl="2"/>
            <a:r>
              <a:rPr/>
              <a:t>Generally –</a:t>
            </a:r>
          </a:p>
          <a:p>
            <a:pPr lvl="3"/>
            <a:r>
              <a:rPr/>
              <a:t>Need sample to be large enough so you don’t miss important findings</a:t>
            </a:r>
          </a:p>
          <a:p>
            <a:pPr lvl="3"/>
            <a:r>
              <a:rPr/>
              <a:t>If very large sample, need to distinguish statistical significance vs clinically important</a:t>
            </a:r>
          </a:p>
          <a:p>
            <a:pPr lvl="1"/>
            <a:r>
              <a:rPr/>
              <a:t>MEDB 5510 - Week 7 - Part 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sp>
        <p:nvSpPr>
          <p:cNvPr id="3" name="Content Placeholder 2"/>
          <p:cNvSpPr>
            <a:spLocks noGrp="1"/>
          </p:cNvSpPr>
          <p:nvPr>
            <p:ph idx="1"/>
          </p:nvPr>
        </p:nvSpPr>
        <p:spPr/>
        <p:txBody>
          <a:bodyPr/>
          <a:lstStyle/>
          <a:p>
            <a:pPr lvl="1"/>
            <a:r>
              <a:rPr/>
              <a:t>Generalizability</a:t>
            </a:r>
          </a:p>
          <a:p>
            <a:pPr lvl="2"/>
            <a:r>
              <a:rPr/>
              <a:t>Fig. 9.3</a:t>
            </a:r>
          </a:p>
          <a:p>
            <a:pPr lvl="2"/>
            <a:r>
              <a:rPr/>
              <a:t>Evaluating Research Validity Framework</a:t>
            </a:r>
          </a:p>
          <a:p>
            <a:pPr lvl="2"/>
            <a:r>
              <a:rPr/>
              <a:t>Two main aspects</a:t>
            </a:r>
          </a:p>
          <a:p>
            <a:pPr lvl="3"/>
            <a:r>
              <a:rPr/>
              <a:t>Population external validity</a:t>
            </a:r>
          </a:p>
          <a:p>
            <a:pPr lvl="3"/>
            <a:r>
              <a:rPr/>
              <a:t>Ecological external validity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8, 9</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How participants were selected for the study?</a:t>
            </a:r>
          </a:p>
          <a:p>
            <a:pPr lvl="2"/>
            <a:r>
              <a:rPr/>
              <a:t>Is sample representative of the target population?</a:t>
            </a:r>
          </a:p>
          <a:p>
            <a:pPr lvl="2"/>
            <a:r>
              <a:rPr/>
              <a:t>Validity framework *** ### External Validity</a:t>
            </a:r>
          </a:p>
          <a:p>
            <a:pPr lvl="1"/>
            <a:r>
              <a:rPr/>
              <a:t>Ecological external validity</a:t>
            </a:r>
          </a:p>
          <a:p>
            <a:pPr lvl="2"/>
            <a:r>
              <a:rPr/>
              <a:t>Whether the results can be generalized to real-life outcomes</a:t>
            </a:r>
          </a:p>
          <a:p>
            <a:pPr lvl="2"/>
            <a:r>
              <a:rPr/>
              <a:t>Trade-off with control of study</a:t>
            </a:r>
          </a:p>
          <a:p>
            <a:pPr lvl="2"/>
            <a:r>
              <a:rPr/>
              <a:t>Validity framework</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sp>
        <p:nvSpPr>
          <p:cNvPr id="3" name="Content Placeholder 2"/>
          <p:cNvSpPr>
            <a:spLocks noGrp="1"/>
          </p:cNvSpPr>
          <p:nvPr>
            <p:ph idx="1"/>
          </p:nvPr>
        </p:nvSpPr>
        <p:spPr/>
        <p:txBody>
          <a:bodyPr/>
          <a:lstStyle/>
          <a:p>
            <a:pPr lvl="0" marL="0" indent="0">
              <a:buNone/>
            </a:pPr>
            <a:r>
              <a:rPr/>
              <a:t>(assets/img/image3.png)</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and</a:t>
            </a:r>
            <a:r>
              <a:rPr/>
              <a:t> </a:t>
            </a:r>
            <a:r>
              <a:rPr/>
              <a:t>Validity</a:t>
            </a:r>
          </a:p>
        </p:txBody>
      </p:sp>
      <p:sp>
        <p:nvSpPr>
          <p:cNvPr id="3" name="Content Placeholder 2"/>
          <p:cNvSpPr>
            <a:spLocks noGrp="1"/>
          </p:cNvSpPr>
          <p:nvPr>
            <p:ph idx="1"/>
          </p:nvPr>
        </p:nvSpPr>
        <p:spPr/>
        <p:txBody>
          <a:bodyPr/>
          <a:lstStyle/>
          <a:p>
            <a:pPr lvl="0" marL="0" indent="0">
              <a:buNone/>
            </a:pPr>
            <a:r>
              <a:rPr/>
              <a:t>(assets/img/image4.emf)</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Portney &amp; Watkins (2009) (assets/img/image5.jpeg)</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#5</a:t>
            </a:r>
          </a:p>
        </p:txBody>
      </p:sp>
      <p:sp>
        <p:nvSpPr>
          <p:cNvPr id="3" name="Content Placeholder 2"/>
          <p:cNvSpPr>
            <a:spLocks noGrp="1"/>
          </p:cNvSpPr>
          <p:nvPr>
            <p:ph idx="1"/>
          </p:nvPr>
        </p:nvSpPr>
        <p:spPr/>
        <p:txBody>
          <a:bodyPr/>
          <a:lstStyle/>
          <a:p>
            <a:pPr lvl="1"/>
            <a:r>
              <a:rPr/>
              <a:t>Prepare a first draft of the literature review that supports your research topic and provides evidence of the significance of the topic. Submit this assignment using “ Turnitin ” through Blackboard.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Prepare a first draft of the literature review that supports your research topic and provides evidence of the significance of the topic. This assignment will be the starting point for the Review of the Literature section of your research proposal. This assignment will be submitted using “Turnitin” through Canvas.</a:t>
            </a:r>
          </a:p>
          <a:p>
            <a:pPr lvl="1">
              <a:buAutoNum type="arabicPeriod"/>
            </a:pPr>
            <a:r>
              <a:rPr/>
              <a:t>Prepare for next weekâ€™s session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can be done to address different threats to internal validity?</a:t>
            </a:r>
          </a:p>
          <a:p>
            <a:pPr lvl="1">
              <a:buAutoNum type="arabicPeriod"/>
            </a:pPr>
            <a:r>
              <a:rPr/>
              <a:t>How would you evaluate the external validity of your research project?</a:t>
            </a:r>
          </a:p>
          <a:p>
            <a:pPr lvl="1">
              <a:buAutoNum type="arabicPeriod"/>
            </a:pPr>
            <a:r>
              <a:rPr/>
              <a:t>How will you define the appropriate sample for your research project?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p>
        </p:txBody>
      </p:sp>
      <p:sp>
        <p:nvSpPr>
          <p:cNvPr id="3" name="Content Placeholder 2"/>
          <p:cNvSpPr>
            <a:spLocks noGrp="1"/>
          </p:cNvSpPr>
          <p:nvPr>
            <p:ph idx="1"/>
          </p:nvPr>
        </p:nvSpPr>
        <p:spPr/>
        <p:txBody>
          <a:bodyPr/>
          <a:lstStyle/>
          <a:p>
            <a:pPr lvl="0" marL="0" indent="0">
              <a:buNone/>
            </a:pPr>
            <a:r>
              <a:rPr/>
              <a:t>(assets/img/image1.png)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2"/>
            <a:r>
              <a:rPr/>
              <a:t>For non-experimental studies –</a:t>
            </a:r>
          </a:p>
          <a:p>
            <a:pPr lvl="3"/>
            <a:r>
              <a:rPr/>
              <a:t>How “well designed and conducted” was the study?</a:t>
            </a:r>
          </a:p>
          <a:p>
            <a:pPr lvl="1"/>
            <a:r>
              <a:rPr/>
              <a:t>Three criteria for causality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Three criteria for causality –</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a:p>
            <a:pPr lvl="1"/>
            <a:r>
              <a:rPr/>
              <a:t>By Research Approach –</a:t>
            </a:r>
          </a:p>
          <a:p>
            <a:pPr lvl="2"/>
            <a:r>
              <a:rPr/>
              <a:t>Randomized Exp</a:t>
            </a:r>
          </a:p>
          <a:p>
            <a:pPr lvl="2"/>
            <a:r>
              <a:rPr/>
              <a:t>Quasi- Exp</a:t>
            </a:r>
          </a:p>
          <a:p>
            <a:pPr lvl="2"/>
            <a:r>
              <a:rPr/>
              <a:t>Comparative</a:t>
            </a:r>
          </a:p>
          <a:p>
            <a:pPr lvl="2"/>
            <a:r>
              <a:rPr/>
              <a:t>Associational</a:t>
            </a:r>
          </a:p>
          <a:p>
            <a:pPr lvl="2"/>
            <a:r>
              <a:rPr/>
              <a:t>Descriptive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Meeting the 3 causality criteria based on –</a:t>
            </a:r>
          </a:p>
          <a:p>
            <a:pPr lvl="2"/>
            <a:r>
              <a:rPr/>
              <a:t>Strength of the research design</a:t>
            </a:r>
          </a:p>
          <a:p>
            <a:pPr lvl="2"/>
            <a:r>
              <a:rPr/>
              <a:t>Internal validity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7 - Internal and external validity</dc:title>
  <dc:creator>Steve Simon</dc:creator>
  <cp:keywords/>
  <dcterms:created xsi:type="dcterms:W3CDTF">2019-01-03T16:48:31Z</dcterms:created>
  <dcterms:modified xsi:type="dcterms:W3CDTF">2019-01-03T16:48:31Z</dcterms:modified>
</cp:coreProperties>
</file>