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82" r:id="rId2"/>
    <p:sldId id="277" r:id="rId3"/>
    <p:sldId id="301" r:id="rId4"/>
    <p:sldId id="284" r:id="rId5"/>
    <p:sldId id="278" r:id="rId6"/>
    <p:sldId id="303" r:id="rId7"/>
    <p:sldId id="276" r:id="rId8"/>
    <p:sldId id="280" r:id="rId9"/>
    <p:sldId id="279" r:id="rId10"/>
    <p:sldId id="286" r:id="rId11"/>
    <p:sldId id="299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772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ABEC715-C118-4CBF-9BA6-CB89CC458DDE}" type="datetimeFigureOut">
              <a:rPr lang="en-US"/>
              <a:pPr>
                <a:defRPr/>
              </a:pPr>
              <a:t>12/31/2018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6EF4B9-C1F0-49C7-9310-CD0DFFF17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05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601501-FFA1-4717-B1A2-B794E9F56AF9}" type="datetimeFigureOut">
              <a:rPr lang="en-US"/>
              <a:pPr>
                <a:defRPr/>
              </a:pPr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C07DB1-9B68-4E2B-BC50-3A88B2A79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24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43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2566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87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26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31676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28683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12100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65174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95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77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ABF6-AF8F-4859-9C48-B77A47D63F6B}" type="datetime1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0586F-902C-46E2-8EE1-852EE4F19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6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E8CDA-2347-4C56-BBCE-07CA28956E41}" type="datetime1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A0C94-642F-4567-A729-D61E5CB62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2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20606-4FBB-4AE4-B013-5ACAAC0FC6BA}" type="datetime1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16FF6-44E0-4CA9-9BF2-E79FBE632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11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146A2-5205-4212-A2AC-A693BDD3CFE4}" type="datetime1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AC999-D97F-4974-8FA8-C9C9A3FF5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90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11E3D-8EFE-473E-BED3-CD21A5F540A1}" type="datetime1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C420-1740-4AE1-9351-AF318C62C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58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F3D9E-633E-4725-8453-D49E9E1F1B2D}" type="datetime1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0089B-3938-4B32-A4BD-1FE17ACB1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8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EDB21-C525-465A-9ED5-9B8B1BFC5F12}" type="datetime1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C909F-A82E-43AF-86AA-3630571AC1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41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12B82-C05F-4FB7-8DF1-11CB3A20DD42}" type="datetime1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95A-31AA-439E-AFBE-99A016273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12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0B4DC-1F8C-46E5-BE55-DBA819901361}" type="datetime1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BDCB8-DD94-4478-8837-9AC5AC4B4B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5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9F09F-B4F8-4043-8B66-E23D2AC7ECA8}" type="datetime1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7CD05-8C33-461A-9C1C-116BBC22F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01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253C2-0EC6-474E-86E0-B7FEAA9A2926}" type="datetime1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03BC-4D7D-4128-BEE0-C6966B13EC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5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20D567-B27D-4211-996B-1208D0DBFCA0}" type="datetime1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61FE2FE-67C0-49C4-9AC4-798A7A9A6B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MEDB 5510</a:t>
            </a:r>
            <a:br>
              <a:rPr lang="en-US" altLang="en-US" b="1"/>
            </a:br>
            <a:r>
              <a:rPr lang="en-US" altLang="en-US" b="1"/>
              <a:t>Clinical Research Methods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5B01A-6914-4C82-94EE-EEC7B6D4454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600200" y="4038600"/>
            <a:ext cx="5943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Week 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Introduction to Clinical Research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953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22531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8AA582-131B-4AD1-A787-7AD81EF78C9D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685800" y="6324600"/>
            <a:ext cx="4953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Portney &amp; Watkins (2009)</a:t>
            </a:r>
          </a:p>
        </p:txBody>
      </p:sp>
      <p:pic>
        <p:nvPicPr>
          <p:cNvPr id="22533" name="Picture 2" descr="P&amp;W_Fig 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55556" r="21835" b="5934"/>
          <a:stretch>
            <a:fillRect/>
          </a:stretch>
        </p:blipFill>
        <p:spPr bwMode="auto">
          <a:xfrm>
            <a:off x="1676400" y="1524000"/>
            <a:ext cx="6096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225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47847-9D7D-4F73-A3AF-B7328F8FDB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533400" y="15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Assignment</a:t>
            </a:r>
          </a:p>
        </p:txBody>
      </p:sp>
      <p:sp>
        <p:nvSpPr>
          <p:cNvPr id="30723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Blackboard – </a:t>
            </a:r>
          </a:p>
          <a:p>
            <a:pPr lvl="1" eaLnBrk="1" hangingPunct="1">
              <a:defRPr/>
            </a:pPr>
            <a:r>
              <a:rPr lang="en-US" altLang="en-US" b="1" dirty="0"/>
              <a:t>Review syllabus</a:t>
            </a:r>
          </a:p>
          <a:p>
            <a:pPr lvl="1" eaLnBrk="1" hangingPunct="1">
              <a:defRPr/>
            </a:pPr>
            <a:r>
              <a:rPr lang="en-US" altLang="en-US" b="1" dirty="0"/>
              <a:t>Complete syllabus quiz</a:t>
            </a:r>
          </a:p>
          <a:p>
            <a:pPr lvl="1" eaLnBrk="1" hangingPunct="1">
              <a:defRPr/>
            </a:pPr>
            <a:r>
              <a:rPr lang="en-US" altLang="en-US" b="1" dirty="0"/>
              <a:t>Read Chapter 1</a:t>
            </a:r>
          </a:p>
          <a:p>
            <a:pPr lvl="1" eaLnBrk="1" hangingPunct="1">
              <a:defRPr/>
            </a:pPr>
            <a:r>
              <a:rPr lang="en-US" altLang="en-US" b="1" dirty="0"/>
              <a:t>Discussion Forum</a:t>
            </a:r>
          </a:p>
          <a:p>
            <a:pPr lvl="1" eaLnBrk="1" hangingPunct="1">
              <a:defRPr/>
            </a:pPr>
            <a:r>
              <a:rPr lang="en-US" altLang="en-US" b="1" dirty="0"/>
              <a:t>Prepare for Week 2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b="1" dirty="0"/>
          </a:p>
        </p:txBody>
      </p:sp>
      <p:sp>
        <p:nvSpPr>
          <p:cNvPr id="24580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A69DCD4-7AA3-4F29-819E-B28B842CFD87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245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20956E-6128-4AA5-A89A-6859B01B933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6147" name="Subtitle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b="1"/>
              <a:t>What is clinical research</a:t>
            </a:r>
          </a:p>
          <a:p>
            <a:pPr lvl="1" eaLnBrk="1" hangingPunct="1"/>
            <a:r>
              <a:rPr lang="en-US" altLang="en-US" b="1"/>
              <a:t>Structured process</a:t>
            </a:r>
          </a:p>
          <a:p>
            <a:pPr lvl="1" eaLnBrk="1" hangingPunct="1"/>
            <a:r>
              <a:rPr lang="en-US" altLang="en-US" b="1"/>
              <a:t>Investigate facts &amp; theories, explore connections</a:t>
            </a:r>
          </a:p>
          <a:p>
            <a:pPr lvl="1" eaLnBrk="1" hangingPunct="1"/>
            <a:r>
              <a:rPr lang="en-US" altLang="en-US" b="1"/>
              <a:t>Examine clinical conditions and outcomes</a:t>
            </a:r>
          </a:p>
          <a:p>
            <a:pPr eaLnBrk="1" hangingPunct="1"/>
            <a:r>
              <a:rPr lang="en-US" altLang="en-US" b="1"/>
              <a:t>How is clinical research used?</a:t>
            </a:r>
          </a:p>
          <a:p>
            <a:pPr lvl="1" eaLnBrk="1" hangingPunct="1"/>
            <a:r>
              <a:rPr lang="en-US" altLang="en-US" b="1"/>
              <a:t>Drug development</a:t>
            </a:r>
          </a:p>
          <a:p>
            <a:pPr lvl="1" eaLnBrk="1" hangingPunct="1"/>
            <a:r>
              <a:rPr lang="en-US" altLang="en-US" b="1"/>
              <a:t>Evaluation of best practices</a:t>
            </a:r>
          </a:p>
          <a:p>
            <a:pPr lvl="1" eaLnBrk="1" hangingPunct="1"/>
            <a:r>
              <a:rPr lang="en-US" altLang="en-US" b="1"/>
              <a:t>Health care quality assessment</a:t>
            </a:r>
          </a:p>
          <a:p>
            <a:pPr lvl="1" eaLnBrk="1" hangingPunct="1"/>
            <a:r>
              <a:rPr lang="en-US" altLang="en-US" b="1"/>
              <a:t>Public policy</a:t>
            </a:r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E28265A-721D-49A7-948A-DF5D90A36954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61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1BAAEB-7742-4C94-9359-77D8167C8BA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8195" name="Subtitle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b="1"/>
              <a:t>Dichotomies describing research</a:t>
            </a:r>
          </a:p>
          <a:p>
            <a:pPr lvl="1" eaLnBrk="1" hangingPunct="1"/>
            <a:r>
              <a:rPr lang="en-US" altLang="en-US" b="1"/>
              <a:t>Theoretical vs Applied</a:t>
            </a:r>
          </a:p>
          <a:p>
            <a:pPr lvl="1" eaLnBrk="1" hangingPunct="1"/>
            <a:r>
              <a:rPr lang="en-US" altLang="en-US" b="1"/>
              <a:t>Laboratory vs Field</a:t>
            </a:r>
          </a:p>
          <a:p>
            <a:pPr lvl="1" eaLnBrk="1" hangingPunct="1"/>
            <a:r>
              <a:rPr lang="en-US" altLang="en-US" b="1"/>
              <a:t>Participant Report vs Researcher Observation</a:t>
            </a:r>
          </a:p>
          <a:p>
            <a:pPr lvl="1" eaLnBrk="1" hangingPunct="1"/>
            <a:r>
              <a:rPr lang="en-US" altLang="en-US" b="1"/>
              <a:t>Quantitative vs Qualitative</a:t>
            </a:r>
          </a:p>
          <a:p>
            <a:pPr lvl="2" eaLnBrk="1" hangingPunct="1"/>
            <a:r>
              <a:rPr lang="en-US" altLang="en-US" b="1"/>
              <a:t>Positivist vs Constructivist (theoretical framework)</a:t>
            </a:r>
          </a:p>
          <a:p>
            <a:pPr lvl="2" eaLnBrk="1" hangingPunct="1"/>
            <a:r>
              <a:rPr lang="en-US" altLang="en-US" b="1"/>
              <a:t>Objective vs Subjective (data collection methods)</a:t>
            </a:r>
          </a:p>
          <a:p>
            <a:pPr lvl="2" eaLnBrk="1" hangingPunct="1"/>
            <a:r>
              <a:rPr lang="en-US" altLang="en-US" b="1"/>
              <a:t>Statistical vs Descriptive (data analysis)</a:t>
            </a:r>
          </a:p>
          <a:p>
            <a:pPr eaLnBrk="1" hangingPunct="1"/>
            <a:r>
              <a:rPr lang="en-US" altLang="en-US" b="1"/>
              <a:t>Mixed methods</a:t>
            </a:r>
          </a:p>
          <a:p>
            <a:pPr lvl="1" eaLnBrk="1" hangingPunct="1"/>
            <a:endParaRPr lang="en-US" altLang="en-US" b="1"/>
          </a:p>
          <a:p>
            <a:pPr lvl="1" eaLnBrk="1" hangingPunct="1"/>
            <a:endParaRPr lang="en-US" altLang="en-US" b="1"/>
          </a:p>
        </p:txBody>
      </p:sp>
      <p:sp>
        <p:nvSpPr>
          <p:cNvPr id="8196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DE13ADF-708A-4BC6-B103-F0EF07ACB0BA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81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8D8142-C89A-48B5-B9B7-AC586E2EDDB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647700" y="15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1024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DA6AB87-3892-4875-8DA2-AE8E45DCE07B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1" t="4240" r="9673" b="41965"/>
          <a:stretch>
            <a:fillRect/>
          </a:stretch>
        </p:blipFill>
        <p:spPr bwMode="auto">
          <a:xfrm>
            <a:off x="1752600" y="1066800"/>
            <a:ext cx="60198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102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84D6E-840B-4D69-92A2-593BCDC0544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12291" name="Subtitle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b="1"/>
              <a:t>The research process</a:t>
            </a:r>
          </a:p>
          <a:p>
            <a:pPr lvl="1" eaLnBrk="1" hangingPunct="1"/>
            <a:r>
              <a:rPr lang="en-US" altLang="en-US" b="1"/>
              <a:t>Identify the research question</a:t>
            </a:r>
          </a:p>
          <a:p>
            <a:pPr lvl="1" eaLnBrk="1" hangingPunct="1"/>
            <a:r>
              <a:rPr lang="en-US" altLang="en-US" b="1"/>
              <a:t>Design the study</a:t>
            </a:r>
          </a:p>
          <a:p>
            <a:pPr lvl="1" eaLnBrk="1" hangingPunct="1"/>
            <a:r>
              <a:rPr lang="en-US" altLang="en-US" b="1"/>
              <a:t>Conduct the study</a:t>
            </a:r>
          </a:p>
          <a:p>
            <a:pPr lvl="1" eaLnBrk="1" hangingPunct="1"/>
            <a:r>
              <a:rPr lang="en-US" altLang="en-US" b="1"/>
              <a:t>Analyze the data</a:t>
            </a:r>
          </a:p>
          <a:p>
            <a:pPr lvl="1" eaLnBrk="1" hangingPunct="1"/>
            <a:r>
              <a:rPr lang="en-US" altLang="en-US" b="1"/>
              <a:t>Communicate the results</a:t>
            </a:r>
          </a:p>
          <a:p>
            <a:pPr lvl="2" eaLnBrk="1" hangingPunct="1"/>
            <a:r>
              <a:rPr lang="en-US" altLang="en-US" b="1"/>
              <a:t>Importance of dissemination</a:t>
            </a:r>
          </a:p>
        </p:txBody>
      </p:sp>
      <p:sp>
        <p:nvSpPr>
          <p:cNvPr id="12292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1AC7F4-58D2-4C0D-9784-88561BB299B1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122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83974C-1112-4F33-B24F-66A9BBC5F4E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6477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14339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9CA65C6-66AF-488C-AEC2-A37E151A80C9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685800" y="6324600"/>
            <a:ext cx="4953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Portney &amp; Watkins (2009)</a:t>
            </a:r>
          </a:p>
        </p:txBody>
      </p:sp>
      <p:pic>
        <p:nvPicPr>
          <p:cNvPr id="14341" name="Picture 0" descr="P&amp;W_Fig 1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2803" r="25233" b="41656"/>
          <a:stretch>
            <a:fillRect/>
          </a:stretch>
        </p:blipFill>
        <p:spPr bwMode="auto">
          <a:xfrm>
            <a:off x="1981200" y="1524000"/>
            <a:ext cx="5486400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1434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7E0E4D-2F3C-4FFB-A0AD-D7603B785DB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16387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role of theory in research</a:t>
            </a:r>
          </a:p>
          <a:p>
            <a:pPr lvl="1" eaLnBrk="1" hangingPunct="1"/>
            <a:r>
              <a:rPr lang="en-US" altLang="en-US" b="1"/>
              <a:t>Summarize</a:t>
            </a:r>
          </a:p>
          <a:p>
            <a:pPr lvl="1" eaLnBrk="1" hangingPunct="1"/>
            <a:r>
              <a:rPr lang="en-US" altLang="en-US" b="1"/>
              <a:t>Explain</a:t>
            </a:r>
          </a:p>
          <a:p>
            <a:pPr lvl="1" eaLnBrk="1" hangingPunct="1"/>
            <a:r>
              <a:rPr lang="en-US" altLang="en-US" b="1"/>
              <a:t>Predict</a:t>
            </a:r>
          </a:p>
          <a:p>
            <a:pPr lvl="1" eaLnBrk="1" hangingPunct="1"/>
            <a:r>
              <a:rPr lang="en-US" altLang="en-US" b="1"/>
              <a:t>Development of new knowledge</a:t>
            </a:r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7E7FB21-4236-4932-9C00-A0B35EB28038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163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67A0D-BBBD-4C1A-ACBD-05FD1D6F4FD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24579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Characteristics of a theory</a:t>
            </a:r>
          </a:p>
          <a:p>
            <a:pPr lvl="1" eaLnBrk="1" hangingPunct="1">
              <a:defRPr/>
            </a:pPr>
            <a:r>
              <a:rPr lang="en-US" altLang="en-US" b="1" dirty="0"/>
              <a:t>Economical</a:t>
            </a:r>
          </a:p>
          <a:p>
            <a:pPr lvl="1" eaLnBrk="1" hangingPunct="1">
              <a:defRPr/>
            </a:pPr>
            <a:r>
              <a:rPr lang="en-US" altLang="en-US" b="1" dirty="0"/>
              <a:t>Important</a:t>
            </a:r>
          </a:p>
          <a:p>
            <a:pPr lvl="1" eaLnBrk="1" hangingPunct="1">
              <a:defRPr/>
            </a:pPr>
            <a:r>
              <a:rPr lang="en-US" altLang="en-US" b="1" dirty="0"/>
              <a:t>Acceptance can change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b="1" dirty="0"/>
          </a:p>
        </p:txBody>
      </p:sp>
      <p:sp>
        <p:nvSpPr>
          <p:cNvPr id="18436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6B8309-452C-4C08-AC48-540B2332005B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184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10E43-61AF-4C8D-8B0D-FB41B0A6263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Clinical Research Introduction</a:t>
            </a:r>
          </a:p>
        </p:txBody>
      </p:sp>
      <p:sp>
        <p:nvSpPr>
          <p:cNvPr id="20483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The structure of a theory</a:t>
            </a:r>
          </a:p>
          <a:p>
            <a:pPr lvl="1" eaLnBrk="1" hangingPunct="1"/>
            <a:r>
              <a:rPr lang="en-US" altLang="en-US" b="1"/>
              <a:t>“Process” of a theory</a:t>
            </a:r>
          </a:p>
          <a:p>
            <a:pPr lvl="2" eaLnBrk="1" hangingPunct="1"/>
            <a:r>
              <a:rPr lang="en-US" altLang="en-US" b="1"/>
              <a:t>Inductive – Theory development (specific </a:t>
            </a:r>
            <a:r>
              <a:rPr lang="en-US" altLang="en-US" b="1">
                <a:sym typeface="Wingdings" panose="05000000000000000000" pitchFamily="2" charset="2"/>
              </a:rPr>
              <a:t> general)</a:t>
            </a:r>
          </a:p>
          <a:p>
            <a:pPr lvl="2" eaLnBrk="1" hangingPunct="1"/>
            <a:r>
              <a:rPr lang="en-US" altLang="en-US" b="1">
                <a:sym typeface="Wingdings" panose="05000000000000000000" pitchFamily="2" charset="2"/>
              </a:rPr>
              <a:t>Deductive – Theory testing (general  specific)</a:t>
            </a:r>
            <a:endParaRPr lang="en-US" altLang="en-US" b="1"/>
          </a:p>
        </p:txBody>
      </p:sp>
      <p:sp>
        <p:nvSpPr>
          <p:cNvPr id="20484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AFF19EA-1F05-4E7C-934E-CD30B44BC972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Wk1 - Intro_MEDB 5510 - Gerkovich</a:t>
            </a:r>
            <a:endParaRPr lang="en-US"/>
          </a:p>
        </p:txBody>
      </p:sp>
      <p:sp>
        <p:nvSpPr>
          <p:cNvPr id="204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21D215-C1B0-472D-A3A7-E6ED5421CA9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329</Words>
  <Application>Microsoft Office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MEDB 5510 Clinical Research Methods</vt:lpstr>
      <vt:lpstr>Clinical Research Introduction</vt:lpstr>
      <vt:lpstr>Clinical Research Introduction</vt:lpstr>
      <vt:lpstr>Clinical Research Introduction</vt:lpstr>
      <vt:lpstr>Clinical Research Introduction</vt:lpstr>
      <vt:lpstr>Clinical Research Introduction</vt:lpstr>
      <vt:lpstr>Clinical Research Introduction</vt:lpstr>
      <vt:lpstr>Clinical Research Introduction</vt:lpstr>
      <vt:lpstr>Clinical Research Introduction</vt:lpstr>
      <vt:lpstr>Clinical Research Introduction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Stephen Simon</cp:lastModifiedBy>
  <cp:revision>70</cp:revision>
  <cp:lastPrinted>2013-08-20T14:03:29Z</cp:lastPrinted>
  <dcterms:created xsi:type="dcterms:W3CDTF">2009-06-29T18:04:53Z</dcterms:created>
  <dcterms:modified xsi:type="dcterms:W3CDTF">2018-12-31T22:54:01Z</dcterms:modified>
</cp:coreProperties>
</file>