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notesMaster" Target="notesMasters/notesMaster1.xml" /><Relationship Id="rId74" Type="http://schemas.openxmlformats.org/officeDocument/2006/relationships/viewProps" Target="viewProps.xml" /><Relationship Id="rId73" Type="http://schemas.openxmlformats.org/officeDocument/2006/relationships/presProps" Target="presProps.xml" /><Relationship Id="rId1" Type="http://schemas.openxmlformats.org/officeDocument/2006/relationships/slideMaster" Target="slideMasters/slideMaster1.xml" /><Relationship Id="rId76" Type="http://schemas.openxmlformats.org/officeDocument/2006/relationships/tableStyles" Target="tableStyles.xml" /><Relationship Id="rId7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brief</a:t>
            </a:r>
            <a:r>
              <a:rPr/>
              <a:t> </a:t>
            </a:r>
            <a:r>
              <a:rPr/>
              <a:t>overview</a:t>
            </a:r>
            <a:r>
              <a:rPr/>
              <a:t> </a:t>
            </a:r>
            <a:r>
              <a:rPr/>
              <a:t>of</a:t>
            </a:r>
            <a:r>
              <a:rPr/>
              <a:t> </a:t>
            </a:r>
            <a:r>
              <a:rPr/>
              <a:t>my</a:t>
            </a:r>
            <a:r>
              <a:rPr/>
              <a:t> </a:t>
            </a:r>
            <a:r>
              <a:rPr/>
              <a:t>syllabus.</a:t>
            </a:r>
            <a:r>
              <a:rPr/>
              <a:t> </a:t>
            </a:r>
            <a:r>
              <a:rPr/>
              <a:t>Please</a:t>
            </a:r>
            <a:r>
              <a:rPr/>
              <a:t> </a:t>
            </a:r>
            <a:r>
              <a:rPr/>
              <a:t>read</a:t>
            </a:r>
            <a:r>
              <a:rPr/>
              <a:t> </a:t>
            </a:r>
            <a:r>
              <a:rPr/>
              <a:t>this</a:t>
            </a:r>
            <a:r>
              <a:rPr/>
              <a:t> </a:t>
            </a:r>
            <a:r>
              <a:rPr/>
              <a:t>carefully</a:t>
            </a:r>
            <a:r>
              <a:rPr/>
              <a:t> </a:t>
            </a:r>
            <a:r>
              <a:rPr/>
              <a:t>on</a:t>
            </a:r>
            <a:r>
              <a:rPr/>
              <a:t> </a:t>
            </a:r>
            <a:r>
              <a:rPr/>
              <a:t>your</a:t>
            </a:r>
            <a:r>
              <a:rPr/>
              <a:t> </a:t>
            </a:r>
            <a:r>
              <a:rPr/>
              <a:t>own.</a:t>
            </a:r>
            <a:r>
              <a:rPr/>
              <a:t> </a:t>
            </a:r>
            <a:r>
              <a:rPr/>
              <a:t>I</a:t>
            </a:r>
            <a:r>
              <a:rPr/>
              <a:t> </a:t>
            </a:r>
            <a:r>
              <a:rPr/>
              <a:t>am</a:t>
            </a:r>
            <a:r>
              <a:rPr/>
              <a:t> </a:t>
            </a:r>
            <a:r>
              <a:rPr/>
              <a:t>part-time</a:t>
            </a:r>
            <a:r>
              <a:rPr/>
              <a:t> </a:t>
            </a:r>
            <a:r>
              <a:rPr/>
              <a:t>and</a:t>
            </a:r>
            <a:r>
              <a:rPr/>
              <a:t> </a:t>
            </a:r>
            <a:r>
              <a:rPr/>
              <a:t>do</a:t>
            </a:r>
            <a:r>
              <a:rPr/>
              <a:t> </a:t>
            </a:r>
            <a:r>
              <a:rPr/>
              <a:t>a</a:t>
            </a:r>
            <a:r>
              <a:rPr/>
              <a:t> </a:t>
            </a:r>
            <a:r>
              <a:rPr/>
              <a:t>fair</a:t>
            </a:r>
            <a:r>
              <a:rPr/>
              <a:t> </a:t>
            </a:r>
            <a:r>
              <a:rPr/>
              <a:t>amount</a:t>
            </a:r>
            <a:r>
              <a:rPr/>
              <a:t> </a:t>
            </a:r>
            <a:r>
              <a:rPr/>
              <a:t>of</a:t>
            </a:r>
            <a:r>
              <a:rPr/>
              <a:t> </a:t>
            </a:r>
            <a:r>
              <a:rPr/>
              <a:t>work</a:t>
            </a:r>
            <a:r>
              <a:rPr/>
              <a:t> </a:t>
            </a:r>
            <a:r>
              <a:rPr/>
              <a:t>at</a:t>
            </a:r>
            <a:r>
              <a:rPr/>
              <a:t> </a:t>
            </a:r>
            <a:r>
              <a:rPr/>
              <a:t>home,</a:t>
            </a:r>
            <a:r>
              <a:rPr/>
              <a:t> </a:t>
            </a:r>
            <a:r>
              <a:rPr/>
              <a:t>so</a:t>
            </a:r>
            <a:r>
              <a:rPr/>
              <a:t> </a:t>
            </a:r>
            <a:r>
              <a:rPr/>
              <a:t>email</a:t>
            </a:r>
            <a:r>
              <a:rPr/>
              <a:t> </a:t>
            </a:r>
            <a:r>
              <a:rPr/>
              <a:t>is</a:t>
            </a:r>
            <a:r>
              <a:rPr/>
              <a:t> </a:t>
            </a:r>
            <a:r>
              <a:rPr/>
              <a:t>the</a:t>
            </a:r>
            <a:r>
              <a:rPr/>
              <a:t> </a:t>
            </a:r>
            <a:r>
              <a:rPr/>
              <a:t>best</a:t>
            </a:r>
            <a:r>
              <a:rPr/>
              <a:t> </a:t>
            </a:r>
            <a:r>
              <a:rPr/>
              <a:t>way</a:t>
            </a:r>
            <a:r>
              <a:rPr/>
              <a:t> </a:t>
            </a:r>
            <a:r>
              <a:rPr/>
              <a:t>to</a:t>
            </a:r>
            <a:r>
              <a:rPr/>
              <a:t> </a:t>
            </a:r>
            <a:r>
              <a:rPr/>
              <a:t>contact</a:t>
            </a:r>
            <a:r>
              <a:rPr/>
              <a:t> </a:t>
            </a:r>
            <a:r>
              <a:rPr/>
              <a:t>me.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three</a:t>
            </a:r>
            <a:r>
              <a:rPr/>
              <a:t> </a:t>
            </a:r>
            <a:r>
              <a:rPr/>
              <a:t>credit</a:t>
            </a:r>
            <a:r>
              <a:rPr/>
              <a:t> </a:t>
            </a:r>
            <a:r>
              <a:rPr/>
              <a:t>hour</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content.nejm.org/" TargetMode="External" /><Relationship Id="rId3" Type="http://schemas.openxmlformats.org/officeDocument/2006/relationships/hyperlink" Target="http://www.nih.gov/news/index.html" TargetMode="External" /><Relationship Id="rId4" Type="http://schemas.openxmlformats.org/officeDocument/2006/relationships/hyperlink" Target="http://www.kaiserhealthnews.org/" TargetMode="External" /><Relationship Id="rId5" Type="http://schemas.openxmlformats.org/officeDocument/2006/relationships/hyperlink" Target="http://www.commonwealthfund.org/" TargetMode="Externa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atalog.umkc.edu/colleges-schools/law/academic-rules-regulations-for-juris-doctor-degree-program/appeal-of-grades/appeal-of-grades.pdf" TargetMode="Externa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mailto:simons@umkc.edu"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rogersbr@umkc.edu" TargetMode="Externa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provost/Policy-Library/documents/tzt_Grade%20Appeal%20Policy.pdf"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Syllabus</a:t>
            </a:r>
            <a:r>
              <a:rPr/>
              <a:t> </a:t>
            </a:r>
            <a:r>
              <a:rPr/>
              <a:t>overview</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Framework</a:t>
            </a:r>
          </a:p>
        </p:txBody>
      </p:sp>
      <p:sp>
        <p:nvSpPr>
          <p:cNvPr id="3" name="Content Placeholder 2"/>
          <p:cNvSpPr>
            <a:spLocks noGrp="1"/>
          </p:cNvSpPr>
          <p:nvPr>
            <p:ph idx="1"/>
          </p:nvPr>
        </p:nvSpPr>
        <p:spPr/>
        <p:txBody>
          <a:bodyPr/>
          <a:lstStyle/>
          <a:p>
            <a:pPr lvl="0" marL="0" indent="0">
              <a:buNone/>
            </a:pPr>
            <a:r>
              <a:rPr/>
              <a:t>There is a long tradition of methodology and techniques as applied to research on various health topics from drug development trials to clinical outcomes. Understanding the methods required to conduct valid research is critical as clinical research projects play an increasingly significant role in the evolution of health care. Results from clinical research studies contribute not only to the development of new drugs and treatments but also to the determination of the best treatments for health care providers to offer patients. The readings, discussions, and projects in this course are all presented within the framework of current health care practices and issues. The material covered in this course can be viewed in the context of topics covered every day by the media.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Class</a:t>
            </a:r>
            <a:r>
              <a:rPr/>
              <a:t> </a:t>
            </a:r>
            <a:r>
              <a:rPr/>
              <a:t>structure</a:t>
            </a:r>
          </a:p>
        </p:txBody>
      </p:sp>
      <p:sp>
        <p:nvSpPr>
          <p:cNvPr id="3" name="Content Placeholder 2"/>
          <p:cNvSpPr>
            <a:spLocks noGrp="1"/>
          </p:cNvSpPr>
          <p:nvPr>
            <p:ph idx="1"/>
          </p:nvPr>
        </p:nvSpPr>
        <p:spPr/>
        <p:txBody>
          <a:bodyPr/>
          <a:lstStyle/>
          <a:p>
            <a:pPr lvl="0" marL="0" indent="0">
              <a:buNone/>
            </a:pPr>
            <a:r>
              <a:rPr/>
              <a:t>In general, each class session will consist of a mixture of recorded material available on Canvas as preparation for the session, individual assignments, and discussion/activities that are related to the topic and are completed either individually, within pairs, or within small groups of students. The lecture material is designed to supplement the information assigned from the textbook and other sources.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Materials</a:t>
            </a:r>
          </a:p>
        </p:txBody>
      </p:sp>
      <p:sp>
        <p:nvSpPr>
          <p:cNvPr id="3" name="Content Placeholder 2"/>
          <p:cNvSpPr>
            <a:spLocks noGrp="1"/>
          </p:cNvSpPr>
          <p:nvPr>
            <p:ph idx="1"/>
          </p:nvPr>
        </p:nvSpPr>
        <p:spPr/>
        <p:txBody>
          <a:bodyPr/>
          <a:lstStyle/>
          <a:p>
            <a:pPr lvl="0" marL="0" indent="0">
              <a:buNone/>
            </a:pPr>
            <a:r>
              <a:rPr/>
              <a:t>The required textbook for this class is:</a:t>
            </a:r>
          </a:p>
          <a:p>
            <a:pPr lvl="0" marL="0" indent="0">
              <a:buNone/>
            </a:pPr>
            <a:r>
              <a:rPr/>
              <a:t>Gliner JA, Morgan GA, Leech NL. Research Methods in Applied Settings: An Integrated Approach to Design and Analysis. 3rd ed. New York: Routledge, Taylor &amp; Francis Group; 2017.</a:t>
            </a:r>
          </a:p>
          <a:p>
            <a:pPr lvl="0" marL="0" indent="0">
              <a:buNone/>
            </a:pPr>
            <a:r>
              <a:rPr/>
              <a:t>This textbook is available for purchase through the UMKC Health Sciences bookstore and online sources, and can be rented through online resources (e.g., Amazon).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Recommended</a:t>
            </a:r>
            <a:r>
              <a:rPr/>
              <a:t> </a:t>
            </a:r>
            <a:r>
              <a:rPr/>
              <a:t>Materials</a:t>
            </a:r>
          </a:p>
        </p:txBody>
      </p:sp>
      <p:sp>
        <p:nvSpPr>
          <p:cNvPr id="3" name="Content Placeholder 2"/>
          <p:cNvSpPr>
            <a:spLocks noGrp="1"/>
          </p:cNvSpPr>
          <p:nvPr>
            <p:ph idx="1"/>
          </p:nvPr>
        </p:nvSpPr>
        <p:spPr/>
        <p:txBody>
          <a:bodyPr/>
          <a:lstStyle/>
          <a:p>
            <a:pPr lvl="0" marL="0" indent="0">
              <a:buNone/>
            </a:pPr>
            <a:r>
              <a:rPr/>
              <a:t>Supplemental material for the class has been obtained from the following books:</a:t>
            </a:r>
          </a:p>
          <a:p>
            <a:pPr lvl="0" marL="0" indent="0">
              <a:buNone/>
            </a:pPr>
            <a:r>
              <a:rPr/>
              <a:t>Julius Sim and Chris Wright. Research in Health Care: Concepts, Designs and Methods. Cheltenham, United Kingdom: Nelson Thornes Ltd. 2000. (reprinted in 2002)</a:t>
            </a:r>
          </a:p>
          <a:p>
            <a:pPr lvl="0" marL="0" indent="0">
              <a:buNone/>
            </a:pPr>
            <a:r>
              <a:rPr/>
              <a:t>Stephen B. Hulley, Steven R. Cummings, Warren S. Browner, Deborah G. Grady, and Thomas B. Newman. Designing Clinical Research, 3rd ed. Philadelpha, Pennsylvania: Lippincott Williams &amp; Wilkins publishing.</a:t>
            </a:r>
          </a:p>
          <a:p>
            <a:pPr lvl="0" marL="0" indent="0">
              <a:buNone/>
            </a:pPr>
            <a:r>
              <a:rPr/>
              <a:t>Leslie G. Portney and Mary P. Watkins. Foundations of Clinical Research: Applications to Practice, 3rd ed. Upper Saddle River, New Jersey: Pearson Prentice Hall.</a:t>
            </a:r>
          </a:p>
          <a:p>
            <a:pPr lvl="0" marL="0" indent="0">
              <a:buNone/>
            </a:pPr>
            <a:r>
              <a:rPr/>
              <a:t>Students SHOULD NOT purchase the supplementary materials.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Resources</a:t>
            </a:r>
          </a:p>
        </p:txBody>
      </p:sp>
      <p:sp>
        <p:nvSpPr>
          <p:cNvPr id="3" name="Content Placeholder 2"/>
          <p:cNvSpPr>
            <a:spLocks noGrp="1"/>
          </p:cNvSpPr>
          <p:nvPr>
            <p:ph idx="1"/>
          </p:nvPr>
        </p:nvSpPr>
        <p:spPr/>
        <p:txBody>
          <a:bodyPr/>
          <a:lstStyle/>
          <a:p>
            <a:pPr lvl="0" marL="0" indent="0">
              <a:buNone/>
            </a:pPr>
            <a:r>
              <a:rPr/>
              <a:t>Students are encouraged to routinely check news and professional web sites in order to keep up with current information related to clinical research topics. Examples of these sites include:</a:t>
            </a:r>
          </a:p>
          <a:p>
            <a:pPr lvl="0" marL="0" indent="0">
              <a:buNone/>
            </a:pPr>
            <a:r>
              <a:rPr>
                <a:hlinkClick r:id="rId2"/>
              </a:rPr>
              <a:t>The New England Journal of Medicine</a:t>
            </a:r>
          </a:p>
          <a:p>
            <a:pPr lvl="0" marL="0" indent="0">
              <a:buNone/>
            </a:pPr>
            <a:r>
              <a:rPr>
                <a:hlinkClick r:id="rId3"/>
              </a:rPr>
              <a:t>National Institutes of Health News &amp; Events</a:t>
            </a:r>
          </a:p>
          <a:p>
            <a:pPr lvl="0" marL="0" indent="0">
              <a:buNone/>
            </a:pPr>
            <a:r>
              <a:rPr>
                <a:hlinkClick r:id="rId4"/>
              </a:rPr>
              <a:t>Kaiser Health News</a:t>
            </a:r>
          </a:p>
          <a:p>
            <a:pPr lvl="0" marL="0" indent="0">
              <a:buNone/>
            </a:pPr>
            <a:r>
              <a:rPr>
                <a:hlinkClick r:id="rId5"/>
              </a:rPr>
              <a:t>The Commonwealth Fund</a:t>
            </a:r>
          </a:p>
          <a:p>
            <a:pPr lvl="0" marL="0" indent="0">
              <a:buNone/>
            </a:pPr>
            <a:r>
              <a:rPr/>
              <a:t>Students are also encouraged to regularly read national newspapers and print media (e.g., New York Times, Washington Post, and/or listen to national new sources (e.g., NPR) for relevant stories.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Evaluation</a:t>
            </a:r>
          </a:p>
        </p:txBody>
      </p:sp>
      <p:sp>
        <p:nvSpPr>
          <p:cNvPr id="3" name="Content Placeholder 2"/>
          <p:cNvSpPr>
            <a:spLocks noGrp="1"/>
          </p:cNvSpPr>
          <p:nvPr>
            <p:ph idx="1"/>
          </p:nvPr>
        </p:nvSpPr>
        <p:spPr/>
        <p:txBody>
          <a:bodyPr/>
          <a:lstStyle/>
          <a:p>
            <a:pPr lvl="0" marL="0" indent="0">
              <a:buNone/>
            </a:pPr>
            <a:r>
              <a:rPr/>
              <a:t>Completion of the confidential course evaluation at the end of the semester is available for the course and strongly encouraged. You will receive information about completing the evaluation from the Department office towards the end of the semester.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Schedule</a:t>
            </a:r>
          </a:p>
        </p:txBody>
      </p:sp>
      <p:sp>
        <p:nvSpPr>
          <p:cNvPr id="3" name="Content Placeholder 2"/>
          <p:cNvSpPr>
            <a:spLocks noGrp="1"/>
          </p:cNvSpPr>
          <p:nvPr>
            <p:ph idx="1"/>
          </p:nvPr>
        </p:nvSpPr>
        <p:spPr/>
        <p:txBody>
          <a:bodyPr/>
          <a:lstStyle/>
          <a:p>
            <a:pPr lvl="0" marL="0" indent="0">
              <a:buNone/>
            </a:pPr>
            <a:r>
              <a:rPr/>
              <a:t>The detailed listing of topics, assignments, and deadlines is shown in the Course Overview document in the “Course Content” section of the course Canvas site.</a:t>
            </a:r>
          </a:p>
          <a:p>
            <a:pPr lvl="0" marL="0" indent="0">
              <a:buNone/>
            </a:pPr>
            <a:r>
              <a:rPr/>
              <a:t>A calendar showing all dates for submissions (assessment items, assignments, final project oral presentation, and final project written proposal) is shown in the Calendar document in the â€œCourse Contentâ€ section of the course Canvas site.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Criteria</a:t>
            </a:r>
          </a:p>
        </p:txBody>
      </p:sp>
      <p:sp>
        <p:nvSpPr>
          <p:cNvPr id="3" name="Content Placeholder 2"/>
          <p:cNvSpPr>
            <a:spLocks noGrp="1"/>
          </p:cNvSpPr>
          <p:nvPr>
            <p:ph idx="1"/>
          </p:nvPr>
        </p:nvSpPr>
        <p:spPr/>
        <p:txBody>
          <a:bodyPr/>
          <a:lstStyle/>
          <a:p>
            <a:pPr lvl="0" marL="0" indent="0">
              <a:buNone/>
            </a:pPr>
            <a:r>
              <a:rPr/>
              <a:t>Participation, 3 points per weekly session</a:t>
            </a:r>
          </a:p>
          <a:p>
            <a:pPr lvl="0" marL="0" indent="0">
              <a:buNone/>
            </a:pPr>
            <a:r>
              <a:rPr/>
              <a:t>Assessment item development, 3 points each week</a:t>
            </a:r>
          </a:p>
          <a:p>
            <a:pPr lvl="0" marL="0" indent="0">
              <a:buNone/>
            </a:pPr>
            <a:r>
              <a:rPr/>
              <a:t>Assignments, 10 points each</a:t>
            </a:r>
          </a:p>
          <a:p>
            <a:pPr lvl="0" marL="0" indent="0">
              <a:buNone/>
            </a:pPr>
            <a:r>
              <a:rPr/>
              <a:t>Unscheduled Quizzes, 10 points each</a:t>
            </a:r>
          </a:p>
          <a:p>
            <a:pPr lvl="0" marL="0" indent="0">
              <a:buNone/>
            </a:pPr>
            <a:r>
              <a:rPr/>
              <a:t>Oral presentation of research proposal (including poster material), 50 points</a:t>
            </a:r>
          </a:p>
          <a:p>
            <a:pPr lvl="0" marL="0" indent="0">
              <a:buNone/>
            </a:pPr>
            <a:r>
              <a:rPr/>
              <a:t>Written Research Proposal, 200 points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Grading</a:t>
            </a:r>
            <a:r>
              <a:rPr/>
              <a:t> </a:t>
            </a:r>
            <a:r>
              <a:rPr/>
              <a:t>criteria</a:t>
            </a:r>
          </a:p>
        </p:txBody>
      </p:sp>
      <p:sp>
        <p:nvSpPr>
          <p:cNvPr id="3" name="Content Placeholder 2"/>
          <p:cNvSpPr>
            <a:spLocks noGrp="1"/>
          </p:cNvSpPr>
          <p:nvPr>
            <p:ph idx="1"/>
          </p:nvPr>
        </p:nvSpPr>
        <p:spPr/>
        <p:txBody>
          <a:bodyPr/>
          <a:lstStyle/>
          <a:p>
            <a:pPr lvl="0" marL="0" indent="0">
              <a:buNone/>
            </a:pPr>
            <a:r>
              <a:rPr/>
              <a:t>The student’s grade for the class will be based on the percentage of possible points the student has earned (rounded up to the next percentage point). A letter grade will be assigned based on the following scale:</a:t>
            </a:r>
          </a:p>
          <a:p>
            <a:pPr lvl="0" marL="0" indent="0">
              <a:buNone/>
            </a:pPr>
            <a:r>
              <a:rPr/>
              <a:t>94 to 100, A</a:t>
            </a:r>
            <a:br/>
            <a:r>
              <a:rPr/>
              <a:t>90 to 93, A-</a:t>
            </a:r>
            <a:br/>
            <a:r>
              <a:rPr/>
              <a:t>86 to 89, B+</a:t>
            </a:r>
            <a:br/>
            <a:r>
              <a:rPr/>
              <a:t>83 to 85, B</a:t>
            </a:r>
            <a:br/>
            <a:r>
              <a:rPr/>
              <a:t>80 to 82, B-</a:t>
            </a:r>
            <a:br/>
            <a:r>
              <a:rPr/>
              <a:t>76 to 79, C+</a:t>
            </a:r>
            <a:br/>
            <a:r>
              <a:rPr/>
              <a:t>73 to 76, C</a:t>
            </a:r>
            <a:br/>
            <a:r>
              <a:rPr/>
              <a:t>70 to 73, C-</a:t>
            </a:r>
            <a:br/>
            <a:r>
              <a:rPr/>
              <a:t>66 to 69, D+</a:t>
            </a:r>
            <a:br/>
            <a:r>
              <a:rPr/>
              <a:t>63 to 65, D</a:t>
            </a:r>
            <a:br/>
            <a:r>
              <a:rPr/>
              <a:t>60 to 62, D-</a:t>
            </a:r>
            <a:br/>
            <a:r>
              <a:rPr/>
              <a:t>under 60, F</a:t>
            </a:r>
          </a:p>
          <a:p>
            <a:pPr lvl="0" marL="0" indent="0">
              <a:buNone/>
            </a:pPr>
            <a:r>
              <a:rPr/>
              <a:t>If a student feels that he/she has been unfairly graded, information on the appeal process can be found in the </a:t>
            </a:r>
            <a:r>
              <a:rPr>
                <a:hlinkClick r:id="rId2"/>
              </a:rPr>
              <a:t>academic regulations information</a:t>
            </a:r>
            <a: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Submission</a:t>
            </a:r>
            <a:r>
              <a:rPr/>
              <a:t> </a:t>
            </a:r>
            <a:r>
              <a:rPr/>
              <a:t>format</a:t>
            </a:r>
          </a:p>
        </p:txBody>
      </p:sp>
      <p:sp>
        <p:nvSpPr>
          <p:cNvPr id="3" name="Content Placeholder 2"/>
          <p:cNvSpPr>
            <a:spLocks noGrp="1"/>
          </p:cNvSpPr>
          <p:nvPr>
            <p:ph idx="1"/>
          </p:nvPr>
        </p:nvSpPr>
        <p:spPr/>
        <p:txBody>
          <a:bodyPr/>
          <a:lstStyle/>
          <a:p>
            <a:pPr lvl="0" marL="0" indent="0">
              <a:buNone/>
            </a:pPr>
            <a:r>
              <a:rPr/>
              <a:t>Unless otherwise noted, all material that is submitted to Dr. Simon must be submitted via the course Canvas site and should be .pdf format. If you have difficulty producing pdf format files, alternate formats may be acceptable, but please clear this in advance. All files sent to Dr. Simon must include the student’s name in the filename.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Your</a:t>
            </a:r>
            <a:r>
              <a:rPr/>
              <a:t> </a:t>
            </a:r>
            <a:r>
              <a:rPr/>
              <a:t>instructor</a:t>
            </a:r>
          </a:p>
        </p:txBody>
      </p:sp>
      <p:sp>
        <p:nvSpPr>
          <p:cNvPr id="3" name="Content Placeholder 2"/>
          <p:cNvSpPr>
            <a:spLocks noGrp="1"/>
          </p:cNvSpPr>
          <p:nvPr>
            <p:ph idx="1"/>
          </p:nvPr>
        </p:nvSpPr>
        <p:spPr/>
        <p:txBody>
          <a:bodyPr/>
          <a:lstStyle/>
          <a:p>
            <a:pPr lvl="0" marL="0" indent="0">
              <a:buNone/>
            </a:pPr>
            <a:r>
              <a:rPr/>
              <a:t>Your instructor is Steve Simon in the Department of Biomedical and Health Informatics. My phone number is 816-235-6617 and my email is </a:t>
            </a:r>
            <a:r>
              <a:rPr>
                <a:hlinkClick r:id="rId3"/>
              </a:rPr>
              <a:t>simons@umkc.edu</a:t>
            </a:r>
            <a:r>
              <a:rPr/>
              <a:t>. My office is M5-117, located on the fifth floor of the School of Medicine building in the suite of offices for Biomedical and Health Informatics.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Canvas</a:t>
            </a:r>
            <a:r>
              <a:rPr/>
              <a:t> </a:t>
            </a:r>
            <a:r>
              <a:rPr/>
              <a:t>Discussions</a:t>
            </a:r>
          </a:p>
        </p:txBody>
      </p:sp>
      <p:sp>
        <p:nvSpPr>
          <p:cNvPr id="3" name="Content Placeholder 2"/>
          <p:cNvSpPr>
            <a:spLocks noGrp="1"/>
          </p:cNvSpPr>
          <p:nvPr>
            <p:ph idx="1"/>
          </p:nvPr>
        </p:nvSpPr>
        <p:spPr/>
        <p:txBody>
          <a:bodyPr/>
          <a:lstStyle/>
          <a:p>
            <a:pPr lvl="0" marL="0" indent="0">
              <a:buNone/>
            </a:pPr>
            <a:r>
              <a:rPr/>
              <a:t>During the semester, you will be expected to participate in online discussions through the course Canvas site. Online discussion forums will provided the basis for discussions and activities that normally take place during an on-campus class period. Your engagement in the discussions will be reflected in the points you earn for participation. The minimum expectation is that you will respond to the topic, using the information you have read and/or the material presented in the recordings. Full participation in the discussion topics will be demonstrated by responses you make to the entries made by other students as well as the content of your own posting, and making these contributions in a timely manner (first posting must be made by Sunday midnight following the posting of the forums. A vital discussion board should include responses between students that expand on the original posting. Think of this as the interchange that occurs when we are all in the same room.</a:t>
            </a:r>
          </a:p>
          <a:p>
            <a:pPr lvl="0" marL="0" indent="0">
              <a:buNone/>
            </a:pPr>
            <a:r>
              <a:rPr/>
              <a:t>When a discussion topic is posted, please add your contribution by replying to the original topic. When you are responding to another student’s posting, use the reply function.</a:t>
            </a:r>
          </a:p>
          <a:p>
            <a:pPr lvl="0" marL="0" indent="0">
              <a:buNone/>
            </a:pPr>
            <a:r>
              <a:rPr/>
              <a:t>I will regularly assign a student to be the participation leader in a specific discussion forum. The leader is expected to respond to each posting, adding to the discussion as appropriate and findings links between individual postings in a way that adds value to the overall discussion. The quality of what you do when you are the participation leader will be factored into the participation part of the course evaluation.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forums</a:t>
            </a:r>
          </a:p>
        </p:txBody>
      </p:sp>
      <p:sp>
        <p:nvSpPr>
          <p:cNvPr id="3" name="Content Placeholder 2"/>
          <p:cNvSpPr>
            <a:spLocks noGrp="1"/>
          </p:cNvSpPr>
          <p:nvPr>
            <p:ph idx="1"/>
          </p:nvPr>
        </p:nvSpPr>
        <p:spPr/>
        <p:txBody>
          <a:bodyPr/>
          <a:lstStyle/>
          <a:p>
            <a:pPr lvl="0" marL="0" indent="0">
              <a:buNone/>
            </a:pPr>
            <a:r>
              <a:rPr/>
              <a:t>All students are expected to complete the readings prior to class and be prepared for discussion. A portion of the course grade will be based on discussion board participation. For each class session, participation points will be assigned based on the following scale:</a:t>
            </a:r>
          </a:p>
          <a:p>
            <a:pPr lvl="1"/>
            <a:r>
              <a:rPr/>
              <a:t>0 points (did not participate),</a:t>
            </a:r>
          </a:p>
          <a:p>
            <a:pPr lvl="1"/>
            <a:r>
              <a:rPr/>
              <a:t>1 point (made minimal contribution to discussion and did not respond to others’ postings),</a:t>
            </a:r>
          </a:p>
          <a:p>
            <a:pPr lvl="1"/>
            <a:r>
              <a:rPr/>
              <a:t>2 points (posted own comment and responded to another student’s posting), or</a:t>
            </a:r>
          </a:p>
          <a:p>
            <a:pPr lvl="1"/>
            <a:r>
              <a:rPr/>
              <a:t>3 points (interactively participated in discussions and made initial posting by Sunday midnight).</a:t>
            </a:r>
          </a:p>
          <a:p>
            <a:pPr lvl="0" marL="0" indent="0">
              <a:buNone/>
            </a:pPr>
            <a:r>
              <a:rPr/>
              <a:t>To get maximum participation credit, you must make your initial posting by Sunday midnight, make an original posting to one of the discussion forums, and respond to at least one posting by another student.</a:t>
            </a:r>
          </a:p>
          <a:p>
            <a:pPr lvl="0" marL="0" indent="0">
              <a:buNone/>
            </a:pPr>
            <a:r>
              <a:rPr/>
              <a:t>Students will be assigned to lead discussions; participation credit will take into account this activity.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Assessment</a:t>
            </a:r>
            <a:r>
              <a:rPr/>
              <a:t> </a:t>
            </a:r>
            <a:r>
              <a:rPr/>
              <a:t>Item</a:t>
            </a:r>
            <a:r>
              <a:rPr/>
              <a:t> </a:t>
            </a:r>
            <a:r>
              <a:rPr/>
              <a:t>Development</a:t>
            </a:r>
          </a:p>
        </p:txBody>
      </p:sp>
      <p:sp>
        <p:nvSpPr>
          <p:cNvPr id="3" name="Content Placeholder 2"/>
          <p:cNvSpPr>
            <a:spLocks noGrp="1"/>
          </p:cNvSpPr>
          <p:nvPr>
            <p:ph idx="1"/>
          </p:nvPr>
        </p:nvSpPr>
        <p:spPr/>
        <p:txBody>
          <a:bodyPr/>
          <a:lstStyle/>
          <a:p>
            <a:pPr lvl="0" marL="0" indent="0">
              <a:buNone/>
            </a:pPr>
            <a:r>
              <a:rPr/>
              <a:t>For the weekly sessions, each student will submit through the course Canvas site a file that contains three items that could be used to assess the student’s comprehension of the reading material and lecture presentation. To get full credit for this aspect of evaluation, students must submit the items by midnight on Tuesday night before the weekly class session. An assessment item can be in the form of multiple choice, true/false, short answer - any format that you think is appropriate to assess comprehension of the weekly material. You must indicate the correct response for each item that you submit. Items selected from all those submitted will be compiled and will be the basis of a discussion forum that will be posted on Thursday for each weekly session. Assessment item submissions that are received following the posting of the assessment item discussion forum will receive 0 points.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Weekly</a:t>
            </a:r>
            <a:r>
              <a:rPr/>
              <a:t> </a:t>
            </a:r>
            <a:r>
              <a:rPr/>
              <a:t>assignments</a:t>
            </a:r>
          </a:p>
        </p:txBody>
      </p:sp>
      <p:sp>
        <p:nvSpPr>
          <p:cNvPr id="3" name="Content Placeholder 2"/>
          <p:cNvSpPr>
            <a:spLocks noGrp="1"/>
          </p:cNvSpPr>
          <p:nvPr>
            <p:ph idx="1"/>
          </p:nvPr>
        </p:nvSpPr>
        <p:spPr/>
        <p:txBody>
          <a:bodyPr/>
          <a:lstStyle/>
          <a:p>
            <a:pPr lvl="0" marL="0" indent="0">
              <a:buNone/>
            </a:pPr>
            <a:r>
              <a:rPr/>
              <a:t>The course will require students to complete assignments that are designed to contribute to the identification of a research topic and completion of the final course project - an original research proposal. The requirements for each assignment will be explained in detail. All assignments will be due by midnight of the following Wednesday. Full credit can only be earned on assignments that are turned in by the due date/time; assignments can be turned in after this date for partial credit. All assignments that are turned in will be reviewed by Dr. Simon and the student will receive feedback on the assignment. All assignments, unless otherwise noted, must be electronically submitted through the course Canvas site. All files submitted for grading MUST include the student’s name in the file name. The assignments will be graded and will routinely be returned to students by the next class session.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Unscheduled</a:t>
            </a:r>
            <a:r>
              <a:rPr/>
              <a:t> </a:t>
            </a:r>
            <a:r>
              <a:rPr/>
              <a:t>Quizzes</a:t>
            </a:r>
          </a:p>
        </p:txBody>
      </p:sp>
      <p:sp>
        <p:nvSpPr>
          <p:cNvPr id="3" name="Content Placeholder 2"/>
          <p:cNvSpPr>
            <a:spLocks noGrp="1"/>
          </p:cNvSpPr>
          <p:nvPr>
            <p:ph idx="1"/>
          </p:nvPr>
        </p:nvSpPr>
        <p:spPr/>
        <p:txBody>
          <a:bodyPr/>
          <a:lstStyle/>
          <a:p>
            <a:pPr lvl="0" marL="0" indent="0">
              <a:buNone/>
            </a:pPr>
            <a:r>
              <a:rPr/>
              <a:t>There may be unscheduled quizzes that will be based on the materials covered in the class.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Final</a:t>
            </a:r>
            <a:r>
              <a:rPr/>
              <a:t> </a:t>
            </a:r>
            <a:r>
              <a:rPr/>
              <a:t>Project</a:t>
            </a:r>
            <a:r>
              <a:rPr/>
              <a:t> </a:t>
            </a:r>
            <a:r>
              <a:rPr/>
              <a:t>-</a:t>
            </a:r>
            <a:r>
              <a:rPr/>
              <a:t> </a:t>
            </a:r>
            <a:r>
              <a:rPr/>
              <a:t>Overview</a:t>
            </a:r>
          </a:p>
        </p:txBody>
      </p:sp>
      <p:sp>
        <p:nvSpPr>
          <p:cNvPr id="3" name="Content Placeholder 2"/>
          <p:cNvSpPr>
            <a:spLocks noGrp="1"/>
          </p:cNvSpPr>
          <p:nvPr>
            <p:ph idx="1"/>
          </p:nvPr>
        </p:nvSpPr>
        <p:spPr/>
        <p:txBody>
          <a:bodyPr/>
          <a:lstStyle/>
          <a:p>
            <a:pPr lvl="0" marL="0" indent="0">
              <a:buNone/>
            </a:pPr>
            <a:r>
              <a:rPr/>
              <a:t>All MSB students will complete either a thesis of capstone project as part of their program completion and all PhD students will complete a doctoral dissertation. Completing a thesis is a requirement for students in the genomics emphasis area and an option for all other MSB students. Because of the value department faculty place on the student’s ability to plan and propose a research project, the major project of this course will be a presentation (in both oral and written form) of a proposal for a research project on a specific topic that is of interest to you. The goal is for this research proposal to provide an experience that is relevant to the preparation of proposals such as a thesis or dissertation proposal or a proposal to obtain research funding.</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Final</a:t>
            </a:r>
            <a:r>
              <a:rPr/>
              <a:t> </a:t>
            </a:r>
            <a:r>
              <a:rPr/>
              <a:t>Project</a:t>
            </a:r>
            <a:r>
              <a:rPr/>
              <a:t> </a:t>
            </a:r>
            <a:r>
              <a:rPr/>
              <a:t>Oral</a:t>
            </a:r>
            <a:r>
              <a:rPr/>
              <a:t> </a:t>
            </a:r>
            <a:r>
              <a:rPr/>
              <a:t>Presentation</a:t>
            </a:r>
          </a:p>
        </p:txBody>
      </p:sp>
      <p:sp>
        <p:nvSpPr>
          <p:cNvPr id="3" name="Content Placeholder 2"/>
          <p:cNvSpPr>
            <a:spLocks noGrp="1"/>
          </p:cNvSpPr>
          <p:nvPr>
            <p:ph idx="1"/>
          </p:nvPr>
        </p:nvSpPr>
        <p:spPr/>
        <p:txBody>
          <a:bodyPr/>
          <a:lstStyle/>
          <a:p>
            <a:pPr lvl="0" marL="0" indent="0">
              <a:buNone/>
            </a:pPr>
            <a:r>
              <a:rPr/>
              <a:t>You will prepare a recorded video presentation of your research proposal using a research conference style and upload into the course Canvas site. The oral presentation should be planned as a brief presentation (approximately 10 min). The presentation should be based on objectives, background, methods, and discussion of the possible contribution findings of this research project could have. The American Public Health Association has some basic guidelines for presenters on their website that can be used when making your PowerPoint slides and gauging presentation length. All students will complete a scorecard for the presentation of all other students in order to provide constructive comments to the presenters. All scorecards will be submitted to Dr. Simon via the course Canvas site and she will distribute anonymous comments to presenters upon request by the presenter.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Final</a:t>
            </a:r>
            <a:r>
              <a:rPr/>
              <a:t> </a:t>
            </a:r>
            <a:r>
              <a:rPr/>
              <a:t>project</a:t>
            </a:r>
            <a:r>
              <a:rPr/>
              <a:t> </a:t>
            </a:r>
            <a:r>
              <a:rPr/>
              <a:t>-</a:t>
            </a:r>
            <a:r>
              <a:rPr/>
              <a:t> </a:t>
            </a:r>
            <a:r>
              <a:rPr/>
              <a:t>poster</a:t>
            </a:r>
            <a:r>
              <a:rPr/>
              <a:t> </a:t>
            </a:r>
            <a:r>
              <a:rPr/>
              <a:t>material</a:t>
            </a:r>
          </a:p>
        </p:txBody>
      </p:sp>
      <p:sp>
        <p:nvSpPr>
          <p:cNvPr id="3" name="Content Placeholder 2"/>
          <p:cNvSpPr>
            <a:spLocks noGrp="1"/>
          </p:cNvSpPr>
          <p:nvPr>
            <p:ph idx="1"/>
          </p:nvPr>
        </p:nvSpPr>
        <p:spPr/>
        <p:txBody>
          <a:bodyPr/>
          <a:lstStyle/>
          <a:p>
            <a:pPr lvl="0" marL="0" indent="0">
              <a:buNone/>
            </a:pPr>
            <a:r>
              <a:rPr/>
              <a:t>The presentation needs to include “poster material” so that you get practice preparing material required for poster presentations at professional meetings. The PowerPoint material you prepare for your oral presentation will probably serve as the basis for your poster material. It is not a requirement for this course that the poster material be printed/produced at the same high quality expected for a professional meeting. The purpose of preparing the poster material for this course is to give you experience preparing the content that is expected for a professional poster presentation; you should be able to do this without any additional expense for the preparation of the poster material.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a:t>
            </a:r>
            <a:r>
              <a:rPr/>
              <a:t> </a:t>
            </a:r>
            <a:r>
              <a:rPr/>
              <a:t>structure</a:t>
            </a:r>
          </a:p>
        </p:txBody>
      </p:sp>
      <p:sp>
        <p:nvSpPr>
          <p:cNvPr id="3" name="Content Placeholder 2"/>
          <p:cNvSpPr>
            <a:spLocks noGrp="1"/>
          </p:cNvSpPr>
          <p:nvPr>
            <p:ph idx="1"/>
          </p:nvPr>
        </p:nvSpPr>
        <p:spPr/>
        <p:txBody>
          <a:bodyPr/>
          <a:lstStyle/>
          <a:p>
            <a:pPr lvl="0" marL="0" indent="0">
              <a:buNone/>
            </a:pPr>
            <a:r>
              <a:rPr/>
              <a:t>The information to be incorporated into the poster material generally should include:</a:t>
            </a:r>
          </a:p>
          <a:p>
            <a:pPr lvl="1"/>
            <a:r>
              <a:rPr/>
              <a:t>Title</a:t>
            </a:r>
          </a:p>
          <a:p>
            <a:pPr lvl="1"/>
            <a:r>
              <a:rPr/>
              <a:t>Background</a:t>
            </a:r>
          </a:p>
          <a:p>
            <a:pPr lvl="1"/>
            <a:r>
              <a:rPr/>
              <a:t>Methods</a:t>
            </a:r>
          </a:p>
          <a:p>
            <a:pPr lvl="1"/>
            <a:r>
              <a:rPr/>
              <a:t>Study Design</a:t>
            </a:r>
          </a:p>
          <a:p>
            <a:pPr lvl="1"/>
            <a:r>
              <a:rPr/>
              <a:t>Sample</a:t>
            </a:r>
          </a:p>
          <a:p>
            <a:pPr lvl="1"/>
            <a:r>
              <a:rPr/>
              <a:t>Measures and Materials</a:t>
            </a:r>
          </a:p>
          <a:p>
            <a:pPr lvl="1"/>
            <a:r>
              <a:rPr/>
              <a:t>Procedures</a:t>
            </a:r>
          </a:p>
          <a:p>
            <a:pPr lvl="1"/>
            <a:r>
              <a:rPr/>
              <a:t>Statistical Analysis</a:t>
            </a:r>
          </a:p>
          <a:p>
            <a:pPr lvl="1"/>
            <a:r>
              <a:rPr/>
              <a:t>Potential Implications of the Proposed Study</a:t>
            </a:r>
          </a:p>
          <a:p>
            <a:pPr lvl="0" marL="0" indent="0">
              <a:buNone/>
            </a:pPr>
            <a:r>
              <a:rPr/>
              <a:t>More detailed information concerning expectations for this presentation will be covered later in the semester. The Grading Rubric for the oral presentation is posted in the â€œCourse Contentâ€ section of the course Canvas site.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Final</a:t>
            </a:r>
            <a:r>
              <a:rPr/>
              <a:t> </a:t>
            </a:r>
            <a:r>
              <a:rPr/>
              <a:t>Project</a:t>
            </a:r>
            <a:r>
              <a:rPr/>
              <a:t> </a:t>
            </a:r>
            <a:r>
              <a:rPr/>
              <a:t>Written</a:t>
            </a:r>
            <a:r>
              <a:rPr/>
              <a:t> </a:t>
            </a:r>
            <a:r>
              <a:rPr/>
              <a:t>Research</a:t>
            </a:r>
            <a:r>
              <a:rPr/>
              <a:t> </a:t>
            </a:r>
            <a:r>
              <a:rPr/>
              <a:t>Proposal</a:t>
            </a:r>
          </a:p>
        </p:txBody>
      </p:sp>
      <p:sp>
        <p:nvSpPr>
          <p:cNvPr id="3" name="Content Placeholder 2"/>
          <p:cNvSpPr>
            <a:spLocks noGrp="1"/>
          </p:cNvSpPr>
          <p:nvPr>
            <p:ph idx="1"/>
          </p:nvPr>
        </p:nvSpPr>
        <p:spPr/>
        <p:txBody>
          <a:bodyPr/>
          <a:lstStyle/>
          <a:p>
            <a:pPr lvl="0" marL="0" indent="0">
              <a:buNone/>
            </a:pPr>
            <a:r>
              <a:rPr/>
              <a:t>The final project for the class will be a written research proposal which must be turned in using “Turnitin” through Canvas by midnight on Wednesday, May 08, 2019; turning in the proposal after this date/time will result in an automatic deduction in points. The structure of the written proposal should follow a truncated version of the five-chapter thesis format. For this project, the written proposal is expected to include the following major sections: introduction to the problem (chapter 1), review of the literature (chapter 2), and description of the methodology (chapter 3). More detailed information concerning expectations for this written proposal will be covered later in the semester. The Grading Rubric for the written research proposal is posted in the “Course Content” section of the course Canvas site.</a:t>
            </a:r>
          </a:p>
          <a:p>
            <a:pPr lvl="0" marL="0" indent="0">
              <a:buNone/>
            </a:pPr>
            <a:r>
              <a:rPr/>
              <a:t>Note: The School of Graduate Studies has prepared a guide for formatting Theses and Dissertations. This guide provides information on the general format of a thesis or dissertation, but does not have detailed information regarding the structure and content of individual chapters â€“ this information varies depending on discipline.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Catalog</a:t>
            </a:r>
            <a:r>
              <a:rPr/>
              <a:t> </a:t>
            </a:r>
            <a:r>
              <a:rPr/>
              <a:t>information</a:t>
            </a:r>
          </a:p>
        </p:txBody>
      </p:sp>
      <p:sp>
        <p:nvSpPr>
          <p:cNvPr id="3" name="Content Placeholder 2"/>
          <p:cNvSpPr>
            <a:spLocks noGrp="1"/>
          </p:cNvSpPr>
          <p:nvPr>
            <p:ph idx="1"/>
          </p:nvPr>
        </p:nvSpPr>
        <p:spPr/>
        <p:txBody>
          <a:bodyPr/>
          <a:lstStyle/>
          <a:p>
            <a:pPr lvl="0" marL="0" indent="0">
              <a:buNone/>
            </a:pPr>
            <a:r>
              <a:rPr/>
              <a:t>Course Title: Clinical Research Methodology</a:t>
            </a:r>
          </a:p>
          <a:p>
            <a:pPr lvl="0" marL="0" indent="0">
              <a:buNone/>
            </a:pPr>
            <a:r>
              <a:rPr/>
              <a:t>Credit Hours: 3 credit hours</a:t>
            </a:r>
          </a:p>
          <a:p>
            <a:pPr lvl="0" marL="0" indent="0">
              <a:buNone/>
            </a:pPr>
            <a:r>
              <a:rPr/>
              <a:t>Prerequisites: none</a:t>
            </a:r>
          </a:p>
          <a:p>
            <a:pPr lvl="0" marL="0" indent="0">
              <a:buNone/>
            </a:pPr>
            <a:r>
              <a:rPr/>
              <a:t>Course Attributes: graduate research training</a:t>
            </a:r>
          </a:p>
          <a:p>
            <a:pPr lvl="0" marL="0" indent="0">
              <a:buNone/>
            </a:pPr>
            <a:r>
              <a:rPr/>
              <a:t>Course Format: Lecture, Discussion, and individual activities</a:t>
            </a:r>
          </a:p>
          <a:p>
            <a:pPr lvl="0" marL="0" indent="0">
              <a:buNone/>
            </a:pPr>
            <a:r>
              <a:rPr/>
              <a:t>Course Instructional Mode : OA (Online Asyncronous class instruction); material posted on Canvas course site will support all course activities.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Canvas</a:t>
            </a:r>
          </a:p>
        </p:txBody>
      </p:sp>
      <p:sp>
        <p:nvSpPr>
          <p:cNvPr id="3" name="Content Placeholder 2"/>
          <p:cNvSpPr>
            <a:spLocks noGrp="1"/>
          </p:cNvSpPr>
          <p:nvPr>
            <p:ph idx="1"/>
          </p:nvPr>
        </p:nvSpPr>
        <p:spPr/>
        <p:txBody>
          <a:bodyPr/>
          <a:lstStyle/>
          <a:p>
            <a:pPr lvl="0" marL="0" indent="0">
              <a:buNone/>
            </a:pPr>
            <a:r>
              <a:rPr/>
              <a:t>Lecture material for weekly sessions will be posted on the Canvas course site before each class session. This material is to be reviewed before the class session â€“ it will provide the foundation for activities that are planned for the weekly sessions.</a:t>
            </a:r>
          </a:p>
          <a:p>
            <a:pPr lvl="0" marL="0" indent="0">
              <a:buNone/>
            </a:pPr>
            <a:r>
              <a:rPr/>
              <a:t>Additional materials will be made available in electronic format on the Canvas website. Announcements and schedule updates will also be posted on the website.</a:t>
            </a:r>
          </a:p>
          <a:p>
            <a:pPr lvl="0" marL="0" indent="0">
              <a:buNone/>
            </a:pPr>
            <a:r>
              <a:rPr/>
              <a:t>A PowerPoint file containing overhead material for each session will be posted on Canvas before the class. You are responsible for having the material in this file available to refer to - either by downloading the file to your computer or by printing it out in a format for note-taking. Students who are assigned to lead discussions are expected to include this material in their discussions.</a:t>
            </a:r>
          </a:p>
          <a:p>
            <a:pPr lvl="0" marL="0" indent="0">
              <a:buNone/>
            </a:pPr>
            <a:r>
              <a:rPr/>
              <a:t>In order to prepare the recording of the oral presentation of your research project, you will need to use a computer on which you can install Panopto â€“ you will need administratorâ€™s rights to install the program. You will also need to have a microphone connected to the computer you are using for the recording â€“ either as an “inboard” mic (e.g., most laptops) or plugged into a microphone/USB jack (e.g., many/most desktop computers). You will receive detailed information regarding how to prepare your presentation recording and upload it to the Canvas course site.</a:t>
            </a:r>
          </a:p>
          <a:p>
            <a:pPr lvl="0" marL="0" indent="0">
              <a:buNone/>
            </a:pPr>
            <a:r>
              <a:rPr/>
              <a:t>Many materials on the Canvas website can be read and/or printed with a standard web browser. Other items require Adobe Acrobat Reader to view.</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E-mail</a:t>
            </a:r>
          </a:p>
        </p:txBody>
      </p:sp>
      <p:sp>
        <p:nvSpPr>
          <p:cNvPr id="3" name="Content Placeholder 2"/>
          <p:cNvSpPr>
            <a:spLocks noGrp="1"/>
          </p:cNvSpPr>
          <p:nvPr>
            <p:ph idx="1"/>
          </p:nvPr>
        </p:nvSpPr>
        <p:spPr/>
        <p:txBody>
          <a:bodyPr/>
          <a:lstStyle/>
          <a:p>
            <a:pPr lvl="0" marL="0" indent="0">
              <a:buNone/>
            </a:pPr>
            <a:r>
              <a:rPr/>
              <a:t>You will be required to use a UMKC e-mail account for correspondence in this class. The instructor will not be responsible for the receipt of e-mails that are sent to locations other than those ending with â€œumkc.eduâ€</a:t>
            </a:r>
          </a:p>
          <a:p>
            <a:pPr lvl="0" marL="0" indent="0">
              <a:buNone/>
            </a:pPr>
            <a:r>
              <a:rPr/>
              <a:t>Any files that are submitted to an instructor via email MUST include the student’s name in the filename.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Board</a:t>
            </a:r>
            <a:r>
              <a:rPr/>
              <a:t> </a:t>
            </a:r>
            <a:r>
              <a:rPr/>
              <a:t>Guidelines</a:t>
            </a:r>
            <a:r>
              <a:rPr/>
              <a:t> </a:t>
            </a:r>
            <a:r>
              <a:rPr/>
              <a:t>â€“</a:t>
            </a:r>
            <a:r>
              <a:rPr/>
              <a:t> </a:t>
            </a:r>
            <a:r>
              <a:rPr/>
              <a:t>General</a:t>
            </a:r>
            <a:r>
              <a:rPr/>
              <a:t> </a:t>
            </a:r>
            <a:r>
              <a:rPr/>
              <a:t>Information</a:t>
            </a:r>
          </a:p>
        </p:txBody>
      </p:sp>
      <p:sp>
        <p:nvSpPr>
          <p:cNvPr id="3" name="Content Placeholder 2"/>
          <p:cNvSpPr>
            <a:spLocks noGrp="1"/>
          </p:cNvSpPr>
          <p:nvPr>
            <p:ph idx="1"/>
          </p:nvPr>
        </p:nvSpPr>
        <p:spPr/>
        <p:txBody>
          <a:bodyPr/>
          <a:lstStyle/>
          <a:p>
            <a:pPr lvl="0" marL="0" indent="0">
              <a:buNone/>
            </a:pPr>
            <a:r>
              <a:rPr/>
              <a:t>The purpose of the discussion board forum is to engage students in applying the concepts of this course in an exchange of ideas and opinions that is open, honest, and that stimulates transference of ideas to your own area of expertise and interest. Discussion board conversations also serve to build a sense of community among students in the class for the purpose of examining how the concepts we are studying are relevant to our own experiences. In the best tradition of the value of learning from each other, the following guidelines should guide us all as we participate in these discussions:</a:t>
            </a:r>
          </a:p>
          <a:p>
            <a:pPr lvl="0" marL="0" indent="0">
              <a:buNone/>
            </a:pPr>
            <a:r>
              <a:rPr/>
              <a:t>Participants should â€œlistenâ€ to others respectfully. Remember that when communicating via the computer screen, you do not have the benefit of voice intonation, facial expressions, body language or gestures to interpret the meaning behind the words. The same words spoken orally in different manners can mean different things. Remember this and give the person the benefit of the doubt when interpreting discussion board posts. Take your responsibilities seriously and offer meaningful feedback.ï‚· Disagreements should focus on ideas and concepts, not the individual posting to the discussion board. If you disagree with what another student has written, strive to critique ideas in a respectful and constructive manner. When a disagreement occurs, attempt to understand other personâ€™s perspectives rather than to simply criticize them. Treat other students with the same respect and courtesy that promotes the same thoughtful and fair treatment that is supportive of face to face discussions.</a:t>
            </a:r>
          </a:p>
          <a:p>
            <a:pPr lvl="0" marL="0" indent="0">
              <a:buNone/>
            </a:pPr>
            <a:r>
              <a:rPr/>
              <a:t>Intervene politely if someone is being disrespectful or unfair to others. If you find something on the Discussion Board that strikes you as unacceptable in either tone or content, gently share your concern with the poster AND be sure to let the course instructor know about it as soon as possible Usually this kind of thing is the result of some kind of accident or misunderstanding, and I will make sure that it gets cleared up as soon as possible.</a:t>
            </a:r>
          </a:p>
          <a:p>
            <a:pPr lvl="0" marL="0" indent="0">
              <a:buNone/>
            </a:pPr>
            <a:r>
              <a:rPr/>
              <a:t>Keep the content of posts relevant to the topic. While the tone of your posts may be informal and genial, the discussion board is not a chat room. If necessary for personal messages, please use Mail or other forms of direct contact.</a:t>
            </a:r>
          </a:p>
          <a:p>
            <a:pPr lvl="0" marL="0" indent="0">
              <a:buNone/>
            </a:pPr>
            <a:r>
              <a:rPr/>
              <a:t>Use language, spelling and grammar that are appropriate to an educational setting. Avoid use of overly technical or discipline specific language, slang or Internet shorthand, and remember to proofread work prior to posting it for the class to read. Strive for proper spelling and grammar. Use complete sentences. Do not â€œshoutâ€ (i.e., type in capital letters).</a:t>
            </a:r>
          </a:p>
          <a:p>
            <a:pPr lvl="0" marL="0" indent="0">
              <a:buNone/>
            </a:pPr>
            <a:r>
              <a:rPr/>
              <a:t>Read and Reply. Note that your replies to others are just as important as the expression of your own initial thoughts about the topic. Take time to read what others have written and to give them relevant feedback when appropriate. Even if you have completed the requirements for posting in a given week, go back and see what others have written since you were last there.</a:t>
            </a:r>
          </a:p>
          <a:p>
            <a:pPr lvl="0" marL="0" indent="0">
              <a:buNone/>
            </a:pPr>
            <a:r>
              <a:rPr/>
              <a:t>Please be sure to bring any problems or suggestions regarding effective and courteous use of the discussion board to the attention of the course director.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Statement</a:t>
            </a:r>
            <a:r>
              <a:rPr/>
              <a:t> </a:t>
            </a:r>
            <a:r>
              <a:rPr/>
              <a:t>on</a:t>
            </a:r>
            <a:r>
              <a:rPr/>
              <a:t> </a:t>
            </a:r>
            <a:r>
              <a:rPr/>
              <a:t>Expectations</a:t>
            </a:r>
            <a:r>
              <a:rPr/>
              <a:t> </a:t>
            </a:r>
            <a:r>
              <a:rPr/>
              <a:t>Regarding</a:t>
            </a:r>
            <a:r>
              <a:rPr/>
              <a:t> </a:t>
            </a:r>
            <a:r>
              <a:rPr/>
              <a:t>Student</a:t>
            </a:r>
            <a:r>
              <a:rPr/>
              <a:t> </a:t>
            </a:r>
            <a:r>
              <a:rPr/>
              <a:t>Conduct</a:t>
            </a:r>
          </a:p>
        </p:txBody>
      </p:sp>
      <p:sp>
        <p:nvSpPr>
          <p:cNvPr id="3" name="Content Placeholder 2"/>
          <p:cNvSpPr>
            <a:spLocks noGrp="1"/>
          </p:cNvSpPr>
          <p:nvPr>
            <p:ph idx="1"/>
          </p:nvPr>
        </p:nvSpPr>
        <p:spPr/>
        <p:txBody>
          <a:bodyPr/>
          <a:lstStyle/>
          <a:p>
            <a:pPr lvl="0" marL="0" indent="0">
              <a:buNone/>
            </a:pPr>
            <a:r>
              <a:rPr/>
              <a:t>In order to maintain a proper learning environment within the class, it is important for all students enrolled in this course to treat both the faculty and their peers with courtesy, civility and respect. Conduct for which students are subject to sanctions includes academic dishonesty, such as cheating, plagiarism, or sabotage.</a:t>
            </a:r>
          </a:p>
          <a:p>
            <a:pPr lvl="0" marL="0" indent="0">
              <a:buNone/>
            </a:pPr>
            <a:r>
              <a:rPr/>
              <a:t>Students whose behavior is deemed disruptive by their instructor may be told to leave the classroom for the remainder of the session. Zero participation points will be earned for any weekly discussion activities when a student is told to leave the discussion.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Academic</a:t>
            </a:r>
            <a:r>
              <a:rPr/>
              <a:t> </a:t>
            </a:r>
            <a:r>
              <a:rPr/>
              <a:t>honesty</a:t>
            </a:r>
          </a:p>
        </p:txBody>
      </p:sp>
      <p:sp>
        <p:nvSpPr>
          <p:cNvPr id="3" name="Content Placeholder 2"/>
          <p:cNvSpPr>
            <a:spLocks noGrp="1"/>
          </p:cNvSpPr>
          <p:nvPr>
            <p:ph idx="1"/>
          </p:nvPr>
        </p:nvSpPr>
        <p:spPr/>
        <p:txBody>
          <a:bodyPr/>
          <a:lstStyle/>
          <a:p>
            <a:pPr lvl="0" marL="0" indent="0">
              <a:buNone/>
            </a:pPr>
            <a:r>
              <a:rPr/>
              <a:t>The Board of Curators of the University of Missouri recognizes that academic honesty is essential for the intellectual life of the University. Faculty members have a special obligation to expect high standards of academic honesty in all student work. Students have a special obligation to adhere to such standards. Academic dishonesty, including cheating, plagiarism or sabotage, is adjudicated through the University of Missouri Student Conduct Code and Rules of Procedures in Student Conduct Matters.</a:t>
            </a:r>
          </a:p>
          <a:p>
            <a:pPr lvl="0" marL="0" indent="0">
              <a:buNone/>
            </a:pPr>
            <a:r>
              <a:rPr/>
              <a:t>Conduct for which students are subject to sanctions includes academic dishonesty, such as cheating, plagiarism, or sabotage. In the event misconduct is confirmed, the students will receive 0 points on the exam or assignment. If academic dishonesty is admitted or confirmed by evidence the faculty are required to report the incident to the Assistant Dean for Graduate Studies, who will meet with the faculty member and student to review the event and then determine whether it should be further referred to the Dean of the School of Graduate Studies.</a:t>
            </a:r>
          </a:p>
          <a:p>
            <a:pPr lvl="0" marL="0" indent="0">
              <a:buNone/>
            </a:pPr>
            <a:r>
              <a:rPr/>
              <a:t>Students enrolled in this course assume an obligation to behave in a manner compatible with the University’s function as an educational institution as described in the University Collected Rules and Regulations Chapter 200 Student Conduct, section 200.010 Standard of Conduct. Conduct for which students are subject to sanctions includes academic dishonesty, such as cheating, plagiarism, or sabotage. Conduct for which students are subject to sanctions are outlined as follows:</a:t>
            </a:r>
          </a:p>
          <a:p>
            <a:pPr lvl="0" marL="0" indent="0">
              <a:buNone/>
            </a:pPr>
            <a:r>
              <a:rPr/>
              <a:t>The term cheating includes but is not limited to: (i) use of any unauthorized assistance in taking quizzes, tests, or examinations; (ii) dependence upon the aid of sources beyond those authorized by the instructor in writing papers, preparing reports, solving problems, or carrying out other assignments; (iii) acquisition or possession without permission of tests or other academic material belonging to a member of the University faculty or staff; or (iv) knowingly providing any unauthorized assistance to another student on quizzes, tests, or examinations.</a:t>
            </a:r>
          </a:p>
          <a:p>
            <a:pPr lvl="0" marL="0" indent="0">
              <a:buNone/>
            </a:pPr>
            <a:r>
              <a:rPr/>
              <a:t>The term plagiarism includes, but is not limited to: (i) use by paraphrase or direct quotation of the published or unpublished work of another person without fully and properly crediting the author with footnotes, citations or bibliographical reference; (ii) unacknowledged use of materials prepared by another person or agency engaged in the selling of term papers or other academic materials; or (iii) unacknowledged use of original work/material that has been produced through collaboration with others without release in writing from collaborators. In addition, the Department of Biomedical and Health Informatics includes self-plagiarism in their expanded definition.</a:t>
            </a:r>
          </a:p>
          <a:p>
            <a:pPr lvl="0" marL="0" indent="0">
              <a:buNone/>
            </a:pPr>
            <a:r>
              <a:rPr/>
              <a:t>Self-plagiarism is reuse of an existing paper that has been submitted for credit in a different course without prior discussion and consent of the course director.</a:t>
            </a:r>
          </a:p>
          <a:p>
            <a:pPr lvl="0" marL="0" indent="0">
              <a:buNone/>
            </a:pPr>
            <a:r>
              <a:rPr/>
              <a:t>The term sabotage includes, but is not limited to, the unauthorized interference with, modification of, or destruction of the work or intellectual property of another member of the University community.</a:t>
            </a:r>
          </a:p>
          <a:p>
            <a:pPr lvl="0" marL="0" indent="0">
              <a:buNone/>
            </a:pPr>
            <a:r>
              <a:rPr/>
              <a:t>To ensure academic integrity and prevent plagiarism, UMKC has purchased the Internet-based Turn It In. This site allows faculty and students to submit papers online to examine a paperâ€™s originality. The site compares submitted papers with several proprietary algorithm databases to check for plagiarism. The course director reserves the right to have student assignments reviewed on Turnitin.com in this course. Submissions will have all identifying student information (name, student ID number etc.) removed from the submission to ensure that studentâ€™s rights are protected.</a:t>
            </a:r>
          </a:p>
          <a:p>
            <a:pPr lvl="0" marL="0" indent="0">
              <a:buNone/>
            </a:pPr>
            <a:r>
              <a:rPr/>
              <a:t>Academic Inquiry, Course Discussion and Privacy: University of Missouri System Executive Order No. 38 lays out principles regarding the sanctity of classroom discussions at the university. The policy is described fully in Section 200.015 of the Collected Rules and Regulations. In this class, students may make audio or video recordings of course activity unless specifically prohibited by the faculty member. However, the redistribution of any audio or video recordings of statements or comments from the course to individuals who are not students in the course is prohibited without the express permission of the faculty member and of any students who are recorded, including those recordings prepared by an instructor. Students found to have violated this policy are subject to discipline in accordance with provisions of Section 200.020 of the Collected Rules and Regulations of the University of Missouri pertaining to student conduct matters.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Attendance</a:t>
            </a:r>
            <a:r>
              <a:rPr/>
              <a:t> </a:t>
            </a:r>
            <a:r>
              <a:rPr/>
              <a:t>Policy</a:t>
            </a:r>
          </a:p>
        </p:txBody>
      </p:sp>
      <p:sp>
        <p:nvSpPr>
          <p:cNvPr id="3" name="Content Placeholder 2"/>
          <p:cNvSpPr>
            <a:spLocks noGrp="1"/>
          </p:cNvSpPr>
          <p:nvPr>
            <p:ph idx="1"/>
          </p:nvPr>
        </p:nvSpPr>
        <p:spPr/>
        <p:txBody>
          <a:bodyPr/>
          <a:lstStyle/>
          <a:p>
            <a:pPr lvl="0" marL="0" indent="0">
              <a:buNone/>
            </a:pPr>
            <a:r>
              <a:rPr/>
              <a:t>Students are expected to attend and participate in classes. Advance notice of attendance policies of academic units and individual instructors should be given, and such notice should be in writing. Students should notify instructors of excused absences in advance, where possible. Students who have an excused absence are expected to make arrangements with instructors for alternative or make-up work. Such arrangements should be made in advance of the absence, where possible. Instructors should accommodate excused absences to the extent that an accommodation can be made that does not unreasonably interfere with the learning objectives of the course or unduly burden the instructor. Attendance policies shall be applied in a non-discriminatory manner.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Discrimination</a:t>
            </a:r>
          </a:p>
        </p:txBody>
      </p:sp>
      <p:sp>
        <p:nvSpPr>
          <p:cNvPr id="3" name="Content Placeholder 2"/>
          <p:cNvSpPr>
            <a:spLocks noGrp="1"/>
          </p:cNvSpPr>
          <p:nvPr>
            <p:ph idx="1"/>
          </p:nvPr>
        </p:nvSpPr>
        <p:spPr/>
        <p:txBody>
          <a:bodyPr/>
          <a:lstStyle/>
          <a:p>
            <a:pPr lvl="0" marL="0" indent="0">
              <a:buNone/>
            </a:pPr>
            <a:r>
              <a:rPr/>
              <a:t>The course faculty is committed to creating and maintaining a supportive learning environment. If at any time you find yourself in an environment that does not support learning, it is best to first contact the course faculty. If faculty members are unable to resolve the situation for you, you may contact: the Chair of the Department, the Associate Dean for Student Affairs, Dr. Brenda Rogers, SOM Rm M4-207, </a:t>
            </a:r>
            <a:r>
              <a:rPr>
                <a:hlinkClick r:id="rId2"/>
              </a:rPr>
              <a:t>rogersbr@umkc.edu</a:t>
            </a:r>
            <a:r>
              <a:rPr/>
              <a:t>, (816) 235-1782; Sam Turner, Office of Diversity &amp; Community Partnership, SOM Rm.M1-109, (816) 235-1780.</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English</a:t>
            </a:r>
            <a:r>
              <a:rPr/>
              <a:t> </a:t>
            </a:r>
            <a:r>
              <a:rPr/>
              <a:t>Proficiency</a:t>
            </a:r>
            <a:r>
              <a:rPr/>
              <a:t> </a:t>
            </a:r>
            <a:r>
              <a:rPr/>
              <a:t>Statement</a:t>
            </a:r>
          </a:p>
        </p:txBody>
      </p:sp>
      <p:sp>
        <p:nvSpPr>
          <p:cNvPr id="3" name="Content Placeholder 2"/>
          <p:cNvSpPr>
            <a:spLocks noGrp="1"/>
          </p:cNvSpPr>
          <p:nvPr>
            <p:ph idx="1"/>
          </p:nvPr>
        </p:nvSpPr>
        <p:spPr/>
        <p:txBody>
          <a:bodyPr/>
          <a:lstStyle/>
          <a:p>
            <a:pPr lvl="0" marL="0" indent="0">
              <a:buNone/>
            </a:pPr>
            <a:r>
              <a:rPr/>
              <a:t>Students who encounter difficulty in their courses because of the English proficiency of their instructors should speak directly with their instructors. If additional assistance is needed, students may contact the UMKC Help Line at 816-235-2222 for assistance.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Grade</a:t>
            </a:r>
            <a:r>
              <a:rPr/>
              <a:t> </a:t>
            </a:r>
            <a:r>
              <a:rPr/>
              <a:t>Appeal</a:t>
            </a:r>
            <a:r>
              <a:rPr/>
              <a:t> </a:t>
            </a:r>
            <a:r>
              <a:rPr/>
              <a:t>Policy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Students are responsible for meeting the standards of academic performance established for each course in which they are enrolled. The establishment of the criteria for grades and the evaluation of student academic performance are the responsibilities of the instructor.</a:t>
            </a:r>
          </a:p>
          <a:p>
            <a:pPr lvl="0" marL="0" indent="0">
              <a:buNone/>
            </a:pPr>
            <a:r>
              <a:rPr/>
              <a:t>The University </a:t>
            </a:r>
            <a:r>
              <a:rPr>
                <a:hlinkClick r:id="rId2"/>
              </a:rPr>
              <a:t>grade appeal procedure</a:t>
            </a:r>
            <a:r>
              <a:rPr/>
              <a:t> is available only for the review of allegedly capricious grading and not for review of the instructor’s evaluation of the student’s academic performance. Capricious grading, as that term is used here, comprises any of the following:</a:t>
            </a:r>
          </a:p>
          <a:p>
            <a:pPr lvl="1"/>
            <a:r>
              <a:rPr/>
              <a:t>The assignment of a grade to a particular student on some basis other than the performance in the course;</a:t>
            </a:r>
          </a:p>
          <a:p>
            <a:pPr lvl="1"/>
            <a:r>
              <a:rPr/>
              <a:t>The assignment of a grade to a particular student according to more exacting or demanding standards than were applied to other students in the course; (Note: Additional or different grading criteria may be applied to graduate students enrolled for graduate credit in 300- and 400-level courses.)</a:t>
            </a:r>
          </a:p>
          <a:p>
            <a:pPr lvl="1"/>
            <a:r>
              <a:rPr/>
              <a:t>The assignment of a grade by a substantial departure from the instructor’s previously announced standards.</a:t>
            </a:r>
          </a:p>
          <a:p>
            <a:pPr lvl="0" marL="0" indent="0">
              <a:buNone/>
            </a:pPr>
            <a:r>
              <a:rPr/>
              <a:t>Students who have concerns about this course should first consult with the specific instructor with whom there is a problem. If the issues are not satisfactorily resolved the student should contact the course director.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Description</a:t>
            </a:r>
          </a:p>
        </p:txBody>
      </p:sp>
      <p:sp>
        <p:nvSpPr>
          <p:cNvPr id="3" name="Content Placeholder 2"/>
          <p:cNvSpPr>
            <a:spLocks noGrp="1"/>
          </p:cNvSpPr>
          <p:nvPr>
            <p:ph idx="1"/>
          </p:nvPr>
        </p:nvSpPr>
        <p:spPr/>
        <p:txBody>
          <a:bodyPr/>
          <a:lstStyle/>
          <a:p>
            <a:pPr lvl="0" marL="0" indent="0">
              <a:buNone/>
            </a:pPr>
            <a:r>
              <a:rPr/>
              <a:t>This course trains the student on the fundamentals of research design, planning, and implementation and provides a broad overview of clinical research in terms of definition, methodology, conduct, and applications. The course will explore basic elements of clinical research including the hierarchy of clinical research design and the conduct of clinical research.</a:t>
            </a:r>
          </a:p>
          <a:p>
            <a:pPr lvl="0" marL="0" indent="0">
              <a:buNone/>
            </a:pPr>
            <a:r>
              <a:rPr/>
              <a:t>Course topics include: conceiving the research question; study designs; questionnaire construction; research methodology; research ethics; human subjects requirements; the role of statistical analysis in clinical research; research proposal preparation; and research based on analysis of secondary data.</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Week</a:t>
            </a:r>
            <a:r>
              <a:rPr/>
              <a:t> </a:t>
            </a:r>
            <a:r>
              <a:rPr/>
              <a:t>1:</a:t>
            </a:r>
            <a:r>
              <a:rPr/>
              <a:t> </a:t>
            </a:r>
            <a:r>
              <a:rPr/>
              <a:t>Course</a:t>
            </a:r>
            <a:r>
              <a:rPr/>
              <a:t> </a:t>
            </a:r>
            <a:r>
              <a:rPr/>
              <a:t>Overview</a:t>
            </a:r>
            <a:r>
              <a:rPr/>
              <a:t> </a:t>
            </a:r>
            <a:r>
              <a:rPr/>
              <a:t>and</a:t>
            </a:r>
            <a:r>
              <a:rPr/>
              <a:t> </a:t>
            </a:r>
            <a:r>
              <a:rPr/>
              <a:t>Introductions;</a:t>
            </a:r>
            <a:r>
              <a:rPr/>
              <a:t> </a:t>
            </a:r>
            <a:r>
              <a:rPr/>
              <a:t>Introduction</a:t>
            </a:r>
            <a:r>
              <a:rPr/>
              <a:t> </a:t>
            </a:r>
            <a:r>
              <a:rPr/>
              <a:t>to</a:t>
            </a:r>
            <a:r>
              <a:rPr/>
              <a:t> </a:t>
            </a:r>
            <a:r>
              <a:rPr/>
              <a:t>Clinical</a:t>
            </a:r>
            <a:r>
              <a:rPr/>
              <a:t> </a:t>
            </a:r>
            <a:r>
              <a:rPr/>
              <a:t>Research</a:t>
            </a:r>
            <a:r>
              <a:rPr/>
              <a:t> </a:t>
            </a:r>
            <a:r>
              <a:rPr/>
              <a:t>Methods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demonstrate an understanding of the course structure and expectations</a:t>
            </a:r>
          </a:p>
          <a:p>
            <a:pPr lvl="1">
              <a:buAutoNum type="arabicPeriod"/>
            </a:pPr>
            <a:r>
              <a:rPr/>
              <a:t>To define clinical research</a:t>
            </a:r>
          </a:p>
          <a:p>
            <a:pPr lvl="1">
              <a:buAutoNum type="arabicPeriod"/>
            </a:pPr>
            <a:r>
              <a:rPr/>
              <a:t>To demonstrate an understanding of the role of clinical research in health care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Week</a:t>
            </a:r>
            <a:r>
              <a:rPr/>
              <a:t> </a:t>
            </a:r>
            <a:r>
              <a:rPr/>
              <a:t>2:</a:t>
            </a:r>
            <a:r>
              <a:rPr/>
              <a:t> </a:t>
            </a:r>
            <a:r>
              <a:rPr/>
              <a:t>Planning</a:t>
            </a:r>
            <a:r>
              <a:rPr/>
              <a:t> </a:t>
            </a:r>
            <a:r>
              <a:rPr/>
              <a:t>a</a:t>
            </a:r>
            <a:r>
              <a:rPr/>
              <a:t> </a:t>
            </a:r>
            <a:r>
              <a:rPr/>
              <a:t>Research</a:t>
            </a:r>
            <a:r>
              <a:rPr/>
              <a:t> </a:t>
            </a:r>
            <a:r>
              <a:rPr/>
              <a:t>Project,</a:t>
            </a:r>
            <a:r>
              <a:rPr/>
              <a:t> </a:t>
            </a:r>
            <a:r>
              <a:rPr/>
              <a:t>Introduction</a:t>
            </a:r>
            <a:r>
              <a:rPr/>
              <a:t> </a:t>
            </a:r>
            <a:r>
              <a:rPr/>
              <a:t>to</a:t>
            </a:r>
            <a:r>
              <a:rPr/>
              <a:t> </a:t>
            </a:r>
            <a:r>
              <a:rPr/>
              <a:t>Key</a:t>
            </a:r>
            <a:r>
              <a:rPr/>
              <a:t> </a:t>
            </a:r>
            <a:r>
              <a:rPr/>
              <a:t>Concepts,</a:t>
            </a:r>
            <a:r>
              <a:rPr/>
              <a:t> </a:t>
            </a:r>
            <a:r>
              <a:rPr/>
              <a:t>Research</a:t>
            </a:r>
            <a:r>
              <a:rPr/>
              <a:t> </a:t>
            </a:r>
            <a:r>
              <a:rPr/>
              <a:t>Ethics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the variety of research that can be conducted while doing clinical research.</a:t>
            </a:r>
          </a:p>
          <a:p>
            <a:pPr lvl="1">
              <a:buAutoNum type="arabicPeriod"/>
            </a:pPr>
            <a:r>
              <a:rPr/>
              <a:t>To describe what is needed in order to identify and define a research question that could be the basis for a research project.</a:t>
            </a:r>
          </a:p>
          <a:p>
            <a:pPr lvl="1">
              <a:buAutoNum type="arabicPeriod"/>
            </a:pPr>
            <a:r>
              <a:rPr/>
              <a:t>To learn what is expected in terms of professional ethics and ethical research with humans.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Week</a:t>
            </a:r>
            <a:r>
              <a:rPr/>
              <a:t> </a:t>
            </a:r>
            <a:r>
              <a:rPr/>
              <a:t>3:</a:t>
            </a:r>
            <a:r>
              <a:rPr/>
              <a:t> </a:t>
            </a:r>
            <a:r>
              <a:rPr/>
              <a:t>Literature</a:t>
            </a:r>
            <a:r>
              <a:rPr/>
              <a:t> </a:t>
            </a:r>
            <a:r>
              <a:rPr/>
              <a:t>Reviews,</a:t>
            </a:r>
            <a:r>
              <a:rPr/>
              <a:t> </a:t>
            </a:r>
            <a:r>
              <a:rPr/>
              <a:t>Library</a:t>
            </a:r>
            <a:r>
              <a:rPr/>
              <a:t> </a:t>
            </a:r>
            <a:r>
              <a:rPr/>
              <a:t>Resources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demonstrate knowledge of the resources available through the university library system</a:t>
            </a:r>
          </a:p>
          <a:p>
            <a:pPr lvl="1">
              <a:buAutoNum type="arabicPeriod"/>
            </a:pPr>
            <a:r>
              <a:rPr/>
              <a:t>To demonstrate an understanding of skills needed in order to read and evaluate scientific literature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Week</a:t>
            </a:r>
            <a:r>
              <a:rPr/>
              <a:t> </a:t>
            </a:r>
            <a:r>
              <a:rPr/>
              <a:t>4:</a:t>
            </a:r>
            <a:r>
              <a:rPr/>
              <a:t> </a:t>
            </a:r>
            <a:r>
              <a:rPr/>
              <a:t>Analysis</a:t>
            </a:r>
            <a:r>
              <a:rPr/>
              <a:t> </a:t>
            </a:r>
            <a:r>
              <a:rPr/>
              <a:t>of</a:t>
            </a:r>
            <a:r>
              <a:rPr/>
              <a:t> </a:t>
            </a:r>
            <a:r>
              <a:rPr/>
              <a:t>Secondary</a:t>
            </a:r>
            <a:r>
              <a:rPr/>
              <a:t> </a:t>
            </a:r>
            <a:r>
              <a:rPr/>
              <a:t>Data</a:t>
            </a:r>
            <a:r>
              <a:rPr/>
              <a:t> </a:t>
            </a:r>
            <a:r>
              <a:rPr/>
              <a:t>Sets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possible uses of existing data sets and research findings</a:t>
            </a:r>
          </a:p>
          <a:p>
            <a:pPr lvl="1">
              <a:buAutoNum type="arabicPeriod"/>
            </a:pPr>
            <a:r>
              <a:rPr/>
              <a:t>To identify sources of data sets available for secondary analyses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Week</a:t>
            </a:r>
            <a:r>
              <a:rPr/>
              <a:t> </a:t>
            </a:r>
            <a:r>
              <a:rPr/>
              <a:t>5:</a:t>
            </a:r>
            <a:r>
              <a:rPr/>
              <a:t> </a:t>
            </a:r>
            <a:r>
              <a:rPr/>
              <a:t>Research</a:t>
            </a:r>
            <a:r>
              <a:rPr/>
              <a:t> </a:t>
            </a:r>
            <a:r>
              <a:rPr/>
              <a:t>Approaches</a:t>
            </a:r>
            <a:r>
              <a:rPr/>
              <a:t> </a:t>
            </a:r>
            <a:r>
              <a:rPr/>
              <a:t>/</a:t>
            </a:r>
            <a:r>
              <a:rPr/>
              <a:t> </a:t>
            </a:r>
            <a:r>
              <a:rPr/>
              <a:t>Designs,</a:t>
            </a:r>
            <a:r>
              <a:rPr/>
              <a:t> </a:t>
            </a:r>
            <a:r>
              <a:rPr/>
              <a:t>Randomized</a:t>
            </a:r>
            <a:r>
              <a:rPr/>
              <a:t> </a:t>
            </a:r>
            <a:r>
              <a:rPr/>
              <a:t>Experimental</a:t>
            </a:r>
            <a:r>
              <a:rPr/>
              <a:t> </a:t>
            </a:r>
            <a:r>
              <a:rPr/>
              <a:t>and</a:t>
            </a:r>
            <a:r>
              <a:rPr/>
              <a:t> </a:t>
            </a:r>
            <a:r>
              <a:rPr/>
              <a:t>Quasi-experimental</a:t>
            </a:r>
            <a:r>
              <a:rPr/>
              <a:t> </a:t>
            </a:r>
            <a:r>
              <a:rPr/>
              <a:t>Designs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the differences between different research approaches</a:t>
            </a:r>
          </a:p>
          <a:p>
            <a:pPr lvl="1">
              <a:buAutoNum type="arabicPeriod"/>
            </a:pPr>
            <a:r>
              <a:rPr/>
              <a:t>To describe what defines a randomized experimental design</a:t>
            </a:r>
          </a:p>
          <a:p>
            <a:pPr lvl="1">
              <a:buAutoNum type="arabicPeriod"/>
            </a:pPr>
            <a:r>
              <a:rPr/>
              <a:t>To distinguish a randomized experimental design from a quasi-experimental design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Topics</a:t>
            </a:r>
          </a:p>
        </p:txBody>
      </p:sp>
      <p:sp>
        <p:nvSpPr>
          <p:cNvPr id="3" name="Content Placeholder 2"/>
          <p:cNvSpPr>
            <a:spLocks noGrp="1"/>
          </p:cNvSpPr>
          <p:nvPr>
            <p:ph idx="1"/>
          </p:nvPr>
        </p:nvSpPr>
        <p:spPr/>
        <p:txBody>
          <a:bodyPr/>
          <a:lstStyle/>
          <a:p>
            <a:pPr lvl="1"/>
            <a:r>
              <a:rPr/>
              <a:t>Conceiving the research question;</a:t>
            </a:r>
          </a:p>
          <a:p>
            <a:pPr lvl="1"/>
            <a:r>
              <a:rPr/>
              <a:t>Study designs;</a:t>
            </a:r>
          </a:p>
          <a:p>
            <a:pPr lvl="1"/>
            <a:r>
              <a:rPr/>
              <a:t>Questionnaire construction;</a:t>
            </a:r>
          </a:p>
          <a:p>
            <a:pPr lvl="1"/>
            <a:r>
              <a:rPr/>
              <a:t>Research methodology;</a:t>
            </a:r>
          </a:p>
          <a:p>
            <a:pPr lvl="1"/>
            <a:r>
              <a:rPr/>
              <a:t>Research ethics;</a:t>
            </a:r>
          </a:p>
          <a:p>
            <a:pPr lvl="1"/>
            <a:r>
              <a:rPr/>
              <a:t>Human subjects requirements;</a:t>
            </a:r>
          </a:p>
          <a:p>
            <a:pPr lvl="1"/>
            <a:r>
              <a:rPr/>
              <a:t>The role of statistical analysis in clinical research;</a:t>
            </a:r>
          </a:p>
          <a:p>
            <a:pPr lvl="1"/>
            <a:r>
              <a:rPr/>
              <a:t>Research proposal preparation; and</a:t>
            </a:r>
          </a:p>
          <a:p>
            <a:pPr lvl="1"/>
            <a:r>
              <a:rPr/>
              <a:t>Research based on analysis of secondary data.</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Week</a:t>
            </a:r>
            <a:r>
              <a:rPr/>
              <a:t> </a:t>
            </a:r>
            <a:r>
              <a:rPr/>
              <a:t>6:</a:t>
            </a:r>
            <a:r>
              <a:rPr/>
              <a:t> </a:t>
            </a:r>
            <a:r>
              <a:rPr/>
              <a:t>Non-experimental</a:t>
            </a:r>
            <a:r>
              <a:rPr/>
              <a:t> </a:t>
            </a:r>
            <a:r>
              <a:rPr/>
              <a:t>Approaches</a:t>
            </a:r>
            <a:r>
              <a:rPr/>
              <a:t> </a:t>
            </a:r>
            <a:r>
              <a:rPr/>
              <a:t>and</a:t>
            </a:r>
            <a:r>
              <a:rPr/>
              <a:t> </a:t>
            </a:r>
            <a:r>
              <a:rPr/>
              <a:t>Designs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distinguish different types of quantitative non-experimental approaches</a:t>
            </a:r>
          </a:p>
          <a:p>
            <a:pPr lvl="1">
              <a:buAutoNum type="arabicPeriod"/>
            </a:pPr>
            <a:r>
              <a:rPr/>
              <a:t>To discuss strengths and weaknesses of qualitative research</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Week</a:t>
            </a:r>
            <a:r>
              <a:rPr/>
              <a:t> </a:t>
            </a:r>
            <a:r>
              <a:rPr/>
              <a:t>7:</a:t>
            </a:r>
            <a:r>
              <a:rPr/>
              <a:t> </a:t>
            </a:r>
            <a:r>
              <a:rPr/>
              <a:t>Internal</a:t>
            </a:r>
            <a:r>
              <a:rPr/>
              <a:t> </a:t>
            </a:r>
            <a:r>
              <a:rPr/>
              <a:t>Validity,</a:t>
            </a:r>
            <a:r>
              <a:rPr/>
              <a:t> </a:t>
            </a:r>
            <a:r>
              <a:rPr/>
              <a:t>Sampling</a:t>
            </a:r>
            <a:r>
              <a:rPr/>
              <a:t> </a:t>
            </a:r>
            <a:r>
              <a:rPr/>
              <a:t>and</a:t>
            </a:r>
            <a:r>
              <a:rPr/>
              <a:t> </a:t>
            </a:r>
            <a:r>
              <a:rPr/>
              <a:t>Introduction</a:t>
            </a:r>
            <a:r>
              <a:rPr/>
              <a:t> </a:t>
            </a:r>
            <a:r>
              <a:rPr/>
              <a:t>to</a:t>
            </a:r>
            <a:r>
              <a:rPr/>
              <a:t> </a:t>
            </a:r>
            <a:r>
              <a:rPr/>
              <a:t>External</a:t>
            </a:r>
            <a:r>
              <a:rPr/>
              <a:t> </a:t>
            </a:r>
            <a:r>
              <a:rPr/>
              <a:t>Validity</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define internal validity</a:t>
            </a:r>
          </a:p>
          <a:p>
            <a:pPr lvl="1">
              <a:buAutoNum type="arabicPeriod"/>
            </a:pPr>
            <a:r>
              <a:rPr/>
              <a:t>To define external validity</a:t>
            </a:r>
          </a:p>
          <a:p>
            <a:pPr lvl="1">
              <a:buAutoNum type="arabicPeriod"/>
            </a:pPr>
            <a:r>
              <a:rPr/>
              <a:t>To discuss factors that determine the appropriate sample for a research project</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Week</a:t>
            </a:r>
            <a:r>
              <a:rPr/>
              <a:t> </a:t>
            </a:r>
            <a:r>
              <a:rPr/>
              <a:t>8:</a:t>
            </a:r>
            <a:r>
              <a:rPr/>
              <a:t> </a:t>
            </a:r>
            <a:r>
              <a:rPr/>
              <a:t>Measurement</a:t>
            </a:r>
            <a:r>
              <a:rPr/>
              <a:t> </a:t>
            </a:r>
            <a:r>
              <a:rPr/>
              <a:t>and</a:t>
            </a:r>
            <a:r>
              <a:rPr/>
              <a:t> </a:t>
            </a:r>
            <a:r>
              <a:rPr/>
              <a:t>Descriptive</a:t>
            </a:r>
            <a:r>
              <a:rPr/>
              <a:t> </a:t>
            </a:r>
            <a:r>
              <a:rPr/>
              <a:t>Statistics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different manners in which data are measured</a:t>
            </a:r>
          </a:p>
          <a:p>
            <a:pPr lvl="1">
              <a:buAutoNum type="arabicPeriod"/>
            </a:pPr>
            <a:r>
              <a:rPr/>
              <a:t>To discuss advantages and disadvantages of different measurement scales</a:t>
            </a:r>
          </a:p>
          <a:p>
            <a:pPr lvl="1">
              <a:buAutoNum type="arabicPeriod"/>
            </a:pPr>
            <a:r>
              <a:rPr/>
              <a:t>To describe how data can be summarized</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Week</a:t>
            </a:r>
            <a:r>
              <a:rPr/>
              <a:t> </a:t>
            </a:r>
            <a:r>
              <a:rPr/>
              <a:t>9:</a:t>
            </a:r>
            <a:r>
              <a:rPr/>
              <a:t> </a:t>
            </a:r>
            <a:r>
              <a:rPr/>
              <a:t>Measurement</a:t>
            </a:r>
            <a:r>
              <a:rPr/>
              <a:t> </a:t>
            </a:r>
            <a:r>
              <a:rPr/>
              <a:t>Reliability</a:t>
            </a:r>
            <a:r>
              <a:rPr/>
              <a:t> </a:t>
            </a:r>
            <a:r>
              <a:rPr/>
              <a:t>and</a:t>
            </a:r>
            <a:r>
              <a:rPr/>
              <a:t> </a:t>
            </a:r>
            <a:r>
              <a:rPr/>
              <a:t>Validity</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discuss the importance of measurement reliability</a:t>
            </a:r>
          </a:p>
          <a:p>
            <a:pPr lvl="1">
              <a:buAutoNum type="arabicPeriod"/>
            </a:pPr>
            <a:r>
              <a:rPr/>
              <a:t>To describe methods of assessing measurement reliability</a:t>
            </a:r>
          </a:p>
          <a:p>
            <a:pPr lvl="1">
              <a:buAutoNum type="arabicPeriod"/>
            </a:pPr>
            <a:r>
              <a:rPr/>
              <a:t>To discuss the importance of measurement validity</a:t>
            </a:r>
          </a:p>
          <a:p>
            <a:pPr lvl="1">
              <a:buAutoNum type="arabicPeriod"/>
            </a:pPr>
            <a:r>
              <a:rPr/>
              <a:t>To describe methods of assessing measurement validity</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Week</a:t>
            </a:r>
            <a:r>
              <a:rPr/>
              <a:t> </a:t>
            </a:r>
            <a:r>
              <a:rPr/>
              <a:t>10:</a:t>
            </a:r>
            <a:r>
              <a:rPr/>
              <a:t> </a:t>
            </a:r>
            <a:r>
              <a:rPr/>
              <a:t>Types</a:t>
            </a:r>
            <a:r>
              <a:rPr/>
              <a:t> </a:t>
            </a:r>
            <a:r>
              <a:rPr/>
              <a:t>of</a:t>
            </a:r>
            <a:r>
              <a:rPr/>
              <a:t> </a:t>
            </a:r>
            <a:r>
              <a:rPr/>
              <a:t>Data</a:t>
            </a:r>
            <a:r>
              <a:rPr/>
              <a:t> </a:t>
            </a:r>
            <a:r>
              <a:rPr/>
              <a:t>Collection</a:t>
            </a:r>
            <a:r>
              <a:rPr/>
              <a:t> </a:t>
            </a:r>
            <a:r>
              <a:rPr/>
              <a:t>Techniques,</a:t>
            </a:r>
            <a:r>
              <a:rPr/>
              <a:t> </a:t>
            </a:r>
            <a:r>
              <a:rPr/>
              <a:t>Practical</a:t>
            </a:r>
            <a:r>
              <a:rPr/>
              <a:t> </a:t>
            </a:r>
            <a:r>
              <a:rPr/>
              <a:t>Issues</a:t>
            </a:r>
            <a:r>
              <a:rPr/>
              <a:t> </a:t>
            </a:r>
            <a:r>
              <a:rPr/>
              <a:t>in</a:t>
            </a:r>
            <a:r>
              <a:rPr/>
              <a:t> </a:t>
            </a:r>
            <a:r>
              <a:rPr/>
              <a:t>Data</a:t>
            </a:r>
            <a:r>
              <a:rPr/>
              <a:t> </a:t>
            </a:r>
            <a:r>
              <a:rPr/>
              <a:t>Collection</a:t>
            </a:r>
            <a:r>
              <a:rPr/>
              <a:t> </a:t>
            </a:r>
            <a:r>
              <a:rPr/>
              <a:t>and</a:t>
            </a:r>
            <a:r>
              <a:rPr/>
              <a:t> </a:t>
            </a:r>
            <a:r>
              <a:rPr/>
              <a:t>Coding</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discuss different methods of collecting data</a:t>
            </a:r>
          </a:p>
          <a:p>
            <a:pPr lvl="1">
              <a:buAutoNum type="arabicPeriod"/>
            </a:pPr>
            <a:r>
              <a:rPr/>
              <a:t>To discuss when different data collections methods are most appropriate</a:t>
            </a:r>
          </a:p>
          <a:p>
            <a:pPr lvl="1">
              <a:buAutoNum type="arabicPeriod"/>
            </a:pPr>
            <a:r>
              <a:rPr/>
              <a:t>To describe the advantages and disadvantages of different data collection methods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Clinical research has always been critical for the discovery of new knowledge and the development of new medications and treatments. Now, clinical research carries an increasingly important role as it contributes to critical issues facing our health care system. These issues include such things as the identification of social and individual factors that influence clinical outcomes, determination of optimal treatment regimens, and methods to optimize outcomes and efficiencies in clinical care. This clinical research methods course is designed to provide the foundation for people who plan to contribute to research that has the potential to have a significant impact on health care.</a:t>
            </a:r>
          </a:p>
          <a:p>
            <a:pPr lvl="0" marL="0" indent="0">
              <a:buNone/>
            </a:pPr>
            <a:r>
              <a:rPr/>
              <a:t>Note: Many thanks go to Dr. Mary Gerkoich, who provided an excellent structure and format to this class that I will be following closely.</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Week</a:t>
            </a:r>
            <a:r>
              <a:rPr/>
              <a:t> </a:t>
            </a:r>
            <a:r>
              <a:rPr/>
              <a:t>11:</a:t>
            </a:r>
            <a:r>
              <a:rPr/>
              <a:t> </a:t>
            </a:r>
            <a:r>
              <a:rPr/>
              <a:t>Spring</a:t>
            </a:r>
            <a:r>
              <a:rPr/>
              <a:t> </a:t>
            </a:r>
            <a:r>
              <a:rPr/>
              <a:t>break</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Week</a:t>
            </a:r>
            <a:r>
              <a:rPr/>
              <a:t> </a:t>
            </a:r>
            <a:r>
              <a:rPr/>
              <a:t>12:</a:t>
            </a:r>
            <a:r>
              <a:rPr/>
              <a:t> </a:t>
            </a:r>
            <a:r>
              <a:rPr/>
              <a:t>Data</a:t>
            </a:r>
            <a:r>
              <a:rPr/>
              <a:t> </a:t>
            </a:r>
            <a:r>
              <a:rPr/>
              <a:t>Analysis</a:t>
            </a:r>
            <a:r>
              <a:rPr/>
              <a:t> </a:t>
            </a:r>
            <a:r>
              <a:rPr/>
              <a:t>and</a:t>
            </a:r>
            <a:r>
              <a:rPr/>
              <a:t> </a:t>
            </a:r>
            <a:r>
              <a:rPr/>
              <a:t>Interpretation</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discuss the goal of data analysis and interpretation in research projects</a:t>
            </a:r>
          </a:p>
          <a:p>
            <a:pPr lvl="1">
              <a:buAutoNum type="arabicPeriod"/>
            </a:pPr>
            <a:r>
              <a:rPr/>
              <a:t>To discuss statistical power and how to determine it</a:t>
            </a:r>
          </a:p>
          <a:p>
            <a:pPr lvl="1">
              <a:buAutoNum type="arabicPeriod"/>
            </a:pPr>
            <a:r>
              <a:rPr/>
              <a:t>To describe what is needed in order to determine sample size for a research project</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Week</a:t>
            </a:r>
            <a:r>
              <a:rPr/>
              <a:t> </a:t>
            </a:r>
            <a:r>
              <a:rPr/>
              <a:t>13:</a:t>
            </a:r>
            <a:r>
              <a:rPr/>
              <a:t> </a:t>
            </a:r>
            <a:r>
              <a:rPr/>
              <a:t>Data</a:t>
            </a:r>
            <a:r>
              <a:rPr/>
              <a:t> </a:t>
            </a:r>
            <a:r>
              <a:rPr/>
              <a:t>Analysis</a:t>
            </a:r>
            <a:r>
              <a:rPr/>
              <a:t> </a:t>
            </a:r>
            <a:r>
              <a:rPr/>
              <a:t>for</a:t>
            </a:r>
            <a:r>
              <a:rPr/>
              <a:t> </a:t>
            </a:r>
            <a:r>
              <a:rPr/>
              <a:t>Clinical</a:t>
            </a:r>
            <a:r>
              <a:rPr/>
              <a:t> </a:t>
            </a:r>
            <a:r>
              <a:rPr/>
              <a:t>Research</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demonstrate knowledge of data analysis basic concepts</a:t>
            </a:r>
          </a:p>
          <a:p>
            <a:pPr lvl="1">
              <a:buAutoNum type="arabicPeriod"/>
            </a:pPr>
            <a:r>
              <a:rPr/>
              <a:t>To describe analysis methods appropriate for exploratory, descriptive, explanatory, and quasi-experimental designs</a:t>
            </a:r>
          </a:p>
          <a:p>
            <a:pPr lvl="1">
              <a:buAutoNum type="arabicPeriod"/>
            </a:pPr>
            <a:r>
              <a:rPr/>
              <a:t>To describe analysis methods appropriate for the planned research proposal</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Week</a:t>
            </a:r>
            <a:r>
              <a:rPr/>
              <a:t> </a:t>
            </a:r>
            <a:r>
              <a:rPr/>
              <a:t>14:</a:t>
            </a:r>
            <a:r>
              <a:rPr/>
              <a:t> </a:t>
            </a:r>
            <a:r>
              <a:rPr/>
              <a:t>Writing</a:t>
            </a:r>
            <a:r>
              <a:rPr/>
              <a:t> </a:t>
            </a:r>
            <a:r>
              <a:rPr/>
              <a:t>a</a:t>
            </a:r>
            <a:r>
              <a:rPr/>
              <a:t> </a:t>
            </a:r>
            <a:r>
              <a:rPr/>
              <a:t>Research</a:t>
            </a:r>
            <a:r>
              <a:rPr/>
              <a:t> </a:t>
            </a:r>
            <a:r>
              <a:rPr/>
              <a:t>Proposal,</a:t>
            </a:r>
            <a:r>
              <a:rPr/>
              <a:t> </a:t>
            </a:r>
            <a:r>
              <a:rPr/>
              <a:t>Writing</a:t>
            </a:r>
            <a:r>
              <a:rPr/>
              <a:t> </a:t>
            </a:r>
            <a:r>
              <a:rPr/>
              <a:t>Up</a:t>
            </a:r>
            <a:r>
              <a:rPr/>
              <a:t> </a:t>
            </a:r>
            <a:r>
              <a:rPr/>
              <a:t>the</a:t>
            </a:r>
            <a:r>
              <a:rPr/>
              <a:t> </a:t>
            </a:r>
            <a:r>
              <a:rPr/>
              <a:t>Research</a:t>
            </a:r>
            <a:r>
              <a:rPr/>
              <a:t> </a:t>
            </a:r>
            <a:r>
              <a:rPr/>
              <a:t>Project,</a:t>
            </a:r>
            <a:r>
              <a:rPr/>
              <a:t> </a:t>
            </a:r>
            <a:r>
              <a:rPr/>
              <a:t>Final</a:t>
            </a:r>
            <a:r>
              <a:rPr/>
              <a:t> </a:t>
            </a:r>
            <a:r>
              <a:rPr/>
              <a:t>Project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demonstrate an understanding of the basic components of a research proposal</a:t>
            </a:r>
          </a:p>
          <a:p>
            <a:pPr lvl="1">
              <a:buAutoNum type="arabicPeriod"/>
            </a:pPr>
            <a:r>
              <a:rPr/>
              <a:t>To be able to outline the structure of the Methods section of a proposal</a:t>
            </a:r>
          </a:p>
          <a:p>
            <a:pPr lvl="1">
              <a:buAutoNum type="arabicPeriod"/>
            </a:pPr>
            <a:r>
              <a:rPr/>
              <a:t>To describe the expectations for the oral presentation of a research proposal</a:t>
            </a:r>
          </a:p>
          <a:p>
            <a:pPr lvl="1">
              <a:buAutoNum type="arabicPeriod"/>
            </a:pPr>
            <a:r>
              <a:rPr/>
              <a:t>To discuss requirements and expectations of research proposal project</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Week</a:t>
            </a:r>
            <a:r>
              <a:rPr/>
              <a:t> </a:t>
            </a:r>
            <a:r>
              <a:rPr/>
              <a:t>15:</a:t>
            </a:r>
            <a:r>
              <a:rPr/>
              <a:t> </a:t>
            </a:r>
            <a:r>
              <a:rPr/>
              <a:t>Evaluating</a:t>
            </a:r>
            <a:r>
              <a:rPr/>
              <a:t> </a:t>
            </a:r>
            <a:r>
              <a:rPr/>
              <a:t>Research</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the process of conducting a systematic review of the literature</a:t>
            </a:r>
          </a:p>
          <a:p>
            <a:pPr lvl="1">
              <a:buAutoNum type="arabicPeriod"/>
            </a:pPr>
            <a:r>
              <a:rPr/>
              <a:t>To discuss how to critically evaluate a research report</a:t>
            </a:r>
          </a:p>
          <a:p>
            <a:pPr lvl="1">
              <a:buAutoNum type="arabicPeriod"/>
            </a:pPr>
            <a:r>
              <a:rPr/>
              <a:t>To discuss how critical evaluation of research contributes to evidence-based practice</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Week</a:t>
            </a:r>
            <a:r>
              <a:rPr/>
              <a:t> </a:t>
            </a:r>
            <a:r>
              <a:rPr/>
              <a:t>16,</a:t>
            </a:r>
            <a:r>
              <a:rPr/>
              <a:t> </a:t>
            </a:r>
            <a:r>
              <a:rPr/>
              <a:t>Oral</a:t>
            </a:r>
            <a:r>
              <a:rPr/>
              <a:t> </a:t>
            </a:r>
            <a:r>
              <a:rPr/>
              <a:t>Presentations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Objectives</a:t>
            </a:r>
          </a:p>
        </p:txBody>
      </p:sp>
      <p:sp>
        <p:nvSpPr>
          <p:cNvPr id="3" name="Content Placeholder 2"/>
          <p:cNvSpPr>
            <a:spLocks noGrp="1"/>
          </p:cNvSpPr>
          <p:nvPr>
            <p:ph idx="1"/>
          </p:nvPr>
        </p:nvSpPr>
        <p:spPr/>
        <p:txBody>
          <a:bodyPr/>
          <a:lstStyle/>
          <a:p>
            <a:pPr lvl="0" marL="0" indent="0">
              <a:buNone/>
            </a:pPr>
            <a:r>
              <a:rPr/>
              <a:t>The course will provide students with the foundation for understanding and contributing to clinical research on a variety of topics. The course will cover a range of topics that are essential components of good clinical research projects. It will serve as a foundation for subsequent course work for students who are obtaining a Master’s or PhD degree and those obtaining the Graduate Certificate in Clinical Research. The overall objective of the course is to give students the information and skills to be active participants in the ongoing efforts to conduct research with the goal of providing improved treatments and outcomes for patients as well as to be more knowledgeable consumers of health care-related material.</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demonstrate mastery of clinical research methods by making an oral presentation of a research proposal</a:t>
            </a:r>
          </a:p>
          <a:p>
            <a:pPr lvl="1">
              <a:buAutoNum type="arabicPeriod"/>
            </a:pPr>
            <a:r>
              <a:rPr/>
              <a:t>To describe the planned research by preparing and presenting graphical poster material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Student</a:t>
            </a:r>
            <a:r>
              <a:rPr/>
              <a:t> </a:t>
            </a:r>
            <a:r>
              <a:rPr/>
              <a:t>Learning</a:t>
            </a:r>
            <a:r>
              <a:rPr/>
              <a:t> </a:t>
            </a:r>
            <a:r>
              <a:rPr/>
              <a:t>Objectives</a:t>
            </a:r>
          </a:p>
        </p:txBody>
      </p:sp>
      <p:sp>
        <p:nvSpPr>
          <p:cNvPr id="3" name="Content Placeholder 2"/>
          <p:cNvSpPr>
            <a:spLocks noGrp="1"/>
          </p:cNvSpPr>
          <p:nvPr>
            <p:ph idx="1"/>
          </p:nvPr>
        </p:nvSpPr>
        <p:spPr/>
        <p:txBody>
          <a:bodyPr/>
          <a:lstStyle/>
          <a:p>
            <a:pPr lvl="0" marL="0" indent="0">
              <a:buNone/>
            </a:pPr>
            <a:r>
              <a:rPr/>
              <a:t>At the end of this course, students will be able to:</a:t>
            </a:r>
          </a:p>
          <a:p>
            <a:pPr lvl="1">
              <a:buAutoNum type="arabicPeriod"/>
            </a:pPr>
            <a:r>
              <a:rPr/>
              <a:t>Evaluate existing clinical research literature and identify issues and topics for future research.</a:t>
            </a:r>
          </a:p>
          <a:p>
            <a:pPr lvl="1">
              <a:buAutoNum type="arabicPeriod"/>
            </a:pPr>
            <a:r>
              <a:rPr/>
              <a:t>Develop research questions/hypotheses to address clinical research topics.</a:t>
            </a:r>
          </a:p>
          <a:p>
            <a:pPr lvl="1">
              <a:buAutoNum type="arabicPeriod"/>
            </a:pPr>
            <a:r>
              <a:rPr/>
              <a:t>Determine an appropriate research design to address a clinical research issue.</a:t>
            </a:r>
          </a:p>
          <a:p>
            <a:pPr lvl="1">
              <a:buAutoNum type="arabicPeriod"/>
            </a:pPr>
            <a:r>
              <a:rPr/>
              <a:t>Develop methods and materials to conduct clinical research.</a:t>
            </a:r>
          </a:p>
          <a:p>
            <a:pPr lvl="1">
              <a:buAutoNum type="arabicPeriod"/>
            </a:pPr>
            <a:r>
              <a:rPr/>
              <a:t>Understand issues related to managing data sets.</a:t>
            </a:r>
          </a:p>
          <a:p>
            <a:pPr lvl="1">
              <a:buAutoNum type="arabicPeriod"/>
            </a:pPr>
            <a:r>
              <a:rPr/>
              <a:t>Select appropriate analysis methods in order to test research questions/hypotheses.</a:t>
            </a:r>
          </a:p>
          <a:p>
            <a:pPr lvl="1">
              <a:buAutoNum type="arabicPeriod"/>
            </a:pPr>
            <a:r>
              <a:rPr/>
              <a:t>Write a proposal for a research project to address a clinical research issue.</a:t>
            </a:r>
          </a:p>
          <a:p>
            <a:pPr lvl="1">
              <a:buAutoNum type="arabicPeriod"/>
            </a:pPr>
            <a:r>
              <a:rPr/>
              <a:t>Make a presentation of a research proposal including the background to justify the research questions/hypotheses as well as the methods planned for collecting and analyzing the research data.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Requirements</a:t>
            </a:r>
          </a:p>
        </p:txBody>
      </p:sp>
      <p:sp>
        <p:nvSpPr>
          <p:cNvPr id="3" name="Content Placeholder 2"/>
          <p:cNvSpPr>
            <a:spLocks noGrp="1"/>
          </p:cNvSpPr>
          <p:nvPr>
            <p:ph idx="1"/>
          </p:nvPr>
        </p:nvSpPr>
        <p:spPr/>
        <p:txBody>
          <a:bodyPr/>
          <a:lstStyle/>
          <a:p>
            <a:pPr lvl="0" marL="0" indent="0">
              <a:buNone/>
            </a:pPr>
            <a:r>
              <a:rPr/>
              <a:t>Students are responsible for reading all assignments from the text, Canvas material, internet materials, and instructor provided resources before the class period in which they are to be discussed. Each student will complete Human Subjects training, assignments, a research proposal, and an oral presentation of the research proposal that will include poster material.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Syllabus overview</dc:title>
  <dc:creator>Steve Simon</dc:creator>
  <cp:keywords/>
  <dcterms:created xsi:type="dcterms:W3CDTF">2018-12-30T17:39:36Z</dcterms:created>
  <dcterms:modified xsi:type="dcterms:W3CDTF">2018-12-30T17:39:36Z</dcterms:modified>
</cp:coreProperties>
</file>