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notesMaster" Target="notesMasters/notesMaster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hasn’t.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hasn’t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areas.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isolation.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literature.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evaluation,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synthesis.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paragraph</a:t>
            </a:r>
            <a:r>
              <a:rPr/>
              <a:t> </a:t>
            </a:r>
            <a:r>
              <a:rPr/>
              <a:t>summarizes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Wikipedia,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possible.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excellent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source,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Portney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Watkins.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collected.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source.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author’s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supported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context?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blindly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published.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evaluators.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criticizing,</a:t>
            </a:r>
            <a:r>
              <a:rPr/>
              <a:t> </a:t>
            </a:r>
            <a:r>
              <a:rPr/>
              <a:t>though.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manipulated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suited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Atrribute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manipulated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Dependent,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criterion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Extraneous</a:t>
            </a:r>
            <a:r>
              <a:rPr/>
              <a:t> </a:t>
            </a:r>
            <a:r>
              <a:rPr/>
              <a:t>(covariates)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differs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prediction.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Directional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Associational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necessarily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Experimental,</a:t>
            </a:r>
            <a:r>
              <a:rPr/>
              <a:t> </a:t>
            </a:r>
            <a:r>
              <a:rPr/>
              <a:t>quasi-experimental,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(comparative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t-tests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ANOVA.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(associational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instead.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associational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(linear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regression)</a:t>
            </a:r>
            <a:r>
              <a:rPr/>
              <a:t> </a:t>
            </a:r>
            <a:r>
              <a:rPr/>
              <a:t>straddle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associational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purely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lend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univariate</a:t>
            </a:r>
            <a:r>
              <a:rPr/>
              <a:t> </a:t>
            </a:r>
            <a:r>
              <a:rPr/>
              <a:t>summarizes</a:t>
            </a:r>
            <a:r>
              <a:rPr/>
              <a:t> </a:t>
            </a:r>
            <a:r>
              <a:rPr/>
              <a:t>(means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percentages).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associational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considerations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finalized.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Treat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testify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Lids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relevant.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Belmont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autonomy.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vulnerable</a:t>
            </a:r>
            <a:r>
              <a:rPr/>
              <a:t> </a:t>
            </a:r>
            <a:r>
              <a:rPr/>
              <a:t>populations.</a:t>
            </a:r>
            <a:r>
              <a:rPr/>
              <a:t> </a:t>
            </a:r>
            <a:r>
              <a:rPr/>
              <a:t>Beneficence.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risks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benefits.</a:t>
            </a:r>
            <a:r>
              <a:rPr/>
              <a:t> </a:t>
            </a:r>
            <a:r>
              <a:rPr/>
              <a:t>Justice,</a:t>
            </a:r>
            <a:r>
              <a:rPr/>
              <a:t> </a:t>
            </a:r>
            <a:r>
              <a:rPr/>
              <a:t>fairness.</a:t>
            </a:r>
            <a:r>
              <a:rPr/>
              <a:t> </a:t>
            </a:r>
            <a:r>
              <a:rPr/>
              <a:t>Equitable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risk.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influence.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Chen</a:t>
            </a:r>
            <a:r>
              <a:rPr/>
              <a:t> </a:t>
            </a:r>
            <a:r>
              <a:rPr/>
              <a:t>article)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Does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Andrew</a:t>
            </a:r>
            <a:r>
              <a:rPr/>
              <a:t> </a:t>
            </a:r>
            <a:r>
              <a:rPr/>
              <a:t>Wakefield?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trials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AIDS</a:t>
            </a:r>
            <a:r>
              <a:rPr/>
              <a:t> </a:t>
            </a:r>
            <a:r>
              <a:rPr/>
              <a:t>trials.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recently,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add-on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herbal</a:t>
            </a:r>
            <a:r>
              <a:rPr/>
              <a:t> </a:t>
            </a:r>
            <a:r>
              <a:rPr/>
              <a:t>therapies,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herbal</a:t>
            </a:r>
            <a:r>
              <a:rPr/>
              <a:t> </a:t>
            </a:r>
            <a:r>
              <a:rPr/>
              <a:t>remedy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treatment.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Informed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process.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Passive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Pediatric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assent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child)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parent)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18),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authority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consent.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anonymous</a:t>
            </a:r>
            <a:r>
              <a:rPr/>
              <a:t> </a:t>
            </a:r>
            <a:r>
              <a:rPr/>
              <a:t>information.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Deception,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fallen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deception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shocking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undermine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disclose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discomfort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harms</a:t>
            </a:r>
            <a:r>
              <a:rPr/>
              <a:t> </a:t>
            </a:r>
            <a:r>
              <a:rPr/>
              <a:t>broadly,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monetary</a:t>
            </a:r>
            <a:r>
              <a:rPr/>
              <a:t> </a:t>
            </a:r>
            <a:r>
              <a:rPr/>
              <a:t>harm,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harm.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counseling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Certificate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confidentiality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People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guinea</a:t>
            </a:r>
            <a:r>
              <a:rPr/>
              <a:t> </a:t>
            </a:r>
            <a:r>
              <a:rPr/>
              <a:t>pigs.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respect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exploit</a:t>
            </a:r>
            <a:r>
              <a:rPr/>
              <a:t> </a:t>
            </a:r>
            <a:r>
              <a:rPr/>
              <a:t>vulnerable</a:t>
            </a:r>
            <a:r>
              <a:rPr/>
              <a:t> </a:t>
            </a:r>
            <a:r>
              <a:rPr/>
              <a:t>populations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prisoners).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Autonomy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informed</a:t>
            </a:r>
            <a:r>
              <a:rPr/>
              <a:t> </a:t>
            </a:r>
            <a:r>
              <a:rPr/>
              <a:t>consent,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deception.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patient.</a:t>
            </a:r>
            <a:r>
              <a:rPr/>
              <a:t> </a:t>
            </a:r>
            <a:r>
              <a:rPr/>
              <a:t>Compliance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honesty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“</a:t>
            </a:r>
            <a:r>
              <a:rPr/>
              <a:t>tattle</a:t>
            </a:r>
            <a:r>
              <a:rPr/>
              <a:t>”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Sim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Wright.</a:t>
            </a:r>
            <a:r>
              <a:rPr/>
              <a:t> </a:t>
            </a:r>
            <a:r>
              <a:rPr i="1"/>
              <a:t>Research</a:t>
            </a:r>
            <a:r>
              <a:rPr i="1"/>
              <a:t> </a:t>
            </a:r>
            <a:r>
              <a:rPr i="1"/>
              <a:t>in</a:t>
            </a:r>
            <a:r>
              <a:rPr i="1"/>
              <a:t> </a:t>
            </a:r>
            <a:r>
              <a:rPr i="1"/>
              <a:t>Health</a:t>
            </a:r>
            <a:r>
              <a:rPr i="1"/>
              <a:t> </a:t>
            </a:r>
            <a:r>
              <a:rPr i="1"/>
              <a:t>Care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2000.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Purpose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protected.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members,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race/ethnicity,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proposals,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information.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scientific,</a:t>
            </a:r>
            <a:r>
              <a:rPr/>
              <a:t> </a:t>
            </a:r>
            <a:r>
              <a:rPr/>
              <a:t>investigator</a:t>
            </a:r>
            <a:r>
              <a:rPr/>
              <a:t> </a:t>
            </a:r>
            <a:r>
              <a:rPr/>
              <a:t>qualifications,</a:t>
            </a:r>
            <a:r>
              <a:rPr/>
              <a:t> </a:t>
            </a:r>
            <a:r>
              <a:rPr/>
              <a:t>risks,</a:t>
            </a:r>
            <a:r>
              <a:rPr/>
              <a:t> </a:t>
            </a:r>
            <a:r>
              <a:rPr/>
              <a:t>feasible,</a:t>
            </a:r>
            <a:r>
              <a:rPr/>
              <a:t> </a:t>
            </a:r>
            <a:r>
              <a:rPr/>
              <a:t>compensation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coercive.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needed?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recruitment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okay.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Expedited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exempt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continuing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Portney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Watkins.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1-7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components.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pressured.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8-10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components.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Authorizing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IRBs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forms.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Issues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compensation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Security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institution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institution.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Portney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Watkins,</a:t>
            </a:r>
            <a:r>
              <a:rPr/>
              <a:t> </a:t>
            </a:r>
            <a:r>
              <a:rPr/>
              <a:t>2009.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Misconduct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recently.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Conflict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interest.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conducting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benefit.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Issues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senior</a:t>
            </a:r>
            <a:r>
              <a:rPr/>
              <a:t> </a:t>
            </a:r>
            <a:r>
              <a:rPr/>
              <a:t>authorship.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earns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author.</a:t>
            </a:r>
            <a:r>
              <a:rPr/>
              <a:t> </a:t>
            </a:r>
            <a:r>
              <a:rPr/>
              <a:t>Defend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project.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contribute?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Acknowledge</a:t>
            </a:r>
            <a:r>
              <a:rPr/>
              <a:t> </a:t>
            </a:r>
            <a:r>
              <a:rPr/>
              <a:t>external</a:t>
            </a:r>
            <a:r>
              <a:rPr/>
              <a:t> </a:t>
            </a:r>
            <a:r>
              <a:rPr/>
              <a:t>support.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IACUC.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Animal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Committee.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Disclosure</a:t>
            </a:r>
            <a:r>
              <a:rPr/>
              <a:t> </a:t>
            </a:r>
            <a:r>
              <a:rPr/>
              <a:t>Form.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disclosure</a:t>
            </a:r>
            <a:r>
              <a:rPr/>
              <a:t> </a:t>
            </a:r>
            <a:r>
              <a:rPr/>
              <a:t>form.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funders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projects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disclaimer.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plagiarism.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Uniform</a:t>
            </a:r>
            <a:r>
              <a:rPr/>
              <a:t> </a:t>
            </a:r>
            <a:r>
              <a:rPr/>
              <a:t>definition:</a:t>
            </a:r>
            <a:r>
              <a:rPr/>
              <a:t> </a:t>
            </a:r>
            <a:r>
              <a:rPr/>
              <a:t>fabrication,</a:t>
            </a:r>
            <a:r>
              <a:rPr/>
              <a:t> </a:t>
            </a:r>
            <a:r>
              <a:rPr/>
              <a:t>falsification,</a:t>
            </a:r>
            <a:r>
              <a:rPr/>
              <a:t> </a:t>
            </a:r>
            <a:r>
              <a:rPr/>
              <a:t>plagiarism.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grant,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processes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proposal.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NIH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penalties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severe.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session.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completed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training,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documentation.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steps,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conducting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chapters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step.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study.Certainly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study.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2.1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Gliner</a:t>
            </a:r>
            <a:r>
              <a:rPr/>
              <a:t> </a:t>
            </a:r>
            <a:r>
              <a:rPr/>
              <a:t>2017.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discover.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desire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replicate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modifying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Pure</a:t>
            </a:r>
            <a:r>
              <a:rPr/>
              <a:t> </a:t>
            </a:r>
            <a:r>
              <a:rPr/>
              <a:t>replications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limitations.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Attending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presentations,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defenses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fellow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regional/national</a:t>
            </a:r>
            <a:r>
              <a:rPr/>
              <a:t> </a:t>
            </a:r>
            <a:r>
              <a:rPr/>
              <a:t>conference.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[[Describe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interests]]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working,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environment?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Community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participatory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highly</a:t>
            </a:r>
            <a:r>
              <a:rPr/>
              <a:t> </a:t>
            </a:r>
            <a:r>
              <a:rPr/>
              <a:t>invested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community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[[PCORI]]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serendipity.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narrow?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feasible,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audience.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[[Think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series.]]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fish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fish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pond.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new,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Conferences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studied</a:t>
            </a:r>
            <a:r>
              <a:rPr/>
              <a:t> </a:t>
            </a:r>
            <a:r>
              <a:rPr/>
              <a:t>extensively.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Beware.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enthusiasm</a:t>
            </a:r>
            <a:r>
              <a:rPr/>
              <a:t> </a:t>
            </a:r>
            <a:r>
              <a:rPr/>
              <a:t>blind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available.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profession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”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publishable.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obsessed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publication,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marker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Resources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financial.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expertise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colleagues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expertise.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Lone</a:t>
            </a:r>
            <a:r>
              <a:rPr/>
              <a:t> </a:t>
            </a:r>
            <a:r>
              <a:rPr/>
              <a:t>Ranger</a:t>
            </a:r>
            <a:r>
              <a:rPr/>
              <a:t>”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gone.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oyu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control,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champion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Design</a:t>
            </a:r>
            <a:r>
              <a:rPr/>
              <a:t> </a:t>
            </a:r>
            <a:r>
              <a:rPr/>
              <a:t>considerations.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“</a:t>
            </a:r>
            <a:r>
              <a:rPr/>
              <a:t>want</a:t>
            </a:r>
            <a:r>
              <a:rPr/>
              <a:t>”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myth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fully</a:t>
            </a:r>
            <a:r>
              <a:rPr/>
              <a:t> </a:t>
            </a:r>
            <a:r>
              <a:rPr/>
              <a:t>disinterested,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responsibilities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stuck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methodology.</a:t>
            </a:r>
            <a:r>
              <a:rPr/>
              <a:t> </a:t>
            </a:r>
            <a:r>
              <a:rPr/>
              <a:t>Funding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funding</a:t>
            </a:r>
            <a:r>
              <a:rPr/>
              <a:t> </a:t>
            </a:r>
            <a:r>
              <a:rPr/>
              <a:t>hole.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Publications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substantive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NIH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“</a:t>
            </a:r>
            <a:r>
              <a:rPr/>
              <a:t>significance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Importance,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barrier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progress.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knowledge,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capability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practice.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achieved.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itself.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III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designing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  <a:p>
            <a:pPr lvl="0" marL="0" indent="0">
              <a:buNone/>
            </a:pPr>
          </a:p>
          <a:p>
            <a:pPr lvl="1"/>
            <a:r>
              <a:rPr/>
              <a:t>FINER</a:t>
            </a:r>
          </a:p>
          <a:p>
            <a:pPr lvl="0" marL="0" indent="0">
              <a:buNone/>
            </a:pPr>
          </a:p>
          <a:p>
            <a:pPr lvl="2"/>
            <a:r>
              <a:rPr/>
              <a:t>Feasible</a:t>
            </a:r>
          </a:p>
          <a:p>
            <a:pPr lvl="0" marL="0" indent="0">
              <a:buNone/>
            </a:pPr>
          </a:p>
          <a:p>
            <a:pPr lvl="1">
              <a:buNone/>
            </a:pPr>
            <a:r>
              <a:rPr/>
              <a:t>Subjects</a:t>
            </a:r>
          </a:p>
          <a:p>
            <a:pPr lvl="0" marL="0" indent="0">
              <a:buNone/>
            </a:pPr>
          </a:p>
          <a:p>
            <a:pPr lvl="1">
              <a:buNone/>
            </a:pPr>
            <a:r>
              <a:rPr/>
              <a:t>Expertise</a:t>
            </a:r>
          </a:p>
          <a:p>
            <a:pPr lvl="0" marL="0" indent="0">
              <a:buNone/>
            </a:pPr>
          </a:p>
          <a:p>
            <a:pPr lvl="1">
              <a:buNone/>
            </a:pPr>
            <a:r>
              <a:rPr/>
              <a:t>Time</a:t>
            </a:r>
          </a:p>
          <a:p>
            <a:pPr lvl="0" marL="0" indent="0">
              <a:buNone/>
            </a:pPr>
          </a:p>
          <a:p>
            <a:pPr lvl="1">
              <a:buNone/>
            </a:pPr>
            <a:r>
              <a:rPr/>
              <a:t>Money</a:t>
            </a:r>
          </a:p>
          <a:p>
            <a:pPr lvl="0" marL="0" indent="0">
              <a:buNone/>
            </a:pPr>
          </a:p>
          <a:p>
            <a:pPr lvl="1">
              <a:buNone/>
            </a:pPr>
            <a:r>
              <a:rPr/>
              <a:t>Scope: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bite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chew.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steps.</a:t>
            </a:r>
          </a:p>
          <a:p>
            <a:pPr lvl="0" marL="0" indent="0">
              <a:buNone/>
            </a:pPr>
          </a:p>
          <a:p>
            <a:pPr lvl="2"/>
            <a:r>
              <a:rPr/>
              <a:t>Interesting</a:t>
            </a:r>
          </a:p>
          <a:p>
            <a:pPr lvl="0" marL="0" indent="0">
              <a:buNone/>
            </a:pPr>
          </a:p>
          <a:p>
            <a:pPr lvl="1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somthing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appeal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2"/>
            <a:r>
              <a:rPr/>
              <a:t>Novel</a:t>
            </a:r>
          </a:p>
          <a:p>
            <a:pPr lvl="0" marL="0" indent="0">
              <a:buNone/>
            </a:pPr>
          </a:p>
          <a:p>
            <a:pPr lvl="1">
              <a:buNone/>
            </a:pPr>
            <a:r>
              <a:rPr/>
              <a:t>Confirm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refute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findings.</a:t>
            </a:r>
          </a:p>
          <a:p>
            <a:pPr lvl="0" marL="0" indent="0">
              <a:buNone/>
            </a:pPr>
          </a:p>
          <a:p>
            <a:pPr lvl="1">
              <a:buNone/>
            </a:pPr>
            <a:r>
              <a:rPr/>
              <a:t>Extend</a:t>
            </a:r>
          </a:p>
          <a:p>
            <a:pPr lvl="0" marL="0" indent="0">
              <a:buNone/>
            </a:pPr>
          </a:p>
          <a:p>
            <a:pPr lvl="1">
              <a:buNone/>
            </a:pPr>
            <a:r>
              <a:rPr/>
              <a:t>Impact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community.</a:t>
            </a:r>
          </a:p>
          <a:p>
            <a:pPr lvl="0" marL="0" indent="0">
              <a:buNone/>
            </a:pPr>
          </a:p>
          <a:p>
            <a:pPr lvl="2"/>
            <a:r>
              <a:rPr/>
              <a:t>Ethical</a:t>
            </a:r>
          </a:p>
          <a:p>
            <a:pPr lvl="0" marL="0" indent="0">
              <a:buNone/>
            </a:pPr>
          </a:p>
          <a:p>
            <a:pPr lvl="2"/>
            <a:r>
              <a:rPr/>
              <a:t>Relevant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Hulley,</a:t>
            </a:r>
            <a:r>
              <a:rPr/>
              <a:t> </a:t>
            </a:r>
            <a:r>
              <a:rPr/>
              <a:t>Cummings,</a:t>
            </a:r>
            <a:r>
              <a:rPr/>
              <a:t> </a:t>
            </a:r>
            <a:r>
              <a:rPr/>
              <a:t>Browner,</a:t>
            </a:r>
            <a:r>
              <a:rPr/>
              <a:t> </a:t>
            </a:r>
            <a:r>
              <a:rPr/>
              <a:t>Grady,</a:t>
            </a:r>
            <a:r>
              <a:rPr/>
              <a:t> </a:t>
            </a:r>
            <a:r>
              <a:rPr/>
              <a:t>Hearst,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Newman.</a:t>
            </a:r>
            <a:r>
              <a:rPr/>
              <a:t> </a:t>
            </a:r>
            <a:r>
              <a:rPr i="1"/>
              <a:t>Designing</a:t>
            </a:r>
            <a:r>
              <a:rPr i="1"/>
              <a:t> </a:t>
            </a:r>
            <a:r>
              <a:rPr i="1"/>
              <a:t>Clinical</a:t>
            </a:r>
            <a:r>
              <a:rPr i="1"/>
              <a:t> </a:t>
            </a:r>
            <a:r>
              <a:rPr i="1"/>
              <a:t>Research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2001.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3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4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5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hyperlink" Target="http://www.umkc.edu/ors/irb/training.cfm" TargetMode="External" /><Relationship Id="rId4" Type="http://schemas.openxmlformats.org/officeDocument/2006/relationships/hyperlink" Target="http://www.citiprogram.org/" TargetMode="External" /><Relationship Id="rId5" Type="http://schemas.openxmlformats.org/officeDocument/2006/relationships/hyperlink" Target="mailto:simons@umkc.edu" TargetMode="External" /><Relationship Id="rId6" Type="http://schemas.openxmlformats.org/officeDocument/2006/relationships/hyperlink" Target="http://www.umkc.edu/ors/irb/training.cfm" TargetMode="External" /><Relationship Id="rId7" Type="http://schemas.openxmlformats.org/officeDocument/2006/relationships/hyperlink" Target="mailto:gerkovichm@umkc.edu" TargetMode="External" /><Relationship Id="rId8" Type="http://schemas.openxmlformats.org/officeDocument/2006/relationships/hyperlink" Target="http://www.citiprogram.org/" TargetMode="Externa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umkc.edu/ors/irb/training.cfm" TargetMode="External" /><Relationship Id="rId3" Type="http://schemas.openxmlformats.org/officeDocument/2006/relationships/hyperlink" Target="http://www.citiprogram.org/" TargetMode="External" /><Relationship Id="rId4" Type="http://schemas.openxmlformats.org/officeDocument/2006/relationships/hyperlink" Target="mailto:simons@umkc.edu" TargetMode="Externa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02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Importance and feasibility of the research question</a:t>
            </a:r>
          </a:p>
          <a:p>
            <a:pPr lvl="2"/>
            <a:r>
              <a:rPr/>
              <a:t>?So What? test</a:t>
            </a:r>
          </a:p>
          <a:p>
            <a:pPr lvl="2"/>
            <a:r>
              <a:rPr/>
              <a:t>Is the question answerable?</a:t>
            </a:r>
          </a:p>
          <a:p>
            <a:pPr lvl="2"/>
            <a:r>
              <a:rPr/>
              <a:t>Is it feasible?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Hulley, Cummings, Browner, Grady, Hearst, &amp; Newman. </a:t>
            </a:r>
            <a:r>
              <a:rPr i="1"/>
              <a:t>Designing Clinical Research</a:t>
            </a:r>
            <a:r>
              <a:rPr/>
              <a:t> . 2001.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pic>
        <p:nvPicPr>
          <p:cNvPr descr="../images/image-02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63800" y="1600200"/>
            <a:ext cx="421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2 ? Conduct literature review</a:t>
            </a:r>
          </a:p>
          <a:p>
            <a:pPr lvl="1"/>
            <a:r>
              <a:rPr/>
              <a:t>Purposes of literature review</a:t>
            </a:r>
          </a:p>
          <a:p>
            <a:pPr lvl="1"/>
            <a:r>
              <a:rPr/>
              <a:t>What a literature review is NOT ?</a:t>
            </a:r>
          </a:p>
          <a:p>
            <a:pPr lvl="1"/>
            <a:r>
              <a:rPr/>
              <a:t>What a literature review is ?</a:t>
            </a:r>
          </a:p>
          <a:p>
            <a:pPr lvl="1"/>
            <a:r>
              <a:rPr/>
              <a:t>Sources to be used in literature review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Reviewing the literature</a:t>
            </a:r>
          </a:p>
          <a:p>
            <a:pPr lvl="2"/>
            <a:r>
              <a:rPr/>
              <a:t>What is known</a:t>
            </a:r>
          </a:p>
          <a:p>
            <a:pPr lvl="2"/>
            <a:r>
              <a:rPr/>
              <a:t>What questions remain</a:t>
            </a:r>
          </a:p>
          <a:p>
            <a:pPr lvl="2"/>
            <a:r>
              <a:rPr/>
              <a:t>Evaluating research reports</a:t>
            </a:r>
          </a:p>
          <a:p>
            <a:pPr lvl="3"/>
            <a:r>
              <a:rPr/>
              <a:t>Journal quality</a:t>
            </a:r>
          </a:p>
          <a:p>
            <a:pPr lvl="3"/>
            <a:r>
              <a:rPr/>
              <a:t>What is the study about?</a:t>
            </a:r>
          </a:p>
          <a:p>
            <a:pPr lvl="3"/>
            <a:r>
              <a:rPr/>
              <a:t>Are the results of the study valid?</a:t>
            </a:r>
          </a:p>
          <a:p>
            <a:pPr lvl="3"/>
            <a:r>
              <a:rPr/>
              <a:t>Are the results meaningful?</a:t>
            </a:r>
          </a:p>
          <a:p>
            <a:pPr lvl="3"/>
            <a:r>
              <a:rPr/>
              <a:t>What does it all mean and how does it contribute to what you want to do?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?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Variables</a:t>
            </a:r>
          </a:p>
          <a:p>
            <a:pPr lvl="2"/>
            <a:r>
              <a:rPr/>
              <a:t>Independent variables</a:t>
            </a:r>
          </a:p>
          <a:p>
            <a:pPr lvl="3"/>
            <a:r>
              <a:rPr/>
              <a:t>Active or Manipulated</a:t>
            </a:r>
          </a:p>
          <a:p>
            <a:pPr lvl="3"/>
            <a:r>
              <a:rPr/>
              <a:t>Attribute or Measured</a:t>
            </a:r>
          </a:p>
          <a:p>
            <a:pPr lvl="2"/>
            <a:r>
              <a:rPr/>
              <a:t>Dependent variables</a:t>
            </a:r>
          </a:p>
          <a:p>
            <a:pPr lvl="2"/>
            <a:r>
              <a:rPr/>
              <a:t>Extraneous variables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?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Hypotheses vs Research Questions</a:t>
            </a:r>
          </a:p>
          <a:p>
            <a:pPr lvl="2"/>
            <a:r>
              <a:rPr/>
              <a:t>Difference</a:t>
            </a:r>
          </a:p>
          <a:p>
            <a:pPr lvl="2"/>
            <a:r>
              <a:rPr/>
              <a:t>Associational</a:t>
            </a:r>
          </a:p>
          <a:p>
            <a:pPr lvl="2"/>
            <a:r>
              <a:rPr/>
              <a:t>Descriptive</a:t>
            </a:r>
          </a:p>
          <a:p>
            <a:pPr lvl="1"/>
            <a:r>
              <a:rPr/>
              <a:t>Analyses associated with each type of RH/RQ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Introduction</a:t>
            </a:r>
          </a:p>
        </p:txBody>
      </p:sp>
      <p:pic>
        <p:nvPicPr>
          <p:cNvPr descr="../images/image-02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79600" y="1600200"/>
            <a:ext cx="5384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Basic sources of research ethics</a:t>
            </a:r>
          </a:p>
          <a:p>
            <a:pPr lvl="2"/>
            <a:r>
              <a:rPr/>
              <a:t>Professional codes</a:t>
            </a:r>
          </a:p>
          <a:p>
            <a:pPr lvl="2"/>
            <a:r>
              <a:rPr/>
              <a:t>Government regulations</a:t>
            </a:r>
          </a:p>
          <a:p>
            <a:pPr lvl="2"/>
            <a:r>
              <a:rPr/>
              <a:t>Institutional policies</a:t>
            </a:r>
          </a:p>
          <a:p>
            <a:pPr lvl="2"/>
            <a:r>
              <a:rPr/>
              <a:t>Personal convictions and responsibility</a:t>
            </a:r>
          </a:p>
          <a:p>
            <a:pPr lvl="2"/>
            <a:r>
              <a:rPr/>
              <a:t>Mentors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Integrity of the researcher</a:t>
            </a:r>
          </a:p>
          <a:p>
            <a:pPr lvl="2"/>
            <a:r>
              <a:rPr/>
              <a:t>?The buck stops here?</a:t>
            </a:r>
          </a:p>
          <a:p>
            <a:pPr lvl="1"/>
            <a:r>
              <a:rPr/>
              <a:t>Protection of human rights in clinical research</a:t>
            </a:r>
          </a:p>
          <a:p>
            <a:pPr lvl="2"/>
            <a:r>
              <a:rPr/>
              <a:t>Guiding Principles (Belmont Report)</a:t>
            </a:r>
          </a:p>
          <a:p>
            <a:pPr lvl="3"/>
            <a:r>
              <a:rPr/>
              <a:t>Autonomy of each individual</a:t>
            </a:r>
          </a:p>
          <a:p>
            <a:pPr lvl="3"/>
            <a:r>
              <a:rPr/>
              <a:t>Beneficence</a:t>
            </a:r>
          </a:p>
          <a:p>
            <a:pPr lvl="3"/>
            <a:r>
              <a:rPr/>
              <a:t>Justice</a:t>
            </a:r>
          </a:p>
          <a:p>
            <a:pPr lvl="2"/>
            <a:r>
              <a:rPr/>
              <a:t>Use of control groups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describe the variety of research that can be conducted while doing clinical research.</a:t>
            </a:r>
          </a:p>
          <a:p>
            <a:pPr lvl="1">
              <a:buAutoNum type="arabicPeriod"/>
            </a:pPr>
            <a:r>
              <a:rPr/>
              <a:t>To describe what is needed in order to identify and define a research question that could be the basis for a research project.</a:t>
            </a:r>
          </a:p>
          <a:p>
            <a:pPr lvl="1">
              <a:buAutoNum type="arabicPeriod"/>
            </a:pPr>
            <a:r>
              <a:rPr/>
              <a:t>To learn what is expected in terms of professional ethics and ethical research with humans.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Central issues in research ethics</a:t>
            </a:r>
          </a:p>
          <a:p>
            <a:pPr lvl="2"/>
            <a:r>
              <a:rPr/>
              <a:t>Informed consent</a:t>
            </a:r>
          </a:p>
          <a:p>
            <a:pPr lvl="2"/>
            <a:r>
              <a:rPr/>
              <a:t>Privacy and confidentiality</a:t>
            </a:r>
          </a:p>
          <a:p>
            <a:pPr lvl="2"/>
            <a:r>
              <a:rPr/>
              <a:t>Anonymity</a:t>
            </a:r>
          </a:p>
          <a:p>
            <a:pPr lvl="2"/>
            <a:r>
              <a:rPr/>
              <a:t>Deception</a:t>
            </a:r>
          </a:p>
          <a:p>
            <a:pPr lvl="2"/>
            <a:r>
              <a:rPr/>
              <a:t>Risk of harm</a:t>
            </a:r>
          </a:p>
          <a:p>
            <a:pPr lvl="2"/>
            <a:r>
              <a:rPr/>
              <a:t>Exploitation</a:t>
            </a:r>
          </a:p>
          <a:p>
            <a:pPr lvl="1"/>
            <a:r>
              <a:rPr/>
              <a:t>Vulnerable populations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pic>
        <p:nvPicPr>
          <p:cNvPr descr="../images/image-02-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39800" y="1600200"/>
            <a:ext cx="7277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Institutional Review Board</a:t>
            </a:r>
          </a:p>
          <a:p>
            <a:pPr lvl="2"/>
            <a:r>
              <a:rPr/>
              <a:t>Purpose</a:t>
            </a:r>
          </a:p>
          <a:p>
            <a:pPr lvl="2"/>
            <a:r>
              <a:rPr/>
              <a:t>Composition</a:t>
            </a:r>
          </a:p>
          <a:p>
            <a:pPr lvl="2"/>
            <a:r>
              <a:rPr/>
              <a:t>Responsibilities</a:t>
            </a:r>
          </a:p>
          <a:p>
            <a:pPr lvl="1"/>
            <a:r>
              <a:rPr/>
              <a:t>Elements of Informed Consent</a:t>
            </a:r>
          </a:p>
          <a:p>
            <a:pPr lvl="2"/>
            <a:r>
              <a:rPr/>
              <a:t>Information elements</a:t>
            </a:r>
          </a:p>
          <a:p>
            <a:pPr lvl="2"/>
            <a:r>
              <a:rPr/>
              <a:t>Consent elements</a:t>
            </a:r>
          </a:p>
          <a:p>
            <a:pPr lvl="2"/>
            <a:r>
              <a:rPr/>
              <a:t>Authorization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pic>
        <p:nvPicPr>
          <p:cNvPr descr="../images/image-02-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27300" y="1600200"/>
            <a:ext cx="4089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Other research ethics issues</a:t>
            </a:r>
          </a:p>
          <a:p>
            <a:pPr lvl="2"/>
            <a:r>
              <a:rPr/>
              <a:t>Scientific misconduct</a:t>
            </a:r>
          </a:p>
          <a:p>
            <a:pPr lvl="2"/>
            <a:r>
              <a:rPr/>
              <a:t>Conflict of interest</a:t>
            </a:r>
          </a:p>
          <a:p>
            <a:pPr lvl="2"/>
            <a:r>
              <a:rPr/>
              <a:t>Reporting research results</a:t>
            </a:r>
          </a:p>
          <a:p>
            <a:pPr lvl="3"/>
            <a:r>
              <a:rPr/>
              <a:t>Plagiarism</a:t>
            </a:r>
          </a:p>
          <a:p>
            <a:pPr lvl="3"/>
            <a:r>
              <a:rPr/>
              <a:t>Duplication</a:t>
            </a:r>
          </a:p>
          <a:p>
            <a:pPr lvl="3"/>
            <a:r>
              <a:rPr/>
              <a:t>Fragmentation</a:t>
            </a:r>
          </a:p>
          <a:p>
            <a:pPr lvl="3"/>
            <a:r>
              <a:rPr/>
              <a:t>Authorship</a:t>
            </a:r>
          </a:p>
          <a:p>
            <a:pPr lvl="2"/>
            <a:r>
              <a:rPr/>
              <a:t>Use of animals in research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NIH definition (NIH Catalyst, 2001)</a:t>
            </a:r>
          </a:p>
          <a:p>
            <a:pPr lvl="1"/>
            <a:r>
              <a:rPr/>
              <a:t>Scientific/research misconduct is ?</a:t>
            </a:r>
          </a:p>
          <a:p>
            <a:pPr lvl="2"/>
            <a:r>
              <a:rPr/>
              <a:t>Fabrication ? inventing data or results</a:t>
            </a:r>
          </a:p>
          <a:p>
            <a:pPr lvl="2"/>
            <a:r>
              <a:rPr/>
              <a:t>Falsification ? manipulating research materials, equipment, or processes, or changing or omitting data or results</a:t>
            </a:r>
          </a:p>
          <a:p>
            <a:pPr lvl="2"/>
            <a:r>
              <a:rPr/>
              <a:t>Plagiarism ? appropriation of ideas, processes, results, or words of another person without giving appropriate credit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Training ?</a:t>
            </a:r>
          </a:p>
          <a:p>
            <a:pPr lvl="2"/>
            <a:r>
              <a:rPr/>
              <a:t>CITI training - used by multiple institutions</a:t>
            </a:r>
          </a:p>
          <a:p>
            <a:pPr lvl="1"/>
            <a:r>
              <a:rPr/>
              <a:t>IRBs</a:t>
            </a:r>
          </a:p>
          <a:p>
            <a:pPr lvl="2"/>
            <a:r>
              <a:rPr/>
              <a:t>UMKC IRB</a:t>
            </a:r>
          </a:p>
          <a:p>
            <a:pPr lvl="2"/>
            <a:r>
              <a:rPr/>
              <a:t>IRBs at other institutions (CMH, St. Luke’s)</a:t>
            </a:r>
          </a:p>
          <a:p>
            <a:pPr lvl="1"/>
            <a:r>
              <a:rPr/>
              <a:t>Research committees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 the UMKC IRB training.</a:t>
            </a:r>
          </a:p>
          <a:p>
            <a:pPr lvl="1"/>
            <a:r>
              <a:rPr/>
              <a:t>Get to this from the UMKC Research Support page</a:t>
            </a:r>
          </a:p>
          <a:p>
            <a:pPr lvl="1"/>
            <a:r>
              <a:rPr>
                <a:hlinkClick r:id="rId3"/>
              </a:rPr>
              <a:t>http://www.umkc.edu/ors/irb/training.cfm</a:t>
            </a:r>
          </a:p>
          <a:p>
            <a:pPr lvl="1"/>
            <a:r>
              <a:rPr>
                <a:hlinkClick r:id="rId4"/>
              </a:rPr>
              <a:t>http://www.citiprogram.org/</a:t>
            </a:r>
          </a:p>
          <a:p>
            <a:pPr lvl="1"/>
            <a:r>
              <a:rPr/>
              <a:t>Select Group 1 Biomedical Investigator</a:t>
            </a:r>
          </a:p>
          <a:p>
            <a:pPr lvl="1"/>
            <a:r>
              <a:rPr/>
              <a:t>Send a copy of the Certificate of Completion to Dr. Simon (</a:t>
            </a:r>
            <a:r>
              <a:rPr>
                <a:hlinkClick r:id="rId5"/>
              </a:rPr>
              <a:t>simons@umkc.edu</a:t>
            </a:r>
            <a:r>
              <a:rPr/>
              <a:t> ); this copy will be kept by me so make sure to also print out a copy for your own file.</a:t>
            </a:r>
          </a:p>
          <a:p>
            <a:pPr lvl="0" marL="0" indent="0">
              <a:buNone/>
            </a:pPr>
            <a:r>
              <a:rPr>
                <a:hlinkClick r:id="rId6"/>
              </a:rPr>
              <a:t>http://www.umkc.edu/ors/irb/training.cfm</a:t>
            </a:r>
            <a:r>
              <a:rPr/>
              <a:t> </a:t>
            </a:r>
            <a:r>
              <a:rPr>
                <a:hlinkClick r:id="rId7"/>
              </a:rPr>
              <a:t>http://www.citiprogram.org/</a:t>
            </a:r>
            <a:r>
              <a:rPr/>
              <a:t> </a:t>
            </a:r>
            <a:r>
              <a:rPr>
                <a:hlinkClick r:id="rId8"/>
              </a:rPr>
              <a:t>gerkovichm@umkc.edu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Complete the UMKC IRB training. Get to this from the </a:t>
            </a:r>
            <a:r>
              <a:rPr>
                <a:hlinkClick r:id="rId2"/>
              </a:rPr>
              <a:t>UMKC Research Support page</a:t>
            </a:r>
            <a:r>
              <a:rPr/>
              <a:t>, or directly by registering on the </a:t>
            </a:r>
            <a:r>
              <a:rPr>
                <a:hlinkClick r:id="rId3"/>
              </a:rPr>
              <a:t>CITI Program web site</a:t>
            </a:r>
            <a:r>
              <a:rPr/>
              <a:t>. Select “Group 1 - Biomedical Investigator”. Send a copy of the Certificate of Completion to Dr. Simon (</a:t>
            </a:r>
            <a:r>
              <a:rPr>
                <a:hlinkClick r:id="rId4"/>
              </a:rPr>
              <a:t>simons@umkc.edu</a:t>
            </a:r>
            <a:r>
              <a:rPr/>
              <a:t>); this copy will be kept by the instructor so make sure to also print out a copy for your own file. Certificate must be submitted by midnight, Wednesday 1/31/2018 to be eligible to receive full credit.</a:t>
            </a:r>
          </a:p>
          <a:p>
            <a:pPr lvl="1">
              <a:buAutoNum type="arabicPeriod"/>
            </a:pPr>
            <a:r>
              <a:rPr/>
              <a:t>Prepare for next week’s session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 submit your posts by Friday, February 01, 2019 and comment on at least one other post by the following Wednesday.</a:t>
            </a:r>
          </a:p>
          <a:p>
            <a:pPr lvl="1">
              <a:buAutoNum type="arabicPeriod"/>
            </a:pPr>
            <a:r>
              <a:rPr/>
              <a:t>How will you go about deciding on a research project?</a:t>
            </a:r>
          </a:p>
          <a:p>
            <a:pPr lvl="1">
              <a:buAutoNum type="arabicPeriod"/>
            </a:pPr>
            <a:r>
              <a:rPr/>
              <a:t>How will you decide whether you will be proposing research questions or hypotheses?</a:t>
            </a:r>
          </a:p>
          <a:p>
            <a:pPr lvl="1">
              <a:buAutoNum type="arabicPeriod"/>
            </a:pPr>
            <a:r>
              <a:rPr/>
              <a:t>What will you need to take into account in order to make sure you are conducting research in an ethical and responsible manner?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Chapters 2, 3, 14</a:t>
            </a:r>
          </a:p>
          <a:p>
            <a:pPr lvl="1">
              <a:buAutoNum type="arabicPeriod"/>
            </a:pPr>
            <a:r>
              <a:rPr/>
              <a:t>Canvas - Chen article; Price article; Lidz article; Simon article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Optional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Rebecca Skloot. The Immortal Life of Henrietta Lacks</a:t>
            </a:r>
          </a:p>
          <a:p>
            <a:pPr lvl="0" marL="0" indent="0">
              <a:buNone/>
            </a:pPr>
            <a:r>
              <a:rPr/>
              <a:t>Willyard. “Should you blow the whistle?” (Week 2 folder)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pic>
        <p:nvPicPr>
          <p:cNvPr descr="../images/gliner-2017-figure-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00" y="1600200"/>
            <a:ext cx="3581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1 - Identify a research problem</a:t>
            </a:r>
          </a:p>
          <a:p>
            <a:pPr lvl="1"/>
            <a:r>
              <a:rPr/>
              <a:t>What is a research problem?</a:t>
            </a:r>
          </a:p>
          <a:p>
            <a:pPr lvl="1"/>
            <a:r>
              <a:rPr/>
              <a:t>Sources of research problems</a:t>
            </a:r>
          </a:p>
          <a:p>
            <a:pPr lvl="2"/>
            <a:r>
              <a:rPr/>
              <a:t>Existing research literature</a:t>
            </a:r>
          </a:p>
          <a:p>
            <a:pPr lvl="2"/>
            <a:r>
              <a:rPr/>
              <a:t>Theory</a:t>
            </a:r>
          </a:p>
          <a:p>
            <a:pPr lvl="2"/>
            <a:r>
              <a:rPr/>
              <a:t>Personal experience</a:t>
            </a:r>
          </a:p>
          <a:p>
            <a:pPr lvl="2"/>
            <a:r>
              <a:rPr/>
              <a:t>Clinical observation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Characteristics of a good research problem?</a:t>
            </a:r>
          </a:p>
          <a:p>
            <a:pPr lvl="2"/>
            <a:r>
              <a:rPr/>
              <a:t>Broad vs Narrow</a:t>
            </a:r>
          </a:p>
          <a:p>
            <a:pPr lvl="2"/>
            <a:r>
              <a:rPr/>
              <a:t>Widespread vs Limited interest</a:t>
            </a:r>
          </a:p>
          <a:p>
            <a:pPr lvl="2"/>
            <a:r>
              <a:rPr/>
              <a:t>Well-researched vs Unknown territory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Considerations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Interest and enthusiasm</a:t>
            </a:r>
          </a:p>
          <a:p>
            <a:pPr lvl="1"/>
            <a:r>
              <a:rPr/>
              <a:t>Time/Cost</a:t>
            </a:r>
          </a:p>
          <a:p>
            <a:pPr lvl="1"/>
            <a:r>
              <a:rPr/>
              <a:t>Scope of the problem</a:t>
            </a:r>
          </a:p>
          <a:p>
            <a:pPr lvl="1"/>
            <a:r>
              <a:rPr/>
              <a:t>Contribution to the profession</a:t>
            </a:r>
          </a:p>
          <a:p>
            <a:pPr lvl="1"/>
            <a:r>
              <a:rPr/>
              <a:t>Support and expertise</a:t>
            </a:r>
          </a:p>
          <a:p>
            <a:pPr lvl="1"/>
            <a:r>
              <a:rPr/>
              <a:t>Access issues/human subjects</a:t>
            </a:r>
          </a:p>
          <a:p>
            <a:pPr lvl="1"/>
            <a:r>
              <a:rPr/>
              <a:t>Degree of control</a:t>
            </a:r>
          </a:p>
          <a:p>
            <a:pPr lvl="1"/>
            <a:r>
              <a:rPr/>
              <a:t>Design considerations</a:t>
            </a:r>
          </a:p>
          <a:p>
            <a:pPr lvl="1"/>
            <a:r>
              <a:rPr/>
              <a:t>Values and comfort level of the researcher</a:t>
            </a:r>
          </a:p>
          <a:p>
            <a:pPr lvl="2"/>
            <a:r>
              <a:rPr/>
              <a:t>Cottrell &amp; McKenzie. </a:t>
            </a:r>
            <a:r>
              <a:rPr i="1"/>
              <a:t>Health Promotion &amp; Education Research Methods</a:t>
            </a:r>
            <a:r>
              <a:rPr/>
              <a:t> . 2005.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should NOT drive picking a research question</a:t>
            </a:r>
          </a:p>
          <a:p>
            <a:pPr lvl="2"/>
            <a:r>
              <a:rPr/>
              <a:t>A specific research methodology</a:t>
            </a:r>
          </a:p>
          <a:p>
            <a:pPr lvl="2"/>
            <a:r>
              <a:rPr/>
              <a:t>A specific funding opportunity</a:t>
            </a:r>
          </a:p>
          <a:p>
            <a:pPr lvl="2"/>
            <a:r>
              <a:rPr/>
              <a:t>A publication-focused motivation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02 - Planning and ethics</dc:title>
  <dc:creator>Steve Simon</dc:creator>
  <cp:keywords/>
  <dcterms:created xsi:type="dcterms:W3CDTF">2019-01-24T01:32:10Z</dcterms:created>
  <dcterms:modified xsi:type="dcterms:W3CDTF">2019-01-24T01:32:10Z</dcterms:modified>
</cp:coreProperties>
</file>