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11" r:id="rId3"/>
    <p:sldId id="277" r:id="rId4"/>
    <p:sldId id="331" r:id="rId5"/>
    <p:sldId id="332" r:id="rId6"/>
    <p:sldId id="333" r:id="rId7"/>
    <p:sldId id="327" r:id="rId8"/>
    <p:sldId id="339" r:id="rId9"/>
    <p:sldId id="338" r:id="rId10"/>
    <p:sldId id="337" r:id="rId11"/>
    <p:sldId id="340" r:id="rId12"/>
    <p:sldId id="342" r:id="rId13"/>
    <p:sldId id="343" r:id="rId14"/>
    <p:sldId id="344" r:id="rId15"/>
    <p:sldId id="345" r:id="rId16"/>
    <p:sldId id="341" r:id="rId17"/>
    <p:sldId id="271" r:id="rId18"/>
    <p:sldId id="334" r:id="rId19"/>
    <p:sldId id="346" r:id="rId20"/>
    <p:sldId id="347" r:id="rId21"/>
    <p:sldId id="267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504"/>
    <a:srgbClr val="05285A"/>
    <a:srgbClr val="01827F"/>
    <a:srgbClr val="77923C"/>
    <a:srgbClr val="77933D"/>
    <a:srgbClr val="F1DCDB"/>
    <a:srgbClr val="DDDEE2"/>
    <a:srgbClr val="002060"/>
    <a:srgbClr val="004AA4"/>
    <a:srgbClr val="0C4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7710" autoAdjust="0"/>
  </p:normalViewPr>
  <p:slideViewPr>
    <p:cSldViewPr snapToGrid="0">
      <p:cViewPr varScale="1">
        <p:scale>
          <a:sx n="54" d="100"/>
          <a:sy n="54" d="100"/>
        </p:scale>
        <p:origin x="3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8218-0689-459C-A411-DEDEDB8F69BB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54898-059F-450A-8983-85EA5BE70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2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1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77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06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3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0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2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20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6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28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0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7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3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3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90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总结为四点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4898-059F-450A-8983-85EA5BE70B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3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336" y="2834829"/>
            <a:ext cx="10363200" cy="921714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18536" y="4197938"/>
            <a:ext cx="9144000" cy="770301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部门</a:t>
            </a:r>
            <a:r>
              <a:rPr lang="en-US" altLang="zh-CN" dirty="0"/>
              <a:t>+</a:t>
            </a:r>
            <a:r>
              <a:rPr lang="zh-CN" altLang="en-US" dirty="0"/>
              <a:t>时间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E5996B6-709D-4B91-8D70-EBA55C10B50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2EFE9B-793B-44BA-BFAE-423266ABCF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859" y="159643"/>
            <a:ext cx="10381181" cy="621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59" y="1047964"/>
            <a:ext cx="11174779" cy="549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6" Type="http://schemas.openxmlformats.org/officeDocument/2006/relationships/image" Target="../media/image4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3.jp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6" Type="http://schemas.openxmlformats.org/officeDocument/2006/relationships/image" Target="../media/image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3.jp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6" Type="http://schemas.openxmlformats.org/officeDocument/2006/relationships/image" Target="../media/image4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3.jp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jp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6" Type="http://schemas.openxmlformats.org/officeDocument/2006/relationships/image" Target="../media/image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3.jp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编程规范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04536" y="4262107"/>
            <a:ext cx="6858000" cy="610368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sz="2000" dirty="0"/>
              <a:t>耿协锋  </a:t>
            </a:r>
            <a:r>
              <a:rPr lang="en-US" altLang="zh-CN" sz="2000" dirty="0"/>
              <a:t>2019/12/06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972" y="1392072"/>
            <a:ext cx="11174779" cy="4107976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有</a:t>
            </a:r>
            <a:r>
              <a:rPr lang="en-US" altLang="zh-CN" sz="1800" dirty="0"/>
              <a:t>try</a:t>
            </a:r>
            <a:r>
              <a:rPr lang="zh-CN" altLang="en-US" sz="1800" dirty="0"/>
              <a:t>块放到了事务代码中，</a:t>
            </a:r>
            <a:r>
              <a:rPr lang="en-US" altLang="zh-CN" sz="1800" dirty="0"/>
              <a:t>catch</a:t>
            </a:r>
            <a:r>
              <a:rPr lang="zh-CN" altLang="en-US" sz="1800" dirty="0"/>
              <a:t>异常后，如果需要回滚事务，一定要注意手动回滚事务。 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避免直接抛出</a:t>
            </a:r>
            <a:r>
              <a:rPr lang="en-US" altLang="zh-CN" sz="1800" dirty="0"/>
              <a:t>new </a:t>
            </a:r>
            <a:r>
              <a:rPr lang="en-US" altLang="zh-CN" sz="1800" dirty="0" err="1"/>
              <a:t>RuntimeException</a:t>
            </a:r>
            <a:r>
              <a:rPr lang="en-US" altLang="zh-CN" sz="1800" dirty="0"/>
              <a:t>()</a:t>
            </a:r>
            <a:r>
              <a:rPr lang="zh-CN" altLang="en-US" sz="1800" dirty="0"/>
              <a:t>，更不允许抛出</a:t>
            </a:r>
            <a:r>
              <a:rPr lang="en-US" altLang="zh-CN" sz="1800" dirty="0"/>
              <a:t>Exception</a:t>
            </a:r>
            <a:r>
              <a:rPr lang="zh-CN" altLang="en-US" sz="1800" dirty="0"/>
              <a:t>或者</a:t>
            </a:r>
            <a:r>
              <a:rPr lang="en-US" altLang="zh-CN" sz="1800" dirty="0" err="1"/>
              <a:t>Throwable</a:t>
            </a:r>
            <a:r>
              <a:rPr lang="zh-CN" altLang="en-US" sz="1800" dirty="0"/>
              <a:t>，应使用有业务含义的自定义异常。推荐业界已定义过的自定义异常，如：</a:t>
            </a:r>
            <a:r>
              <a:rPr lang="en-US" altLang="zh-CN" sz="1800" dirty="0" err="1"/>
              <a:t>DAOException</a:t>
            </a:r>
            <a:r>
              <a:rPr lang="en-US" altLang="zh-CN" sz="1800" dirty="0"/>
              <a:t> / </a:t>
            </a:r>
            <a:r>
              <a:rPr lang="en-US" altLang="zh-CN" sz="1800" dirty="0" err="1"/>
              <a:t>ServiceException</a:t>
            </a:r>
            <a:r>
              <a:rPr lang="zh-CN" altLang="en-US" sz="1800" dirty="0"/>
              <a:t>等。 </a:t>
            </a:r>
          </a:p>
          <a:p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对大段代码进行</a:t>
            </a:r>
            <a:r>
              <a:rPr lang="en-US" altLang="zh-CN" sz="1800" dirty="0"/>
              <a:t>try-catch</a:t>
            </a:r>
            <a:r>
              <a:rPr lang="zh-CN" altLang="en-US" sz="1800" dirty="0"/>
              <a:t>，这是不负责任的表现。</a:t>
            </a:r>
            <a:r>
              <a:rPr lang="en-US" altLang="zh-CN" sz="1800" dirty="0"/>
              <a:t>catch</a:t>
            </a:r>
            <a:r>
              <a:rPr lang="zh-CN" altLang="en-US" sz="1800" dirty="0"/>
              <a:t>时请分清稳定代码和非稳定代码，稳定代码指的是无论如何不会出错的代码。对于非稳定代码的</a:t>
            </a:r>
            <a:r>
              <a:rPr lang="en-US" altLang="zh-CN" sz="1800" dirty="0"/>
              <a:t>catch</a:t>
            </a:r>
            <a:r>
              <a:rPr lang="zh-CN" altLang="en-US" sz="1800" dirty="0"/>
              <a:t>尽可能进行区分异常类型，再做对应的异常处理。 </a:t>
            </a:r>
          </a:p>
          <a:p>
            <a:endParaRPr lang="en-US" altLang="zh-CN" sz="1800" dirty="0"/>
          </a:p>
          <a:p>
            <a:r>
              <a:rPr lang="en-US" altLang="zh-CN" sz="1800" dirty="0"/>
              <a:t>4. </a:t>
            </a:r>
            <a:r>
              <a:rPr lang="en-US" altLang="zh-CN" sz="2000" dirty="0"/>
              <a:t>finally</a:t>
            </a:r>
            <a:r>
              <a:rPr lang="zh-CN" altLang="en-US" sz="2000" dirty="0"/>
              <a:t>块必须对资源对象、流对象进行关闭，有异常也要做</a:t>
            </a:r>
            <a:r>
              <a:rPr lang="en-US" altLang="zh-CN" sz="2000" dirty="0"/>
              <a:t>try-catch</a:t>
            </a:r>
            <a:r>
              <a:rPr lang="zh-CN" altLang="en-US" sz="2000" dirty="0"/>
              <a:t>。</a:t>
            </a:r>
            <a:r>
              <a:rPr lang="en-US" altLang="zh-CN" sz="2000" dirty="0"/>
              <a:t>JDK1.7</a:t>
            </a:r>
            <a:r>
              <a:rPr lang="zh-CN" altLang="en-US" sz="2000" dirty="0"/>
              <a:t>之后建议采用</a:t>
            </a:r>
            <a:r>
              <a:rPr lang="en-US" altLang="zh-CN" sz="2000" dirty="0"/>
              <a:t>try-with-resources</a:t>
            </a:r>
            <a:r>
              <a:rPr lang="zh-CN" altLang="en-US" sz="2000"/>
              <a:t>的方式。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90944" y="159643"/>
            <a:ext cx="8997096" cy="621193"/>
          </a:xfrm>
        </p:spPr>
        <p:txBody>
          <a:bodyPr/>
          <a:lstStyle/>
          <a:p>
            <a:r>
              <a:rPr lang="zh-CN" altLang="en-US" dirty="0"/>
              <a:t>异常处理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7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H_Others_1"/>
          <p:cNvGrpSpPr/>
          <p:nvPr>
            <p:custDataLst>
              <p:tags r:id="rId2"/>
            </p:custDataLst>
          </p:nvPr>
        </p:nvGrpSpPr>
        <p:grpSpPr>
          <a:xfrm>
            <a:off x="3536113" y="304869"/>
            <a:ext cx="3516086" cy="1492250"/>
            <a:chOff x="918708" y="507434"/>
            <a:chExt cx="3516086" cy="1492250"/>
          </a:xfrm>
        </p:grpSpPr>
        <p:sp>
          <p:nvSpPr>
            <p:cNvPr id="74" name="MH_Others_10"/>
            <p:cNvSpPr txBox="1"/>
            <p:nvPr/>
          </p:nvSpPr>
          <p:spPr>
            <a:xfrm>
              <a:off x="918708" y="507434"/>
              <a:ext cx="3516086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b="1" spc="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6600" b="1" spc="4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MH_Others_11"/>
            <p:cNvSpPr txBox="1">
              <a:spLocks noChangeArrowheads="1"/>
            </p:cNvSpPr>
            <p:nvPr/>
          </p:nvSpPr>
          <p:spPr bwMode="auto">
            <a:xfrm>
              <a:off x="1417698" y="686966"/>
              <a:ext cx="673131" cy="122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24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76" name="MH_Others_12"/>
            <p:cNvSpPr/>
            <p:nvPr/>
          </p:nvSpPr>
          <p:spPr>
            <a:xfrm>
              <a:off x="1965804" y="1535753"/>
              <a:ext cx="2189424" cy="461665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r>
                <a:rPr lang="en-US" altLang="zh-CN" sz="3200" b="1" spc="3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ONTENTS</a:t>
              </a:r>
              <a:endParaRPr lang="zh-CN" altLang="en-US" sz="2400" b="1" spc="3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3"/>
            </p:custDataLst>
          </p:nvPr>
        </p:nvSpPr>
        <p:spPr>
          <a:xfrm>
            <a:off x="4741980" y="2351862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4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30918" y="2246129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编程规约</a:t>
            </a:r>
          </a:p>
        </p:txBody>
      </p:sp>
      <p:sp>
        <p:nvSpPr>
          <p:cNvPr id="140" name="MH_Number_2"/>
          <p:cNvSpPr/>
          <p:nvPr>
            <p:custDataLst>
              <p:tags r:id="rId5"/>
            </p:custDataLst>
          </p:nvPr>
        </p:nvSpPr>
        <p:spPr>
          <a:xfrm>
            <a:off x="4741980" y="3175057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1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30918" y="3069324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异常处理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37" y="843833"/>
            <a:ext cx="1995051" cy="531300"/>
          </a:xfrm>
          <a:prstGeom prst="rect">
            <a:avLst/>
          </a:prstGeom>
        </p:spPr>
      </p:pic>
      <p:sp>
        <p:nvSpPr>
          <p:cNvPr id="19" name="MH_Number_1"/>
          <p:cNvSpPr/>
          <p:nvPr>
            <p:custDataLst>
              <p:tags r:id="rId7"/>
            </p:custDataLst>
          </p:nvPr>
        </p:nvSpPr>
        <p:spPr>
          <a:xfrm>
            <a:off x="4741980" y="4022796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30918" y="3917063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日志输出</a:t>
            </a:r>
          </a:p>
        </p:txBody>
      </p:sp>
      <p:sp>
        <p:nvSpPr>
          <p:cNvPr id="22" name="MH_Number_2"/>
          <p:cNvSpPr/>
          <p:nvPr>
            <p:custDataLst>
              <p:tags r:id="rId9"/>
            </p:custDataLst>
          </p:nvPr>
        </p:nvSpPr>
        <p:spPr>
          <a:xfrm>
            <a:off x="4741980" y="4854691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61914" y="4748958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数据库</a:t>
            </a:r>
          </a:p>
        </p:txBody>
      </p:sp>
      <p:sp>
        <p:nvSpPr>
          <p:cNvPr id="24" name="MH_Number_2"/>
          <p:cNvSpPr/>
          <p:nvPr>
            <p:custDataLst>
              <p:tags r:id="rId11"/>
            </p:custDataLst>
          </p:nvPr>
        </p:nvSpPr>
        <p:spPr>
          <a:xfrm>
            <a:off x="4741980" y="5715699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MH_Entry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61914" y="5609966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代码片段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23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311" y="159643"/>
            <a:ext cx="9023729" cy="621193"/>
          </a:xfrm>
        </p:spPr>
        <p:txBody>
          <a:bodyPr/>
          <a:lstStyle/>
          <a:p>
            <a:r>
              <a:rPr lang="zh-CN" altLang="en-US" dirty="0"/>
              <a:t>日志输出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59" y="1282890"/>
            <a:ext cx="11174779" cy="470847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应用中不可直接使用日志系统（</a:t>
            </a:r>
            <a:r>
              <a:rPr lang="en-US" altLang="zh-CN" sz="1800" dirty="0"/>
              <a:t>Log4j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Logback</a:t>
            </a:r>
            <a:r>
              <a:rPr lang="zh-CN" altLang="en-US" sz="1800" dirty="0"/>
              <a:t>）中的</a:t>
            </a:r>
            <a:r>
              <a:rPr lang="en-US" altLang="zh-CN" sz="1800" dirty="0"/>
              <a:t>API</a:t>
            </a:r>
            <a:r>
              <a:rPr lang="zh-CN" altLang="en-US" sz="1800" dirty="0"/>
              <a:t>，而应依赖使用日志框架</a:t>
            </a:r>
            <a:r>
              <a:rPr lang="en-US" altLang="zh-CN" sz="1800" dirty="0"/>
              <a:t>SLF4J</a:t>
            </a:r>
            <a:r>
              <a:rPr lang="zh-CN" altLang="en-US" sz="1800" dirty="0"/>
              <a:t>中的</a:t>
            </a:r>
            <a:r>
              <a:rPr lang="en-US" altLang="zh-CN" sz="1800" dirty="0"/>
              <a:t>API</a:t>
            </a:r>
            <a:r>
              <a:rPr lang="zh-CN" altLang="en-US" sz="1800" dirty="0"/>
              <a:t>，使用门面模式的日志框架，有利于维护和各个类的日志处理方式统一。 </a:t>
            </a:r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800" dirty="0"/>
              <a:t>import org.slf4j.Logger; </a:t>
            </a:r>
            <a:br>
              <a:rPr lang="en-US" altLang="zh-CN" sz="1800" dirty="0"/>
            </a:br>
            <a:r>
              <a:rPr lang="en-US" altLang="zh-CN" sz="1800" dirty="0"/>
              <a:t>	import org.slf4j.LoggerFactory;</a:t>
            </a:r>
          </a:p>
          <a:p>
            <a:pPr marL="457200" lvl="1" indent="0">
              <a:buNone/>
            </a:pPr>
            <a:r>
              <a:rPr lang="en-US" altLang="zh-CN" sz="1800" dirty="0"/>
              <a:t>	private static final Logger </a:t>
            </a:r>
            <a:r>
              <a:rPr lang="en-US" altLang="zh-CN" sz="1800" dirty="0" err="1"/>
              <a:t>logger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LoggerFactory.getLogger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AppMain.class</a:t>
            </a:r>
            <a:r>
              <a:rPr lang="en-US" altLang="zh-CN" sz="1800" dirty="0"/>
              <a:t>);</a:t>
            </a:r>
          </a:p>
          <a:p>
            <a:pPr lvl="1"/>
            <a:endParaRPr lang="en-US" altLang="zh-CN" sz="14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对</a:t>
            </a:r>
            <a:r>
              <a:rPr lang="en-US" altLang="zh-CN" sz="1800" dirty="0"/>
              <a:t>debug/info/warn/error</a:t>
            </a:r>
            <a:r>
              <a:rPr lang="zh-CN" altLang="en-US" sz="1800" dirty="0"/>
              <a:t>级别的日志输出，必须使用占位符的方式。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 err="1">
                <a:solidFill>
                  <a:srgbClr val="00B050"/>
                </a:solidFill>
              </a:rPr>
              <a:t>logger.debug</a:t>
            </a:r>
            <a:r>
              <a:rPr lang="en-US" altLang="zh-CN" sz="1800" dirty="0">
                <a:solidFill>
                  <a:srgbClr val="00B050"/>
                </a:solidFill>
              </a:rPr>
              <a:t>("Processing trade with id: {} and symbol : {} ", id, symbol); </a:t>
            </a:r>
            <a:r>
              <a:rPr lang="en-US" altLang="zh-CN" sz="1800" dirty="0"/>
              <a:t>	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 err="1">
                <a:solidFill>
                  <a:srgbClr val="FF0000"/>
                </a:solidFill>
              </a:rPr>
              <a:t>logger.debug</a:t>
            </a:r>
            <a:r>
              <a:rPr lang="en-US" altLang="zh-CN" sz="1800" dirty="0">
                <a:solidFill>
                  <a:srgbClr val="FF0000"/>
                </a:solidFill>
              </a:rPr>
              <a:t>("Processing trade with id: " + id + " and symbol: " + symbol); 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谨慎地记录日志。生产环境禁止输出</a:t>
            </a:r>
            <a:r>
              <a:rPr lang="en-US" altLang="zh-CN" sz="1800" dirty="0"/>
              <a:t>debug</a:t>
            </a:r>
            <a:r>
              <a:rPr lang="zh-CN" altLang="en-US" sz="1800" dirty="0"/>
              <a:t>日志；有选择地输出</a:t>
            </a:r>
            <a:r>
              <a:rPr lang="en-US" altLang="zh-CN" sz="1800" dirty="0"/>
              <a:t>info</a:t>
            </a:r>
            <a:r>
              <a:rPr lang="zh-CN" altLang="en-US" sz="1800" dirty="0"/>
              <a:t>日志；</a:t>
            </a:r>
            <a:r>
              <a:rPr lang="en-US" altLang="zh-CN" sz="1800" dirty="0"/>
              <a:t>error</a:t>
            </a:r>
            <a:r>
              <a:rPr lang="zh-CN" altLang="en-US" sz="1800" dirty="0"/>
              <a:t>日志必须记录；一定要注意日志输出量的问题，避免把服务器磁盘撑爆，并记得及时删除这些观察日志。 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780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H_Others_1"/>
          <p:cNvGrpSpPr/>
          <p:nvPr>
            <p:custDataLst>
              <p:tags r:id="rId2"/>
            </p:custDataLst>
          </p:nvPr>
        </p:nvGrpSpPr>
        <p:grpSpPr>
          <a:xfrm>
            <a:off x="3562747" y="349256"/>
            <a:ext cx="3516086" cy="1492250"/>
            <a:chOff x="918708" y="507434"/>
            <a:chExt cx="3516086" cy="1492250"/>
          </a:xfrm>
        </p:grpSpPr>
        <p:sp>
          <p:nvSpPr>
            <p:cNvPr id="74" name="MH_Others_10"/>
            <p:cNvSpPr txBox="1"/>
            <p:nvPr/>
          </p:nvSpPr>
          <p:spPr>
            <a:xfrm>
              <a:off x="918708" y="507434"/>
              <a:ext cx="3516086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b="1" spc="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6600" b="1" spc="4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MH_Others_11"/>
            <p:cNvSpPr txBox="1">
              <a:spLocks noChangeArrowheads="1"/>
            </p:cNvSpPr>
            <p:nvPr/>
          </p:nvSpPr>
          <p:spPr bwMode="auto">
            <a:xfrm>
              <a:off x="1417698" y="686966"/>
              <a:ext cx="673131" cy="122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24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76" name="MH_Others_12"/>
            <p:cNvSpPr/>
            <p:nvPr/>
          </p:nvSpPr>
          <p:spPr>
            <a:xfrm>
              <a:off x="1965804" y="1535753"/>
              <a:ext cx="2189424" cy="461665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r>
                <a:rPr lang="en-US" altLang="zh-CN" sz="3200" b="1" spc="3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ONTENTS</a:t>
              </a:r>
              <a:endParaRPr lang="zh-CN" altLang="en-US" sz="2400" b="1" spc="3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3"/>
            </p:custDataLst>
          </p:nvPr>
        </p:nvSpPr>
        <p:spPr>
          <a:xfrm>
            <a:off x="4768614" y="2396249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4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57552" y="2290516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编程规约</a:t>
            </a:r>
          </a:p>
        </p:txBody>
      </p:sp>
      <p:sp>
        <p:nvSpPr>
          <p:cNvPr id="140" name="MH_Number_2"/>
          <p:cNvSpPr/>
          <p:nvPr>
            <p:custDataLst>
              <p:tags r:id="rId5"/>
            </p:custDataLst>
          </p:nvPr>
        </p:nvSpPr>
        <p:spPr>
          <a:xfrm>
            <a:off x="4768614" y="3219444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1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57552" y="3113711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异常处理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71" y="888220"/>
            <a:ext cx="1995051" cy="531300"/>
          </a:xfrm>
          <a:prstGeom prst="rect">
            <a:avLst/>
          </a:prstGeom>
        </p:spPr>
      </p:pic>
      <p:sp>
        <p:nvSpPr>
          <p:cNvPr id="19" name="MH_Number_1"/>
          <p:cNvSpPr/>
          <p:nvPr>
            <p:custDataLst>
              <p:tags r:id="rId7"/>
            </p:custDataLst>
          </p:nvPr>
        </p:nvSpPr>
        <p:spPr>
          <a:xfrm>
            <a:off x="4768614" y="4067183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7552" y="3961450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日志输出</a:t>
            </a:r>
          </a:p>
        </p:txBody>
      </p:sp>
      <p:sp>
        <p:nvSpPr>
          <p:cNvPr id="22" name="MH_Number_2"/>
          <p:cNvSpPr/>
          <p:nvPr>
            <p:custDataLst>
              <p:tags r:id="rId9"/>
            </p:custDataLst>
          </p:nvPr>
        </p:nvSpPr>
        <p:spPr>
          <a:xfrm>
            <a:off x="4768614" y="4899078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8548" y="4793345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数据库</a:t>
            </a:r>
          </a:p>
        </p:txBody>
      </p:sp>
      <p:sp>
        <p:nvSpPr>
          <p:cNvPr id="24" name="MH_Number_2"/>
          <p:cNvSpPr/>
          <p:nvPr>
            <p:custDataLst>
              <p:tags r:id="rId11"/>
            </p:custDataLst>
          </p:nvPr>
        </p:nvSpPr>
        <p:spPr>
          <a:xfrm>
            <a:off x="4768614" y="5760086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MH_Entry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88548" y="5654353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代码片段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68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0944" y="159643"/>
            <a:ext cx="8997096" cy="62119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en-US" altLang="zh-CN" dirty="0"/>
              <a:t>-</a:t>
            </a:r>
            <a:r>
              <a:rPr lang="zh-CN" altLang="en-US" sz="2400" dirty="0"/>
              <a:t>命名规约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59" y="955343"/>
            <a:ext cx="11174779" cy="5561462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表名、字段名必须使用小写字母或数字，禁止出现数字开头，禁止两个下划线中间只出现数字。数据库字段名的修改代价很大，因为无法进行预发布，所以字段名称需要慎重考虑。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 err="1">
                <a:solidFill>
                  <a:srgbClr val="00B050"/>
                </a:solidFill>
              </a:rPr>
              <a:t>iflytek_admin</a:t>
            </a:r>
            <a:r>
              <a:rPr lang="zh-CN" altLang="en-US" sz="1800" dirty="0">
                <a:solidFill>
                  <a:srgbClr val="00B050"/>
                </a:solidFill>
              </a:rPr>
              <a:t>，</a:t>
            </a:r>
            <a:r>
              <a:rPr lang="en-US" altLang="zh-CN" sz="1800" dirty="0" err="1">
                <a:solidFill>
                  <a:srgbClr val="00B050"/>
                </a:solidFill>
              </a:rPr>
              <a:t>app_config</a:t>
            </a:r>
            <a:r>
              <a:rPr lang="zh-CN" altLang="en-US" sz="1800" dirty="0">
                <a:solidFill>
                  <a:srgbClr val="00B050"/>
                </a:solidFill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</a:rPr>
              <a:t>level3_name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 err="1">
                <a:solidFill>
                  <a:srgbClr val="FF0000"/>
                </a:solidFill>
              </a:rPr>
              <a:t>IflytekAdmin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</a:rPr>
              <a:t>appConfig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level_3_name 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表达是与否概念的字段，必须使用</a:t>
            </a:r>
            <a:r>
              <a:rPr lang="en-US" altLang="zh-CN" sz="1800" dirty="0" err="1"/>
              <a:t>is_xxx</a:t>
            </a:r>
            <a:r>
              <a:rPr lang="zh-CN" altLang="en-US" sz="1800" dirty="0"/>
              <a:t>的方式命名，数据类型是</a:t>
            </a:r>
            <a:r>
              <a:rPr lang="en-US" altLang="zh-CN" sz="1800" dirty="0"/>
              <a:t>unsigned </a:t>
            </a:r>
            <a:r>
              <a:rPr lang="en-US" altLang="zh-CN" sz="1800" dirty="0" err="1"/>
              <a:t>tinyint</a:t>
            </a:r>
            <a:r>
              <a:rPr lang="zh-CN" altLang="en-US" sz="1800" dirty="0"/>
              <a:t>（ </a:t>
            </a:r>
            <a:r>
              <a:rPr lang="en-US" altLang="zh-CN" sz="1800" dirty="0"/>
              <a:t>1</a:t>
            </a:r>
            <a:r>
              <a:rPr lang="zh-CN" altLang="en-US" sz="1800" dirty="0"/>
              <a:t>表示是，</a:t>
            </a:r>
            <a:r>
              <a:rPr lang="en-US" altLang="zh-CN" sz="1800" dirty="0"/>
              <a:t>0</a:t>
            </a:r>
            <a:r>
              <a:rPr lang="zh-CN" altLang="en-US" sz="1800" dirty="0"/>
              <a:t>表示否）。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正例：表达逻辑删除的字段名</a:t>
            </a:r>
            <a:r>
              <a:rPr lang="en-US" altLang="zh-CN" sz="1800" dirty="0" err="1">
                <a:solidFill>
                  <a:srgbClr val="00B050"/>
                </a:solidFill>
              </a:rPr>
              <a:t>is_deleted</a:t>
            </a:r>
            <a:r>
              <a:rPr lang="zh-CN" altLang="en-US" sz="1800" dirty="0">
                <a:solidFill>
                  <a:srgbClr val="00B050"/>
                </a:solidFill>
              </a:rPr>
              <a:t>，</a:t>
            </a:r>
            <a:r>
              <a:rPr lang="en-US" altLang="zh-CN" sz="1800" dirty="0">
                <a:solidFill>
                  <a:srgbClr val="00B050"/>
                </a:solidFill>
              </a:rPr>
              <a:t>1</a:t>
            </a:r>
            <a:r>
              <a:rPr lang="zh-CN" altLang="en-US" sz="1800" dirty="0">
                <a:solidFill>
                  <a:srgbClr val="00B050"/>
                </a:solidFill>
              </a:rPr>
              <a:t>表示删除，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zh-CN" altLang="en-US" sz="1800" dirty="0">
                <a:solidFill>
                  <a:srgbClr val="00B050"/>
                </a:solidFill>
              </a:rPr>
              <a:t>表示未删除。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表必备五字段：</a:t>
            </a:r>
            <a:r>
              <a:rPr lang="en-US" altLang="zh-CN" sz="1800" dirty="0"/>
              <a:t>id, </a:t>
            </a:r>
            <a:r>
              <a:rPr lang="en-US" altLang="zh-CN" sz="1800" dirty="0" err="1"/>
              <a:t>create_time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create_user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updated_time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updated_user</a:t>
            </a:r>
            <a:r>
              <a:rPr lang="zh-CN" altLang="en-US" sz="1800" dirty="0"/>
              <a:t>。 </a:t>
            </a:r>
            <a:endParaRPr lang="en-US" altLang="zh-CN" sz="1800" dirty="0">
              <a:solidFill>
                <a:srgbClr val="00B050"/>
              </a:solidFill>
            </a:endParaRPr>
          </a:p>
          <a:p>
            <a:endParaRPr lang="zh-CN" altLang="en-US" sz="1800" dirty="0"/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主键索引名为</a:t>
            </a:r>
            <a:r>
              <a:rPr lang="en-US" altLang="zh-CN" sz="1800" dirty="0" err="1"/>
              <a:t>pk</a:t>
            </a:r>
            <a:r>
              <a:rPr lang="en-US" altLang="zh-CN" sz="1800" dirty="0"/>
              <a:t>_</a:t>
            </a:r>
            <a:r>
              <a:rPr lang="zh-CN" altLang="en-US" sz="1800" dirty="0"/>
              <a:t>字段名；唯一索引名为</a:t>
            </a:r>
            <a:r>
              <a:rPr lang="en-US" altLang="zh-CN" sz="1800" dirty="0" err="1"/>
              <a:t>uk</a:t>
            </a:r>
            <a:r>
              <a:rPr lang="en-US" altLang="zh-CN" sz="1800" dirty="0"/>
              <a:t>_</a:t>
            </a:r>
            <a:r>
              <a:rPr lang="zh-CN" altLang="en-US" sz="1800" dirty="0"/>
              <a:t>字段名；普通索引名则为</a:t>
            </a:r>
            <a:r>
              <a:rPr lang="en-US" altLang="zh-CN" sz="1800" dirty="0" err="1"/>
              <a:t>idx</a:t>
            </a:r>
            <a:r>
              <a:rPr lang="en-US" altLang="zh-CN" sz="1800" dirty="0"/>
              <a:t>_</a:t>
            </a:r>
            <a:r>
              <a:rPr lang="zh-CN" altLang="en-US" sz="1800" dirty="0"/>
              <a:t>字段名。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说明：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pk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即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primary key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；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uk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即 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unique key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；</a:t>
            </a:r>
            <a:r>
              <a:rPr lang="en-US" altLang="zh-CN" sz="1800" dirty="0" err="1">
                <a:solidFill>
                  <a:schemeClr val="accent4">
                    <a:lumMod val="75000"/>
                  </a:schemeClr>
                </a:solidFill>
              </a:rPr>
              <a:t>idx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_ 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即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的简称。 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禁用保留字，如</a:t>
            </a:r>
            <a:r>
              <a:rPr lang="en-US" altLang="zh-CN" sz="1800" dirty="0" err="1"/>
              <a:t>desc</a:t>
            </a:r>
            <a:r>
              <a:rPr lang="zh-CN" altLang="en-US" sz="1800" dirty="0"/>
              <a:t>、</a:t>
            </a:r>
            <a:r>
              <a:rPr lang="en-US" altLang="zh-CN" sz="1800" dirty="0"/>
              <a:t>range</a:t>
            </a:r>
            <a:r>
              <a:rPr lang="zh-CN" altLang="en-US" sz="1800" dirty="0"/>
              <a:t>、</a:t>
            </a:r>
            <a:r>
              <a:rPr lang="en-US" altLang="zh-CN" sz="1800" dirty="0"/>
              <a:t>match</a:t>
            </a:r>
            <a:r>
              <a:rPr lang="zh-CN" altLang="en-US" sz="1800" dirty="0"/>
              <a:t>、</a:t>
            </a:r>
            <a:r>
              <a:rPr lang="en-US" altLang="zh-CN" sz="1800" dirty="0"/>
              <a:t>delayed</a:t>
            </a:r>
            <a:r>
              <a:rPr lang="zh-CN" altLang="en-US" sz="1800" dirty="0"/>
              <a:t>等，请参考</a:t>
            </a:r>
            <a:r>
              <a:rPr lang="en-US" altLang="zh-CN" sz="1800" dirty="0"/>
              <a:t>MySQL</a:t>
            </a:r>
            <a:r>
              <a:rPr lang="zh-CN" altLang="en-US" sz="1800" dirty="0"/>
              <a:t>官方保留字。 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066" y="159643"/>
            <a:ext cx="9005974" cy="62119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en-US" altLang="zh-CN" dirty="0"/>
              <a:t>-</a:t>
            </a:r>
            <a:r>
              <a:rPr lang="en-US" altLang="zh-CN" sz="2400" dirty="0"/>
              <a:t>SQL</a:t>
            </a:r>
            <a:r>
              <a:rPr lang="zh-CN" altLang="en-US" sz="24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438" y="780836"/>
            <a:ext cx="11174779" cy="6284794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不要使用</a:t>
            </a:r>
            <a:r>
              <a:rPr lang="en-US" altLang="zh-CN" sz="1800" dirty="0"/>
              <a:t>count(</a:t>
            </a:r>
            <a:r>
              <a:rPr lang="zh-CN" altLang="en-US" sz="1800" dirty="0"/>
              <a:t>列名</a:t>
            </a:r>
            <a:r>
              <a:rPr lang="en-US" altLang="zh-CN" sz="1800" dirty="0"/>
              <a:t>)</a:t>
            </a:r>
            <a:r>
              <a:rPr lang="zh-CN" altLang="en-US" sz="1800" dirty="0"/>
              <a:t>或</a:t>
            </a:r>
            <a:r>
              <a:rPr lang="en-US" altLang="zh-CN" sz="1800" dirty="0"/>
              <a:t>count(1)</a:t>
            </a:r>
            <a:r>
              <a:rPr lang="zh-CN" altLang="en-US" sz="1800" dirty="0"/>
              <a:t>来替代</a:t>
            </a:r>
            <a:r>
              <a:rPr lang="en-US" altLang="zh-CN" sz="1800" dirty="0"/>
              <a:t>count(</a:t>
            </a:r>
            <a:r>
              <a:rPr lang="zh-CN" altLang="en-US" sz="1800" dirty="0"/>
              <a:t>*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count(</a:t>
            </a:r>
            <a:r>
              <a:rPr lang="zh-CN" altLang="en-US" sz="1800" dirty="0"/>
              <a:t>*</a:t>
            </a:r>
            <a:r>
              <a:rPr lang="en-US" altLang="zh-CN" sz="1800" dirty="0"/>
              <a:t>)</a:t>
            </a:r>
            <a:r>
              <a:rPr lang="zh-CN" altLang="en-US" sz="1800" dirty="0"/>
              <a:t>是</a:t>
            </a:r>
            <a:r>
              <a:rPr lang="en-US" altLang="zh-CN" sz="1800" dirty="0"/>
              <a:t>SQL92</a:t>
            </a:r>
            <a:r>
              <a:rPr lang="zh-CN" altLang="en-US" sz="1800" dirty="0"/>
              <a:t>定义的标准统计行数的语法，跟数据库无关，跟</a:t>
            </a:r>
            <a:r>
              <a:rPr lang="en-US" altLang="zh-CN" sz="1800" dirty="0"/>
              <a:t>NULL</a:t>
            </a:r>
            <a:r>
              <a:rPr lang="zh-CN" altLang="en-US" sz="1800" dirty="0"/>
              <a:t>和非</a:t>
            </a:r>
            <a:r>
              <a:rPr lang="en-US" altLang="zh-CN" sz="1800" dirty="0"/>
              <a:t>NULL</a:t>
            </a:r>
            <a:r>
              <a:rPr lang="zh-CN" altLang="en-US" sz="1800" dirty="0"/>
              <a:t>无关。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说明：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count(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会统计值为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NULL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的行，而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count(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列名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不会统计此列为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NULL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值的行。 </a:t>
            </a:r>
          </a:p>
          <a:p>
            <a:pPr marL="0" indent="0">
              <a:buNone/>
            </a:pPr>
            <a:endParaRPr lang="zh-CN" altLang="en-US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当某一列的值全是</a:t>
            </a:r>
            <a:r>
              <a:rPr lang="en-US" altLang="zh-CN" sz="1800" dirty="0"/>
              <a:t>NULL</a:t>
            </a:r>
            <a:r>
              <a:rPr lang="zh-CN" altLang="en-US" sz="1800" dirty="0"/>
              <a:t>时，</a:t>
            </a:r>
            <a:r>
              <a:rPr lang="en-US" altLang="zh-CN" sz="1800" dirty="0"/>
              <a:t>count(col)</a:t>
            </a:r>
            <a:r>
              <a:rPr lang="zh-CN" altLang="en-US" sz="1800" dirty="0"/>
              <a:t>的返回结果为</a:t>
            </a:r>
            <a:r>
              <a:rPr lang="en-US" altLang="zh-CN" sz="1800" dirty="0"/>
              <a:t>0</a:t>
            </a:r>
            <a:r>
              <a:rPr lang="zh-CN" altLang="en-US" sz="1800" dirty="0"/>
              <a:t>，但</a:t>
            </a:r>
            <a:r>
              <a:rPr lang="en-US" altLang="zh-CN" sz="1800" dirty="0"/>
              <a:t>sum(col)</a:t>
            </a:r>
            <a:r>
              <a:rPr lang="zh-CN" altLang="en-US" sz="1800" dirty="0"/>
              <a:t>的返回结果为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，因此使用</a:t>
            </a:r>
            <a:r>
              <a:rPr lang="en-US" altLang="zh-CN" sz="1800" dirty="0"/>
              <a:t>sum()</a:t>
            </a:r>
            <a:r>
              <a:rPr lang="zh-CN" altLang="en-US" sz="1800" dirty="0"/>
              <a:t>时需注意</a:t>
            </a:r>
            <a:r>
              <a:rPr lang="en-US" altLang="zh-CN" sz="1800" dirty="0"/>
              <a:t>NPE</a:t>
            </a:r>
            <a:r>
              <a:rPr lang="zh-CN" altLang="en-US" sz="1800" dirty="0"/>
              <a:t>问题。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说明：可以使用如下方式来避免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sum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NPE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问题：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SELECT IF(ISNULL(SUM(g)),0,SUM(g)) FROM table; 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万不得已，禁止使用存储过程，存储过程难以调试和扩展，更没有移植性。 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/>
              <a:t>4. in</a:t>
            </a:r>
            <a:r>
              <a:rPr lang="zh-CN" altLang="en-US" sz="1800" dirty="0"/>
              <a:t>操作能避免则避免，若实在避免不了，需要仔细评估</a:t>
            </a:r>
            <a:r>
              <a:rPr lang="en-US" altLang="zh-CN" sz="1800" dirty="0"/>
              <a:t>in</a:t>
            </a:r>
            <a:r>
              <a:rPr lang="zh-CN" altLang="en-US" sz="1800" dirty="0"/>
              <a:t>后边的集合元素数量，应控制在</a:t>
            </a:r>
            <a:r>
              <a:rPr lang="en-US" altLang="zh-CN" sz="1800" dirty="0"/>
              <a:t>1000</a:t>
            </a:r>
            <a:r>
              <a:rPr lang="zh-CN" altLang="en-US" sz="1800" dirty="0"/>
              <a:t>个之内。 </a:t>
            </a:r>
          </a:p>
          <a:p>
            <a:endParaRPr lang="zh-CN" altLang="en-US" sz="1800" dirty="0"/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超过三个表禁止</a:t>
            </a:r>
            <a:r>
              <a:rPr lang="en-US" altLang="zh-CN" sz="1800" dirty="0"/>
              <a:t>join</a:t>
            </a:r>
            <a:r>
              <a:rPr lang="zh-CN" altLang="en-US" sz="1800" dirty="0"/>
              <a:t>。需要</a:t>
            </a:r>
            <a:r>
              <a:rPr lang="en-US" altLang="zh-CN" sz="1800" dirty="0"/>
              <a:t>join</a:t>
            </a:r>
            <a:r>
              <a:rPr lang="zh-CN" altLang="en-US" sz="1800" dirty="0"/>
              <a:t>的字段，数据类型必须绝对一致；多表关联查询时，保证被关联的字段需要有索引。 </a:t>
            </a:r>
          </a:p>
          <a:p>
            <a:endParaRPr lang="en-US" altLang="zh-CN" sz="1800" dirty="0"/>
          </a:p>
          <a:p>
            <a:pPr lvl="0"/>
            <a:r>
              <a:rPr lang="en-US" altLang="zh-CN" sz="2000" dirty="0"/>
              <a:t>6.</a:t>
            </a:r>
            <a:r>
              <a:rPr lang="zh-CN" altLang="zh-CN" sz="1800" dirty="0"/>
              <a:t>禁止不带条件的</a:t>
            </a:r>
            <a:r>
              <a:rPr lang="en-US" altLang="zh-CN" sz="1800" dirty="0"/>
              <a:t>update</a:t>
            </a:r>
            <a:r>
              <a:rPr lang="zh-CN" altLang="zh-CN" sz="1800" dirty="0"/>
              <a:t>、</a:t>
            </a:r>
            <a:r>
              <a:rPr lang="en-US" altLang="zh-CN" sz="1800" dirty="0"/>
              <a:t>delete</a:t>
            </a:r>
            <a:r>
              <a:rPr lang="zh-CN" altLang="zh-CN" sz="1800" dirty="0"/>
              <a:t>操作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说明：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update/delete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操作必须基于高选择性索引、主键等。不基于索引修改数据会导致锁扩大，甚至会锁全部记录，引起死锁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88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H_Others_1"/>
          <p:cNvGrpSpPr/>
          <p:nvPr>
            <p:custDataLst>
              <p:tags r:id="rId2"/>
            </p:custDataLst>
          </p:nvPr>
        </p:nvGrpSpPr>
        <p:grpSpPr>
          <a:xfrm>
            <a:off x="3713667" y="313746"/>
            <a:ext cx="3516086" cy="1492250"/>
            <a:chOff x="918708" y="507434"/>
            <a:chExt cx="3516086" cy="1492250"/>
          </a:xfrm>
        </p:grpSpPr>
        <p:sp>
          <p:nvSpPr>
            <p:cNvPr id="74" name="MH_Others_10"/>
            <p:cNvSpPr txBox="1"/>
            <p:nvPr/>
          </p:nvSpPr>
          <p:spPr>
            <a:xfrm>
              <a:off x="918708" y="507434"/>
              <a:ext cx="3516086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b="1" spc="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6600" b="1" spc="4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MH_Others_11"/>
            <p:cNvSpPr txBox="1">
              <a:spLocks noChangeArrowheads="1"/>
            </p:cNvSpPr>
            <p:nvPr/>
          </p:nvSpPr>
          <p:spPr bwMode="auto">
            <a:xfrm>
              <a:off x="1417698" y="686966"/>
              <a:ext cx="673131" cy="122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24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76" name="MH_Others_12"/>
            <p:cNvSpPr/>
            <p:nvPr/>
          </p:nvSpPr>
          <p:spPr>
            <a:xfrm>
              <a:off x="1965804" y="1535753"/>
              <a:ext cx="2189424" cy="461665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r>
                <a:rPr lang="en-US" altLang="zh-CN" sz="3200" b="1" spc="3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ONTENTS</a:t>
              </a:r>
              <a:endParaRPr lang="zh-CN" altLang="en-US" sz="2400" b="1" spc="3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3"/>
            </p:custDataLst>
          </p:nvPr>
        </p:nvSpPr>
        <p:spPr>
          <a:xfrm>
            <a:off x="4919534" y="2360739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4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08472" y="2255006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编程规约</a:t>
            </a:r>
          </a:p>
        </p:txBody>
      </p:sp>
      <p:sp>
        <p:nvSpPr>
          <p:cNvPr id="140" name="MH_Number_2"/>
          <p:cNvSpPr/>
          <p:nvPr>
            <p:custDataLst>
              <p:tags r:id="rId5"/>
            </p:custDataLst>
          </p:nvPr>
        </p:nvSpPr>
        <p:spPr>
          <a:xfrm>
            <a:off x="4919534" y="3183934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1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08472" y="3078201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异常处理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91" y="852710"/>
            <a:ext cx="1995051" cy="531300"/>
          </a:xfrm>
          <a:prstGeom prst="rect">
            <a:avLst/>
          </a:prstGeom>
        </p:spPr>
      </p:pic>
      <p:sp>
        <p:nvSpPr>
          <p:cNvPr id="19" name="MH_Number_1"/>
          <p:cNvSpPr/>
          <p:nvPr>
            <p:custDataLst>
              <p:tags r:id="rId7"/>
            </p:custDataLst>
          </p:nvPr>
        </p:nvSpPr>
        <p:spPr>
          <a:xfrm>
            <a:off x="4919534" y="4031673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08472" y="3925940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日志输出</a:t>
            </a:r>
          </a:p>
        </p:txBody>
      </p:sp>
      <p:sp>
        <p:nvSpPr>
          <p:cNvPr id="22" name="MH_Number_2"/>
          <p:cNvSpPr/>
          <p:nvPr>
            <p:custDataLst>
              <p:tags r:id="rId9"/>
            </p:custDataLst>
          </p:nvPr>
        </p:nvSpPr>
        <p:spPr>
          <a:xfrm>
            <a:off x="4919534" y="4863568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39468" y="4757835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数据库</a:t>
            </a:r>
          </a:p>
        </p:txBody>
      </p:sp>
      <p:sp>
        <p:nvSpPr>
          <p:cNvPr id="24" name="MH_Number_2"/>
          <p:cNvSpPr/>
          <p:nvPr>
            <p:custDataLst>
              <p:tags r:id="rId11"/>
            </p:custDataLst>
          </p:nvPr>
        </p:nvSpPr>
        <p:spPr>
          <a:xfrm>
            <a:off x="4919534" y="5724576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MH_Entry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39468" y="5618843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代码片段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8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454" y="159643"/>
            <a:ext cx="8961586" cy="621193"/>
          </a:xfrm>
        </p:spPr>
        <p:txBody>
          <a:bodyPr/>
          <a:lstStyle/>
          <a:p>
            <a:r>
              <a:rPr lang="zh-CN" altLang="en-US" dirty="0"/>
              <a:t>代码片段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6859" y="1504542"/>
            <a:ext cx="503214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a = </a:t>
            </a:r>
            <a:r>
              <a:rPr lang="en-US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b = </a:t>
            </a:r>
            <a:r>
              <a:rPr lang="en-US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 == b)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432262" y="1504541"/>
            <a:ext cx="503214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Integer a = </a:t>
            </a:r>
            <a:r>
              <a:rPr lang="en-US" altLang="zh-CN" sz="28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zh-CN" sz="28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28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Integer b = </a:t>
            </a:r>
            <a:r>
              <a:rPr lang="en-US" altLang="zh-CN" sz="2800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zh-CN" sz="28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28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zh-CN" altLang="zh-CN" sz="2800" i="1" dirty="0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zh-CN" altLang="zh-CN" sz="28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.println(a == b)</a:t>
            </a:r>
            <a:r>
              <a:rPr lang="zh-CN" altLang="zh-CN" sz="28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538300" y="33560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706019" y="335605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38233" y="4348107"/>
            <a:ext cx="1337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true</a:t>
            </a:r>
            <a:endParaRPr lang="zh-CN" altLang="en-US" sz="4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412820" y="4348107"/>
            <a:ext cx="1337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false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9641" y="5793029"/>
            <a:ext cx="1027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注：如果要比较两个对象的内容是否相同，尽量不使用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来比较，可以使用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8" grpId="0" animBg="1"/>
      <p:bldP spid="13" grpId="0" animBg="1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0944" y="159643"/>
            <a:ext cx="8997096" cy="621193"/>
          </a:xfrm>
        </p:spPr>
        <p:txBody>
          <a:bodyPr/>
          <a:lstStyle/>
          <a:p>
            <a:r>
              <a:rPr lang="zh-CN" altLang="en-US" dirty="0"/>
              <a:t>代码片段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766782" y="32192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20621" y="1306379"/>
            <a:ext cx="608690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String str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i&lt;list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str+=list.get(i)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1445" y="4540851"/>
            <a:ext cx="455835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StringBuilder sb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StringBuilder()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i&lt;list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sb.append(list.get(i))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48578" y="4540850"/>
            <a:ext cx="440189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StringBuffer sb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StringBuffer()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i&lt;list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sb.append(list.get(i))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795146" y="32192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7370159" y="1512011"/>
            <a:ext cx="1334607" cy="982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6495" y="6022827"/>
            <a:ext cx="23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非线程安全，效率高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8112" y="6022825"/>
            <a:ext cx="21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线程安全，效率低</a:t>
            </a:r>
          </a:p>
        </p:txBody>
      </p:sp>
    </p:spTree>
    <p:extLst>
      <p:ext uri="{BB962C8B-B14F-4D97-AF65-F5344CB8AC3E}">
        <p14:creationId xmlns:p14="http://schemas.microsoft.com/office/powerpoint/2010/main" val="968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188" y="159643"/>
            <a:ext cx="9014852" cy="621193"/>
          </a:xfrm>
        </p:spPr>
        <p:txBody>
          <a:bodyPr/>
          <a:lstStyle/>
          <a:p>
            <a:r>
              <a:rPr lang="zh-CN" altLang="en-US" dirty="0"/>
              <a:t>代码片段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9068" y="1023945"/>
            <a:ext cx="553276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List&lt;String&gt; list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ArrayList&lt;&gt;()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“JAVA”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“C++”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“C#”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“PHP”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item: list)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"JAVA"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.equals(item)){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list.remove(item)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.println(list)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150592" y="1023945"/>
            <a:ext cx="570931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List&lt;String&gt; list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ArrayList&lt;&gt;()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"JAVA"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"C++"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"C#"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list.add(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"PHP"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//foreach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迭代器</a:t>
            </a:r>
            <a:b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Iterator&lt;String&gt; iterator = list.iterator()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(iterator.hasNext()){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"JAVA"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.equals(iterator.next())){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iterator.remove()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.println(list)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05" y="5264977"/>
            <a:ext cx="4514286" cy="14476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4" y="5142147"/>
            <a:ext cx="568571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H_Others_1"/>
          <p:cNvGrpSpPr/>
          <p:nvPr>
            <p:custDataLst>
              <p:tags r:id="rId2"/>
            </p:custDataLst>
          </p:nvPr>
        </p:nvGrpSpPr>
        <p:grpSpPr>
          <a:xfrm>
            <a:off x="3337365" y="439882"/>
            <a:ext cx="3516086" cy="1492250"/>
            <a:chOff x="918708" y="507434"/>
            <a:chExt cx="3516086" cy="1492250"/>
          </a:xfrm>
        </p:grpSpPr>
        <p:sp>
          <p:nvSpPr>
            <p:cNvPr id="74" name="MH_Others_10"/>
            <p:cNvSpPr txBox="1"/>
            <p:nvPr/>
          </p:nvSpPr>
          <p:spPr>
            <a:xfrm>
              <a:off x="918708" y="507434"/>
              <a:ext cx="3516086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b="1" spc="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6600" b="1" spc="4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MH_Others_11"/>
            <p:cNvSpPr txBox="1">
              <a:spLocks noChangeArrowheads="1"/>
            </p:cNvSpPr>
            <p:nvPr/>
          </p:nvSpPr>
          <p:spPr bwMode="auto">
            <a:xfrm>
              <a:off x="1417698" y="686966"/>
              <a:ext cx="673131" cy="122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24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76" name="MH_Others_12"/>
            <p:cNvSpPr/>
            <p:nvPr/>
          </p:nvSpPr>
          <p:spPr>
            <a:xfrm>
              <a:off x="2027947" y="1216582"/>
              <a:ext cx="2189424" cy="461665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r>
                <a:rPr lang="en-US" altLang="zh-CN" sz="3200" b="1" spc="3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ONTENTS</a:t>
              </a:r>
              <a:endParaRPr lang="zh-CN" altLang="en-US" sz="2400" b="1" spc="3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3"/>
            </p:custDataLst>
          </p:nvPr>
        </p:nvSpPr>
        <p:spPr>
          <a:xfrm>
            <a:off x="4706470" y="2236452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4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95408" y="2130719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编程规约</a:t>
            </a:r>
          </a:p>
        </p:txBody>
      </p:sp>
      <p:sp>
        <p:nvSpPr>
          <p:cNvPr id="140" name="MH_Number_2"/>
          <p:cNvSpPr/>
          <p:nvPr>
            <p:custDataLst>
              <p:tags r:id="rId5"/>
            </p:custDataLst>
          </p:nvPr>
        </p:nvSpPr>
        <p:spPr>
          <a:xfrm>
            <a:off x="4706470" y="3059647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1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5408" y="2953914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异常处理</a:t>
            </a:r>
          </a:p>
        </p:txBody>
      </p:sp>
      <p:sp>
        <p:nvSpPr>
          <p:cNvPr id="19" name="MH_Number_1"/>
          <p:cNvSpPr/>
          <p:nvPr>
            <p:custDataLst>
              <p:tags r:id="rId7"/>
            </p:custDataLst>
          </p:nvPr>
        </p:nvSpPr>
        <p:spPr>
          <a:xfrm>
            <a:off x="4706470" y="3907386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95408" y="3801653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日志输出</a:t>
            </a:r>
          </a:p>
        </p:txBody>
      </p:sp>
      <p:sp>
        <p:nvSpPr>
          <p:cNvPr id="22" name="MH_Number_2"/>
          <p:cNvSpPr/>
          <p:nvPr>
            <p:custDataLst>
              <p:tags r:id="rId9"/>
            </p:custDataLst>
          </p:nvPr>
        </p:nvSpPr>
        <p:spPr>
          <a:xfrm>
            <a:off x="4706470" y="4739281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26404" y="4633548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数据库</a:t>
            </a:r>
          </a:p>
        </p:txBody>
      </p:sp>
      <p:sp>
        <p:nvSpPr>
          <p:cNvPr id="24" name="MH_Number_2"/>
          <p:cNvSpPr/>
          <p:nvPr>
            <p:custDataLst>
              <p:tags r:id="rId11"/>
            </p:custDataLst>
          </p:nvPr>
        </p:nvSpPr>
        <p:spPr>
          <a:xfrm>
            <a:off x="4706470" y="5600289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MH_Entry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26404" y="5494556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代码片段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8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188" y="159643"/>
            <a:ext cx="9014852" cy="621193"/>
          </a:xfrm>
        </p:spPr>
        <p:txBody>
          <a:bodyPr/>
          <a:lstStyle/>
          <a:p>
            <a:r>
              <a:rPr lang="zh-CN" altLang="en-US" dirty="0"/>
              <a:t>代码片段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38483" y="1420560"/>
            <a:ext cx="696035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获取下一天日期</a:t>
            </a:r>
            <a:br>
              <a:rPr kumimoji="0" 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getNextDay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Thread.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(InterruptedException e)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e.printStackTrace()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20063428">
            <a:off x="3679557" y="3595852"/>
            <a:ext cx="519112" cy="474662"/>
          </a:xfrm>
          <a:prstGeom prst="rtTriangle">
            <a:avLst/>
          </a:prstGeom>
          <a:solidFill>
            <a:srgbClr val="0C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7409929">
            <a:off x="4972574" y="4249830"/>
            <a:ext cx="350837" cy="249238"/>
          </a:xfrm>
          <a:prstGeom prst="rtTriangle">
            <a:avLst/>
          </a:prstGeom>
          <a:solidFill>
            <a:srgbClr val="004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7352356">
            <a:off x="4613799" y="5242018"/>
            <a:ext cx="231775" cy="165100"/>
          </a:xfrm>
          <a:prstGeom prst="rtTriangle">
            <a:avLst/>
          </a:prstGeom>
          <a:solidFill>
            <a:srgbClr val="0C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7352356">
            <a:off x="4102625" y="5499192"/>
            <a:ext cx="119062" cy="650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1413207">
            <a:off x="7144274" y="4959442"/>
            <a:ext cx="231775" cy="16510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8287289">
            <a:off x="6789468" y="4336348"/>
            <a:ext cx="231775" cy="252413"/>
          </a:xfrm>
          <a:prstGeom prst="rtTriangle">
            <a:avLst/>
          </a:prstGeom>
          <a:solidFill>
            <a:srgbClr val="05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8264256" y="2834573"/>
            <a:ext cx="138112" cy="250825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6200000">
            <a:off x="8288861" y="1632043"/>
            <a:ext cx="66675" cy="12065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221687" y="4449855"/>
            <a:ext cx="715962" cy="447675"/>
          </a:xfrm>
          <a:prstGeom prst="line">
            <a:avLst/>
          </a:prstGeom>
          <a:ln>
            <a:solidFill>
              <a:srgbClr val="05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939112" y="4465730"/>
            <a:ext cx="1246187" cy="779462"/>
          </a:xfrm>
          <a:prstGeom prst="line">
            <a:avLst/>
          </a:prstGeom>
          <a:ln>
            <a:solidFill>
              <a:srgbClr val="05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501462" y="1825717"/>
            <a:ext cx="717550" cy="447675"/>
          </a:xfrm>
          <a:prstGeom prst="line">
            <a:avLst/>
          </a:prstGeom>
          <a:ln>
            <a:solidFill>
              <a:srgbClr val="05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866587" y="1522505"/>
            <a:ext cx="1246187" cy="781050"/>
          </a:xfrm>
          <a:prstGeom prst="line">
            <a:avLst/>
          </a:prstGeom>
          <a:ln>
            <a:solidFill>
              <a:srgbClr val="05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4270635" y="2320968"/>
            <a:ext cx="3391976" cy="2751567"/>
          </a:xfrm>
          <a:custGeom>
            <a:avLst/>
            <a:gdLst>
              <a:gd name="connsiteX0" fmla="*/ 0 w 3391976"/>
              <a:gd name="connsiteY0" fmla="*/ 0 h 2751567"/>
              <a:gd name="connsiteX1" fmla="*/ 3391976 w 3391976"/>
              <a:gd name="connsiteY1" fmla="*/ 0 h 2751567"/>
              <a:gd name="connsiteX2" fmla="*/ 1695988 w 3391976"/>
              <a:gd name="connsiteY2" fmla="*/ 2751567 h 275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1976" h="2751567">
                <a:moveTo>
                  <a:pt x="0" y="0"/>
                </a:moveTo>
                <a:lnTo>
                  <a:pt x="3391976" y="0"/>
                </a:lnTo>
                <a:lnTo>
                  <a:pt x="1695988" y="2751567"/>
                </a:lnTo>
                <a:close/>
              </a:path>
            </a:pathLst>
          </a:custGeom>
          <a:solidFill>
            <a:srgbClr val="05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3600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研  讨</a:t>
            </a:r>
            <a:endParaRPr lang="en-US" altLang="zh-CN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 UI" panose="020B0604030504040204" pitchFamily="34" charset="-128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34" charset="-128"/>
              </a:rPr>
              <a:t>时 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3131087" flipV="1">
            <a:off x="4262820" y="960437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rgbClr val="0528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6555" y="159643"/>
            <a:ext cx="9041485" cy="621193"/>
          </a:xfrm>
        </p:spPr>
        <p:txBody>
          <a:bodyPr/>
          <a:lstStyle/>
          <a:p>
            <a:r>
              <a:rPr lang="zh-CN" altLang="en-US" dirty="0"/>
              <a:t>编程规约</a:t>
            </a:r>
            <a:r>
              <a:rPr lang="en-US" altLang="zh-CN" dirty="0"/>
              <a:t>-</a:t>
            </a:r>
            <a:r>
              <a:rPr lang="zh-CN" altLang="en-US" sz="2400" dirty="0"/>
              <a:t>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59" y="780836"/>
            <a:ext cx="11174779" cy="6216554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代码中的命名均不能以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下划线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美元符号</a:t>
            </a:r>
            <a:r>
              <a:rPr lang="zh-CN" altLang="en-US" sz="1800" dirty="0"/>
              <a:t>开始，也不能以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下划线</a:t>
            </a:r>
            <a:r>
              <a:rPr lang="zh-CN" altLang="en-US" sz="1800" dirty="0"/>
              <a:t>或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美元符号</a:t>
            </a:r>
            <a:r>
              <a:rPr lang="zh-CN" altLang="en-US" sz="1800" dirty="0"/>
              <a:t>结束。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>
                <a:solidFill>
                  <a:srgbClr val="FF0000"/>
                </a:solidFill>
              </a:rPr>
              <a:t>_name	     $Object	   name_	Object$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代码中的命名严禁使用拼音与英文混合的方式，更不允许直接使用中文的方式。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 err="1">
                <a:solidFill>
                  <a:srgbClr val="00B050"/>
                </a:solidFill>
              </a:rPr>
              <a:t>alibaba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baidu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youku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iflytek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zh-CN" altLang="en-US" sz="1800" dirty="0">
                <a:solidFill>
                  <a:srgbClr val="00B050"/>
                </a:solidFill>
              </a:rPr>
              <a:t>等国际通用的名称，可视同英文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 err="1">
                <a:solidFill>
                  <a:srgbClr val="FF0000"/>
                </a:solidFill>
              </a:rPr>
              <a:t>DaZhePromotion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getPingfenByName</a:t>
            </a:r>
            <a:r>
              <a:rPr lang="en-US" altLang="zh-CN" sz="1800" dirty="0">
                <a:solidFill>
                  <a:srgbClr val="FF0000"/>
                </a:solidFill>
              </a:rPr>
              <a:t>()  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变量名 </a:t>
            </a:r>
            <a:r>
              <a:rPr lang="en-US" altLang="zh-CN" sz="1800" dirty="0">
                <a:solidFill>
                  <a:srgbClr val="FF0000"/>
                </a:solidFill>
              </a:rPr>
              <a:t>= 1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类名需遵从</a:t>
            </a:r>
            <a:r>
              <a:rPr lang="en-US" altLang="zh-CN" sz="1800" dirty="0" err="1"/>
              <a:t>UpperCamelCase</a:t>
            </a:r>
            <a:r>
              <a:rPr lang="zh-CN" altLang="en-US" sz="1800" dirty="0"/>
              <a:t>风格命名，但以下情形例外：</a:t>
            </a:r>
            <a:r>
              <a:rPr lang="en-US" altLang="zh-CN" sz="1800" dirty="0"/>
              <a:t>DO / BO / DTO / VO / AO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 err="1">
                <a:solidFill>
                  <a:srgbClr val="00B050"/>
                </a:solidFill>
              </a:rPr>
              <a:t>MarcoPolo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UserDO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XmlService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TcpUdpDeal</a:t>
            </a:r>
            <a:r>
              <a:rPr lang="en-US" altLang="zh-CN" sz="1800" dirty="0">
                <a:solidFill>
                  <a:srgbClr val="00B050"/>
                </a:solidFill>
              </a:rPr>
              <a:t>  </a:t>
            </a:r>
            <a:r>
              <a:rPr lang="en-US" altLang="zh-CN" sz="1800" dirty="0" err="1">
                <a:solidFill>
                  <a:srgbClr val="00B050"/>
                </a:solidFill>
              </a:rPr>
              <a:t>TaPromotion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 err="1">
                <a:solidFill>
                  <a:srgbClr val="FF0000"/>
                </a:solidFill>
              </a:rPr>
              <a:t>macroPolo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UserDo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XMLService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TCPUDPDeal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</a:rPr>
              <a:t>TAPromotion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方法名、参数名、成员变量、局部变量都统一遵从</a:t>
            </a:r>
            <a:r>
              <a:rPr lang="en-US" altLang="zh-CN" sz="1800" dirty="0" err="1"/>
              <a:t>lowerCamelCase</a:t>
            </a:r>
            <a:r>
              <a:rPr lang="zh-CN" altLang="en-US" sz="1800" dirty="0"/>
              <a:t>风格命名。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zh-CN" altLang="en-US" sz="1800" dirty="0"/>
              <a:t> </a:t>
            </a:r>
            <a:r>
              <a:rPr lang="en-US" altLang="zh-CN" sz="1800" dirty="0" err="1">
                <a:solidFill>
                  <a:srgbClr val="00B050"/>
                </a:solidFill>
              </a:rPr>
              <a:t>localValue</a:t>
            </a:r>
            <a:r>
              <a:rPr lang="en-US" altLang="zh-CN" sz="1800" dirty="0">
                <a:solidFill>
                  <a:srgbClr val="00B050"/>
                </a:solidFill>
              </a:rPr>
              <a:t>  	</a:t>
            </a:r>
            <a:r>
              <a:rPr lang="en-US" altLang="zh-CN" sz="1800" dirty="0" err="1">
                <a:solidFill>
                  <a:srgbClr val="00B050"/>
                </a:solidFill>
              </a:rPr>
              <a:t>getHttpMessage</a:t>
            </a:r>
            <a:r>
              <a:rPr lang="en-US" altLang="zh-CN" sz="1800" dirty="0">
                <a:solidFill>
                  <a:srgbClr val="00B050"/>
                </a:solidFill>
              </a:rPr>
              <a:t>()  	</a:t>
            </a:r>
            <a:r>
              <a:rPr lang="en-US" altLang="zh-CN" sz="1800" dirty="0" err="1">
                <a:solidFill>
                  <a:srgbClr val="00B050"/>
                </a:solidFill>
              </a:rPr>
              <a:t>inputUserId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LocalValue</a:t>
            </a:r>
            <a:r>
              <a:rPr lang="en-US" altLang="zh-CN" sz="1800" dirty="0">
                <a:solidFill>
                  <a:srgbClr val="FF0000"/>
                </a:solidFill>
              </a:rPr>
              <a:t> 	</a:t>
            </a:r>
            <a:r>
              <a:rPr lang="en-US" altLang="zh-CN" sz="1800" dirty="0" err="1">
                <a:solidFill>
                  <a:srgbClr val="FF0000"/>
                </a:solidFill>
              </a:rPr>
              <a:t>GetHttpMessage</a:t>
            </a:r>
            <a:r>
              <a:rPr lang="en-US" altLang="zh-CN" sz="1800" dirty="0">
                <a:solidFill>
                  <a:srgbClr val="FF0000"/>
                </a:solidFill>
              </a:rPr>
              <a:t>()	</a:t>
            </a:r>
            <a:r>
              <a:rPr lang="en-US" altLang="zh-CN" sz="1800" dirty="0" err="1">
                <a:solidFill>
                  <a:srgbClr val="FF0000"/>
                </a:solidFill>
              </a:rPr>
              <a:t>inputuserid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19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5432" y="159643"/>
            <a:ext cx="9032607" cy="621193"/>
          </a:xfrm>
        </p:spPr>
        <p:txBody>
          <a:bodyPr/>
          <a:lstStyle/>
          <a:p>
            <a:r>
              <a:rPr lang="zh-CN" altLang="en-US" dirty="0"/>
              <a:t>编程规约</a:t>
            </a:r>
            <a:r>
              <a:rPr lang="en-US" altLang="zh-CN" dirty="0"/>
              <a:t>-</a:t>
            </a:r>
            <a:r>
              <a:rPr lang="zh-CN" altLang="en-US" sz="2400" dirty="0"/>
              <a:t>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59" y="641446"/>
            <a:ext cx="11174779" cy="6216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sz="1800" dirty="0"/>
              <a:t>5. </a:t>
            </a:r>
            <a:r>
              <a:rPr lang="zh-CN" altLang="en-US" sz="1800" dirty="0"/>
              <a:t>包名统一使用小写，点分隔符之间有且仅有一个自然语义的英语单词。包名统一使用单数形式，但是类名如果有复数含义，类名可以使用复数形式。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 应用工具类包名为</a:t>
            </a:r>
            <a:r>
              <a:rPr lang="en-US" altLang="zh-CN" sz="1800" dirty="0" err="1">
                <a:solidFill>
                  <a:srgbClr val="00B050"/>
                </a:solidFill>
              </a:rPr>
              <a:t>com.iflytek.util</a:t>
            </a:r>
            <a:r>
              <a:rPr lang="zh-CN" altLang="en-US" sz="1800" dirty="0">
                <a:solidFill>
                  <a:srgbClr val="00B050"/>
                </a:solidFill>
              </a:rPr>
              <a:t>、类名为</a:t>
            </a:r>
            <a:r>
              <a:rPr lang="en-US" altLang="zh-CN" sz="1800" dirty="0" err="1">
                <a:solidFill>
                  <a:srgbClr val="00B050"/>
                </a:solidFill>
              </a:rPr>
              <a:t>MessageUtils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6. </a:t>
            </a:r>
            <a:r>
              <a:rPr lang="zh-CN" altLang="en-US" sz="1800" dirty="0"/>
              <a:t>枚举、常量命名全部大写，单词间用下划线隔开，力求语义表达完整清楚，不要嫌名字长。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>
                <a:solidFill>
                  <a:srgbClr val="00B050"/>
                </a:solidFill>
              </a:rPr>
              <a:t>MAX_GOODS_STOCK_COUNT 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>
                <a:solidFill>
                  <a:srgbClr val="FF0000"/>
                </a:solidFill>
              </a:rPr>
              <a:t>MAX_COUNT      </a:t>
            </a:r>
            <a:r>
              <a:rPr lang="en-US" altLang="zh-CN" sz="1800" dirty="0" err="1">
                <a:solidFill>
                  <a:srgbClr val="FF0000"/>
                </a:solidFill>
              </a:rPr>
              <a:t>max_goods_stock_count</a:t>
            </a:r>
            <a:r>
              <a:rPr lang="en-US" altLang="zh-CN" sz="1800" dirty="0">
                <a:solidFill>
                  <a:srgbClr val="FF0000"/>
                </a:solidFill>
              </a:rPr>
              <a:t>	  </a:t>
            </a:r>
            <a:r>
              <a:rPr lang="en-US" altLang="zh-CN" sz="1800" dirty="0" err="1">
                <a:solidFill>
                  <a:srgbClr val="FF0000"/>
                </a:solidFill>
              </a:rPr>
              <a:t>maxGoodsStockCount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7. </a:t>
            </a:r>
            <a:r>
              <a:rPr lang="zh-CN" altLang="en-US" sz="1800" dirty="0"/>
              <a:t>中括号是数组类型的一部分，数组定义如下：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 </a:t>
            </a:r>
            <a:r>
              <a:rPr lang="en-US" altLang="zh-CN" sz="1800" dirty="0">
                <a:solidFill>
                  <a:srgbClr val="00B050"/>
                </a:solidFill>
              </a:rPr>
              <a:t>String[] </a:t>
            </a:r>
            <a:r>
              <a:rPr lang="en-US" altLang="zh-CN" sz="1800" dirty="0" err="1">
                <a:solidFill>
                  <a:srgbClr val="00B050"/>
                </a:solidFill>
              </a:rPr>
              <a:t>arr</a:t>
            </a:r>
            <a:r>
              <a:rPr lang="en-US" altLang="zh-CN" sz="1800" dirty="0">
                <a:solidFill>
                  <a:srgbClr val="00B050"/>
                </a:solidFill>
              </a:rPr>
              <a:t> = new String[10];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反例：</a:t>
            </a:r>
            <a:r>
              <a:rPr lang="en-US" altLang="zh-CN" sz="1800" dirty="0">
                <a:solidFill>
                  <a:srgbClr val="FF0000"/>
                </a:solidFill>
              </a:rPr>
              <a:t> String </a:t>
            </a:r>
            <a:r>
              <a:rPr lang="en-US" altLang="zh-CN" sz="1800" dirty="0" err="1">
                <a:solidFill>
                  <a:srgbClr val="FF0000"/>
                </a:solidFill>
              </a:rPr>
              <a:t>arr</a:t>
            </a:r>
            <a:r>
              <a:rPr lang="en-US" altLang="zh-CN" sz="1800" dirty="0">
                <a:solidFill>
                  <a:srgbClr val="FF0000"/>
                </a:solidFill>
              </a:rPr>
              <a:t>[] = new String[10];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8. </a:t>
            </a:r>
            <a:r>
              <a:rPr lang="zh-CN" altLang="en-US" sz="1800" dirty="0"/>
              <a:t>如果模块、接口、类、方法使用了设计模式，在命名时体现出具体模式。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说明：将设计模式体现在名字中，有利于阅读者快速理解架构设计理念。 </a:t>
            </a:r>
            <a:endParaRPr lang="en-US" altLang="zh-CN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正例：</a:t>
            </a:r>
            <a:r>
              <a:rPr lang="en-US" altLang="zh-CN" sz="1800" dirty="0">
                <a:solidFill>
                  <a:srgbClr val="00B050"/>
                </a:solidFill>
              </a:rPr>
              <a:t>public class </a:t>
            </a:r>
            <a:r>
              <a:rPr lang="en-US" altLang="zh-CN" sz="1800" dirty="0" err="1">
                <a:solidFill>
                  <a:srgbClr val="00B050"/>
                </a:solidFill>
              </a:rPr>
              <a:t>OrderFactory</a:t>
            </a:r>
            <a:r>
              <a:rPr lang="en-US" altLang="zh-CN" sz="1800" dirty="0">
                <a:solidFill>
                  <a:srgbClr val="00B050"/>
                </a:solidFill>
              </a:rPr>
              <a:t>; 		public interface </a:t>
            </a:r>
            <a:r>
              <a:rPr lang="en-US" altLang="zh-CN" sz="1800" dirty="0" err="1">
                <a:solidFill>
                  <a:srgbClr val="00B050"/>
                </a:solidFill>
              </a:rPr>
              <a:t>ILoginProxy</a:t>
            </a:r>
            <a:r>
              <a:rPr lang="en-US" altLang="zh-CN" sz="1800" dirty="0">
                <a:solidFill>
                  <a:srgbClr val="00B050"/>
                </a:solidFill>
              </a:rPr>
              <a:t>; 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888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3188" y="159643"/>
            <a:ext cx="9014852" cy="621193"/>
          </a:xfrm>
        </p:spPr>
        <p:txBody>
          <a:bodyPr/>
          <a:lstStyle/>
          <a:p>
            <a:r>
              <a:rPr lang="zh-CN" altLang="en-US" dirty="0"/>
              <a:t>编程规约</a:t>
            </a:r>
            <a:r>
              <a:rPr lang="en-US" altLang="zh-CN" dirty="0"/>
              <a:t>-</a:t>
            </a:r>
            <a:r>
              <a:rPr lang="zh-CN" altLang="en-US" sz="2400" dirty="0"/>
              <a:t>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59" y="641446"/>
            <a:ext cx="11174779" cy="6216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sz="1800" dirty="0"/>
              <a:t>9. </a:t>
            </a:r>
            <a:r>
              <a:rPr lang="zh-CN" altLang="en-US" sz="1800" dirty="0"/>
              <a:t>各层命名规约：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A) Service/DAO</a:t>
            </a:r>
            <a:r>
              <a:rPr lang="zh-CN" altLang="en-US" sz="1800" dirty="0"/>
              <a:t>层方法命名规约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1</a:t>
            </a:r>
            <a:r>
              <a:rPr lang="zh-CN" altLang="en-US" sz="1800" dirty="0"/>
              <a:t>） 获取单个对象的方法用</a:t>
            </a:r>
            <a:r>
              <a:rPr lang="en-US" altLang="zh-CN" sz="1800" dirty="0"/>
              <a:t>get</a:t>
            </a:r>
            <a:r>
              <a:rPr lang="zh-CN" altLang="en-US" sz="1800" dirty="0"/>
              <a:t>做前缀。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2</a:t>
            </a:r>
            <a:r>
              <a:rPr lang="zh-CN" altLang="en-US" sz="1800" dirty="0"/>
              <a:t>） 获取多个对象的方法用</a:t>
            </a:r>
            <a:r>
              <a:rPr lang="en-US" altLang="zh-CN" sz="1800" dirty="0"/>
              <a:t>list</a:t>
            </a:r>
            <a:r>
              <a:rPr lang="zh-CN" altLang="en-US" sz="1800" dirty="0"/>
              <a:t>做前缀。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3</a:t>
            </a:r>
            <a:r>
              <a:rPr lang="zh-CN" altLang="en-US" sz="1800" dirty="0"/>
              <a:t>） 获取统计值的方法用</a:t>
            </a:r>
            <a:r>
              <a:rPr lang="en-US" altLang="zh-CN" sz="1800" dirty="0"/>
              <a:t>count</a:t>
            </a:r>
            <a:r>
              <a:rPr lang="zh-CN" altLang="en-US" sz="1800" dirty="0"/>
              <a:t>做前缀。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4</a:t>
            </a:r>
            <a:r>
              <a:rPr lang="zh-CN" altLang="en-US" sz="1800" dirty="0"/>
              <a:t>） 插入的方法用</a:t>
            </a:r>
            <a:r>
              <a:rPr lang="en-US" altLang="zh-CN" sz="1800" dirty="0"/>
              <a:t>save/insert/add</a:t>
            </a:r>
            <a:r>
              <a:rPr lang="zh-CN" altLang="en-US" sz="1800" dirty="0"/>
              <a:t>做前缀。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5</a:t>
            </a:r>
            <a:r>
              <a:rPr lang="zh-CN" altLang="en-US" sz="1800" dirty="0"/>
              <a:t>） 删除的方法用</a:t>
            </a:r>
            <a:r>
              <a:rPr lang="en-US" altLang="zh-CN" sz="1800" dirty="0"/>
              <a:t>remove/delete</a:t>
            </a:r>
            <a:r>
              <a:rPr lang="zh-CN" altLang="en-US" sz="1800" dirty="0"/>
              <a:t>做前缀。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6</a:t>
            </a:r>
            <a:r>
              <a:rPr lang="zh-CN" altLang="en-US" sz="1800" dirty="0"/>
              <a:t>） 修改的方法用</a:t>
            </a:r>
            <a:r>
              <a:rPr lang="en-US" altLang="zh-CN" sz="1800" dirty="0"/>
              <a:t>update/modify</a:t>
            </a:r>
            <a:r>
              <a:rPr lang="zh-CN" altLang="en-US" sz="1800" dirty="0"/>
              <a:t>做前缀。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 </a:t>
            </a:r>
            <a:r>
              <a:rPr lang="en-US" altLang="zh-CN" sz="1800" dirty="0"/>
              <a:t>B) </a:t>
            </a:r>
            <a:r>
              <a:rPr lang="zh-CN" altLang="en-US" sz="1800" dirty="0"/>
              <a:t>领域模型命名规约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1</a:t>
            </a:r>
            <a:r>
              <a:rPr lang="zh-CN" altLang="en-US" sz="1800" dirty="0"/>
              <a:t>） 数据对象：</a:t>
            </a:r>
            <a:r>
              <a:rPr lang="en-US" altLang="zh-CN" sz="1800" dirty="0" err="1"/>
              <a:t>xxxDO</a:t>
            </a:r>
            <a:r>
              <a:rPr lang="zh-CN" altLang="en-US" sz="1800" dirty="0"/>
              <a:t>，</a:t>
            </a:r>
            <a:r>
              <a:rPr lang="en-US" altLang="zh-CN" sz="1800" dirty="0"/>
              <a:t>xxx</a:t>
            </a:r>
            <a:r>
              <a:rPr lang="zh-CN" altLang="en-US" sz="1800" dirty="0"/>
              <a:t>即为数据表名。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2</a:t>
            </a:r>
            <a:r>
              <a:rPr lang="zh-CN" altLang="en-US" sz="1800" dirty="0"/>
              <a:t>） 数据传输对象：</a:t>
            </a:r>
            <a:r>
              <a:rPr lang="en-US" altLang="zh-CN" sz="1800" dirty="0" err="1"/>
              <a:t>xxxDTO</a:t>
            </a:r>
            <a:r>
              <a:rPr lang="zh-CN" altLang="en-US" sz="1800" dirty="0"/>
              <a:t>，</a:t>
            </a:r>
            <a:r>
              <a:rPr lang="en-US" altLang="zh-CN" sz="1800" dirty="0"/>
              <a:t>xxx</a:t>
            </a:r>
            <a:r>
              <a:rPr lang="zh-CN" altLang="en-US" sz="1800" dirty="0"/>
              <a:t>为业务领域相关的名称。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3</a:t>
            </a:r>
            <a:r>
              <a:rPr lang="zh-CN" altLang="en-US" sz="1800" dirty="0"/>
              <a:t>） 展示对象：</a:t>
            </a:r>
            <a:r>
              <a:rPr lang="en-US" altLang="zh-CN" sz="1800" dirty="0" err="1"/>
              <a:t>xxxVO</a:t>
            </a:r>
            <a:r>
              <a:rPr lang="zh-CN" altLang="en-US" sz="1800" dirty="0"/>
              <a:t>，</a:t>
            </a:r>
            <a:r>
              <a:rPr lang="en-US" altLang="zh-CN" sz="1800" dirty="0"/>
              <a:t>xxx</a:t>
            </a:r>
            <a:r>
              <a:rPr lang="zh-CN" altLang="en-US" sz="1800" dirty="0"/>
              <a:t>一般为网页名称。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4</a:t>
            </a:r>
            <a:r>
              <a:rPr lang="zh-CN" altLang="en-US" sz="1800" dirty="0"/>
              <a:t>） </a:t>
            </a:r>
            <a:r>
              <a:rPr lang="en-US" altLang="zh-CN" sz="1800" dirty="0"/>
              <a:t>POJO</a:t>
            </a:r>
            <a:r>
              <a:rPr lang="zh-CN" altLang="en-US" sz="1800" dirty="0"/>
              <a:t>是</a:t>
            </a:r>
            <a:r>
              <a:rPr lang="en-US" altLang="zh-CN" sz="1800" dirty="0"/>
              <a:t>DO/DTO/BO/VO</a:t>
            </a:r>
            <a:r>
              <a:rPr lang="zh-CN" altLang="en-US" sz="1800" dirty="0"/>
              <a:t>的统称，禁止命名成</a:t>
            </a:r>
            <a:r>
              <a:rPr lang="en-US" altLang="zh-CN" sz="1800" dirty="0" err="1"/>
              <a:t>xxxPOJO</a:t>
            </a:r>
            <a:r>
              <a:rPr lang="zh-CN" altLang="en-US" sz="1800" dirty="0"/>
              <a:t>。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4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0944" y="159643"/>
            <a:ext cx="8997096" cy="621193"/>
          </a:xfrm>
        </p:spPr>
        <p:txBody>
          <a:bodyPr/>
          <a:lstStyle/>
          <a:p>
            <a:r>
              <a:rPr lang="zh-CN" altLang="en-US" dirty="0"/>
              <a:t>编程规约</a:t>
            </a:r>
            <a:r>
              <a:rPr lang="en-US" altLang="zh-CN" dirty="0"/>
              <a:t>-</a:t>
            </a:r>
            <a:r>
              <a:rPr lang="zh-CN" altLang="en-US" sz="2400" dirty="0"/>
              <a:t>格式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90942" y="1465043"/>
            <a:ext cx="315074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(flag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23014" y="2251796"/>
            <a:ext cx="294356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switch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(flag){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case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break;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case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break;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default: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576663" y="4659499"/>
            <a:ext cx="317930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do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(flag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590942" y="3308492"/>
            <a:ext cx="278606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i&lt;flag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i++){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//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业务逻辑处理</a:t>
            </a:r>
            <a:b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7453" y="912320"/>
            <a:ext cx="4977879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类建议超过</a:t>
            </a:r>
            <a:r>
              <a:rPr lang="en-US" altLang="zh-CN" sz="1600" i="1" dirty="0">
                <a:solidFill>
                  <a:srgbClr val="6297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行就可以考虑拆分了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i="1" dirty="0">
                <a:solidFill>
                  <a:srgbClr val="6297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 一个类尽量处理某一类事情。</a:t>
            </a:r>
            <a:b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DemoApplication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* 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方法建议超过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行就可以考虑进行拆分</a:t>
            </a:r>
            <a:b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*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name)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一个类建议控制在</a:t>
            </a:r>
            <a:r>
              <a:rPr lang="en-US" altLang="zh-CN" sz="1600" i="1" dirty="0">
                <a:solidFill>
                  <a:srgbClr val="6297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个方法</a:t>
            </a:r>
            <a:r>
              <a:rPr lang="zh-CN" altLang="en-US" sz="1600" i="1" dirty="0">
                <a:solidFill>
                  <a:srgbClr val="6297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左右；</a:t>
            </a:r>
            <a:endParaRPr lang="en-US" altLang="zh-CN" sz="1600" i="1" dirty="0">
              <a:solidFill>
                <a:srgbClr val="62975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>
                <a:solidFill>
                  <a:srgbClr val="6297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一个方法尽量处理一件事件，不能混在一起。</a:t>
            </a:r>
            <a:b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2" grpId="0" animBg="1"/>
      <p:bldP spid="1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6555" y="159643"/>
            <a:ext cx="9041485" cy="621193"/>
          </a:xfrm>
        </p:spPr>
        <p:txBody>
          <a:bodyPr/>
          <a:lstStyle/>
          <a:p>
            <a:r>
              <a:rPr lang="zh-CN" altLang="en-US" dirty="0"/>
              <a:t>编程规约</a:t>
            </a:r>
            <a:r>
              <a:rPr lang="en-US" altLang="zh-CN" dirty="0"/>
              <a:t>-</a:t>
            </a:r>
            <a:r>
              <a:rPr lang="zh-CN" altLang="en-US" sz="2400" dirty="0"/>
              <a:t>注释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0631" y="1137516"/>
            <a:ext cx="10793487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@Description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操作返回的状态码常量</a:t>
            </a:r>
            <a:b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@author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xfgeng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2017-7-6 15:25:03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@Service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UserInfoServiceImpl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UserInfoService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@Autowired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UserInfoDao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userInfoDao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 </a:t>
            </a: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保存用户信息</a:t>
            </a:r>
            <a:b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@throws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BusinessException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@return</a:t>
            </a:r>
            <a:b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@author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xfgeng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@date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2017-7-6 15:25:03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saveUserInfo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(UserInfo userInfo)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BusinessException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方法体内使用单行注释</a:t>
            </a:r>
            <a:b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userInfoDao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.insertUserInfo(userInfo)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H_Others_1"/>
          <p:cNvGrpSpPr/>
          <p:nvPr>
            <p:custDataLst>
              <p:tags r:id="rId2"/>
            </p:custDataLst>
          </p:nvPr>
        </p:nvGrpSpPr>
        <p:grpSpPr>
          <a:xfrm>
            <a:off x="3394071" y="393645"/>
            <a:ext cx="3516086" cy="1492250"/>
            <a:chOff x="918708" y="507434"/>
            <a:chExt cx="3516086" cy="1492250"/>
          </a:xfrm>
        </p:grpSpPr>
        <p:sp>
          <p:nvSpPr>
            <p:cNvPr id="74" name="MH_Others_10"/>
            <p:cNvSpPr txBox="1"/>
            <p:nvPr/>
          </p:nvSpPr>
          <p:spPr>
            <a:xfrm>
              <a:off x="918708" y="507434"/>
              <a:ext cx="3516086" cy="149225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b="1" spc="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6600" b="1" spc="400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MH_Others_11"/>
            <p:cNvSpPr txBox="1">
              <a:spLocks noChangeArrowheads="1"/>
            </p:cNvSpPr>
            <p:nvPr/>
          </p:nvSpPr>
          <p:spPr bwMode="auto">
            <a:xfrm>
              <a:off x="1417698" y="686966"/>
              <a:ext cx="673131" cy="1227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2400" b="1" spc="-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400" b="1" spc="-3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76" name="MH_Others_12"/>
            <p:cNvSpPr/>
            <p:nvPr/>
          </p:nvSpPr>
          <p:spPr>
            <a:xfrm>
              <a:off x="1965804" y="1535753"/>
              <a:ext cx="2189424" cy="461665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r>
                <a:rPr lang="en-US" altLang="zh-CN" sz="3200" b="1" spc="3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ONTENTS</a:t>
              </a:r>
              <a:endParaRPr lang="zh-CN" altLang="en-US" sz="2400" b="1" spc="3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3"/>
            </p:custDataLst>
          </p:nvPr>
        </p:nvSpPr>
        <p:spPr>
          <a:xfrm>
            <a:off x="4599938" y="2440638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1</a:t>
            </a:r>
            <a:endParaRPr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4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88876" y="2334905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编程规约</a:t>
            </a:r>
          </a:p>
        </p:txBody>
      </p:sp>
      <p:sp>
        <p:nvSpPr>
          <p:cNvPr id="140" name="MH_Number_2"/>
          <p:cNvSpPr/>
          <p:nvPr>
            <p:custDataLst>
              <p:tags r:id="rId5"/>
            </p:custDataLst>
          </p:nvPr>
        </p:nvSpPr>
        <p:spPr>
          <a:xfrm>
            <a:off x="4599938" y="3263833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1" name="MH_Entry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88876" y="3158100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异常处理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95" y="932609"/>
            <a:ext cx="1995051" cy="531300"/>
          </a:xfrm>
          <a:prstGeom prst="rect">
            <a:avLst/>
          </a:prstGeom>
        </p:spPr>
      </p:pic>
      <p:sp>
        <p:nvSpPr>
          <p:cNvPr id="19" name="MH_Number_1"/>
          <p:cNvSpPr/>
          <p:nvPr>
            <p:custDataLst>
              <p:tags r:id="rId7"/>
            </p:custDataLst>
          </p:nvPr>
        </p:nvSpPr>
        <p:spPr>
          <a:xfrm>
            <a:off x="4599938" y="4111572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88876" y="4005839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日志输出</a:t>
            </a:r>
          </a:p>
        </p:txBody>
      </p:sp>
      <p:sp>
        <p:nvSpPr>
          <p:cNvPr id="22" name="MH_Number_2"/>
          <p:cNvSpPr/>
          <p:nvPr>
            <p:custDataLst>
              <p:tags r:id="rId9"/>
            </p:custDataLst>
          </p:nvPr>
        </p:nvSpPr>
        <p:spPr>
          <a:xfrm>
            <a:off x="4599938" y="4943467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MH_Entry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19872" y="4837734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数据库</a:t>
            </a:r>
          </a:p>
        </p:txBody>
      </p:sp>
      <p:sp>
        <p:nvSpPr>
          <p:cNvPr id="24" name="MH_Number_2"/>
          <p:cNvSpPr/>
          <p:nvPr>
            <p:custDataLst>
              <p:tags r:id="rId11"/>
            </p:custDataLst>
          </p:nvPr>
        </p:nvSpPr>
        <p:spPr>
          <a:xfrm>
            <a:off x="4599938" y="5804475"/>
            <a:ext cx="388938" cy="38893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MH_Entry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019872" y="5698742"/>
            <a:ext cx="3974986" cy="6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05285A"/>
                </a:solidFill>
                <a:latin typeface="微软雅黑" panose="020B0503020204020204" pitchFamily="34" charset="-122"/>
              </a:rPr>
              <a:t>代码片段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28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311" y="159643"/>
            <a:ext cx="9023729" cy="621193"/>
          </a:xfrm>
        </p:spPr>
        <p:txBody>
          <a:bodyPr/>
          <a:lstStyle/>
          <a:p>
            <a:r>
              <a:rPr lang="zh-CN" altLang="en-US" dirty="0"/>
              <a:t>异常处理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85" y="1384957"/>
            <a:ext cx="9683455" cy="48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AUTOCOLOR" val="FALSE"/>
  <p:tag name="MH_TYPE" val="CONTENTS"/>
  <p:tag name="ID" val="547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AUTOCOLOR" val="FALSE"/>
  <p:tag name="MH_TYPE" val="CONTENTS"/>
  <p:tag name="ID" val="54710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OTHERS"/>
  <p:tag name="ID" val="5471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OTHERS"/>
  <p:tag name="ID" val="5471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AUTOCOLOR" val="FALSE"/>
  <p:tag name="MH_TYPE" val="CONTENTS"/>
  <p:tag name="ID" val="5471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OTHERS"/>
  <p:tag name="ID" val="54710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AUTOCOLOR" val="FALSE"/>
  <p:tag name="MH_TYPE" val="CONTENTS"/>
  <p:tag name="ID" val="54710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OTHERS"/>
  <p:tag name="ID" val="5471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AUTOCOLOR" val="FALSE"/>
  <p:tag name="MH_TYPE" val="CONTENTS"/>
  <p:tag name="ID" val="5471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OTHERS"/>
  <p:tag name="ID" val="54710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ENTRY"/>
  <p:tag name="ID" val="547109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31150715"/>
  <p:tag name="MH_LIBRARY" val="CONTENTS"/>
  <p:tag name="MH_TYPE" val="NUMBER"/>
  <p:tag name="ID" val="547109"/>
  <p:tag name="MH_ORDER" val="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Microsoft Office PowerPoint</Application>
  <PresentationFormat>宽屏</PresentationFormat>
  <Paragraphs>237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JAVA编程规范</vt:lpstr>
      <vt:lpstr>PowerPoint 演示文稿</vt:lpstr>
      <vt:lpstr>编程规约-命名</vt:lpstr>
      <vt:lpstr>编程规约-命名</vt:lpstr>
      <vt:lpstr>编程规约-命名</vt:lpstr>
      <vt:lpstr>编程规约-格式</vt:lpstr>
      <vt:lpstr>编程规约-注释</vt:lpstr>
      <vt:lpstr>PowerPoint 演示文稿</vt:lpstr>
      <vt:lpstr>异常处理</vt:lpstr>
      <vt:lpstr>异常处理</vt:lpstr>
      <vt:lpstr>PowerPoint 演示文稿</vt:lpstr>
      <vt:lpstr>日志输出</vt:lpstr>
      <vt:lpstr>PowerPoint 演示文稿</vt:lpstr>
      <vt:lpstr>MYSQL数据库-命名规约</vt:lpstr>
      <vt:lpstr>MYSQL数据库-SQL语句</vt:lpstr>
      <vt:lpstr>PowerPoint 演示文稿</vt:lpstr>
      <vt:lpstr>代码片段-1</vt:lpstr>
      <vt:lpstr>代码片段-2</vt:lpstr>
      <vt:lpstr>代码片段-3</vt:lpstr>
      <vt:lpstr>代码片段-4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钱龙梅</dc:creator>
  <cp:lastModifiedBy>admin</cp:lastModifiedBy>
  <cp:revision>482</cp:revision>
  <dcterms:created xsi:type="dcterms:W3CDTF">2015-04-20T07:53:00Z</dcterms:created>
  <dcterms:modified xsi:type="dcterms:W3CDTF">2019-12-05T03:20:59Z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