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7" r:id="rId3"/>
    <p:sldId id="282" r:id="rId5"/>
    <p:sldId id="290" r:id="rId6"/>
    <p:sldId id="281" r:id="rId7"/>
    <p:sldId id="299" r:id="rId8"/>
    <p:sldId id="300" r:id="rId9"/>
    <p:sldId id="301" r:id="rId10"/>
    <p:sldId id="283" r:id="rId11"/>
    <p:sldId id="336" r:id="rId12"/>
    <p:sldId id="330" r:id="rId13"/>
    <p:sldId id="331" r:id="rId14"/>
    <p:sldId id="333" r:id="rId15"/>
    <p:sldId id="335" r:id="rId16"/>
    <p:sldId id="297" r:id="rId17"/>
    <p:sldId id="298" r:id="rId18"/>
    <p:sldId id="354" r:id="rId19"/>
    <p:sldId id="355" r:id="rId20"/>
    <p:sldId id="303" r:id="rId21"/>
    <p:sldId id="315" r:id="rId22"/>
    <p:sldId id="317" r:id="rId23"/>
    <p:sldId id="316" r:id="rId24"/>
    <p:sldId id="318" r:id="rId25"/>
    <p:sldId id="304" r:id="rId26"/>
    <p:sldId id="319" r:id="rId27"/>
    <p:sldId id="305" r:id="rId28"/>
    <p:sldId id="314" r:id="rId29"/>
    <p:sldId id="271" r:id="rId30"/>
    <p:sldId id="276" r:id="rId31"/>
  </p:sldIdLst>
  <p:sldSz cx="12192000" cy="6858000"/>
  <p:notesSz cx="6797675" cy="992632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C3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autoAdjust="0"/>
    <p:restoredTop sz="89849" autoAdjust="0"/>
  </p:normalViewPr>
  <p:slideViewPr>
    <p:cSldViewPr>
      <p:cViewPr varScale="1">
        <p:scale>
          <a:sx n="113" d="100"/>
          <a:sy n="113" d="100"/>
        </p:scale>
        <p:origin x="744" y="184"/>
      </p:cViewPr>
      <p:guideLst>
        <p:guide orient="horz" pos="2141"/>
        <p:guide pos="3840"/>
      </p:guideLst>
    </p:cSldViewPr>
  </p:slideViewPr>
  <p:notesTextViewPr>
    <p:cViewPr>
      <p:scale>
        <a:sx n="1" d="1"/>
        <a:sy n="1" d="1"/>
      </p:scale>
      <p:origin x="0" y="0"/>
    </p:cViewPr>
  </p:notesTextViewPr>
  <p:sorterViewPr>
    <p:cViewPr>
      <p:scale>
        <a:sx n="100" d="100"/>
        <a:sy n="100" d="100"/>
      </p:scale>
      <p:origin x="0" y="-822"/>
    </p:cViewPr>
  </p:sorterViewPr>
  <p:notesViewPr>
    <p:cSldViewPr showGuides="1">
      <p:cViewPr varScale="1">
        <p:scale>
          <a:sx n="58" d="100"/>
          <a:sy n="58" d="100"/>
        </p:scale>
        <p:origin x="3254" y="72"/>
      </p:cViewPr>
      <p:guideLst>
        <p:guide orient="horz" pos="3099"/>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4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50443" y="0"/>
            <a:ext cx="2945659" cy="49804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428281"/>
            <a:ext cx="2945659" cy="49803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50443" y="9428281"/>
            <a:ext cx="2945659" cy="49803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519502" y="786854"/>
            <a:ext cx="5758671" cy="3240000"/>
          </a:xfrm>
          <a:prstGeom prst="rect">
            <a:avLst/>
          </a:prstGeom>
          <a:noFill/>
          <a:ln w="12700">
            <a:solidFill>
              <a:prstClr val="black"/>
            </a:solidFill>
          </a:ln>
        </p:spPr>
        <p:txBody>
          <a:bodyPr vert="horz" lIns="95558" tIns="47779" rIns="95558" bIns="47779" rtlCol="0" anchor="ctr"/>
          <a:lstStyle/>
          <a:p>
            <a:endParaRPr lang="zh-TW" altLang="en-US"/>
          </a:p>
        </p:txBody>
      </p:sp>
      <p:sp>
        <p:nvSpPr>
          <p:cNvPr id="5" name="备注占位符 4"/>
          <p:cNvSpPr>
            <a:spLocks noGrp="1"/>
          </p:cNvSpPr>
          <p:nvPr>
            <p:ph type="body" sz="quarter" idx="3"/>
          </p:nvPr>
        </p:nvSpPr>
        <p:spPr>
          <a:xfrm>
            <a:off x="519502" y="4337951"/>
            <a:ext cx="5758671" cy="4910824"/>
          </a:xfrm>
          <a:prstGeom prst="rect">
            <a:avLst/>
          </a:prstGeom>
        </p:spPr>
        <p:txBody>
          <a:bodyPr vert="horz" lIns="95558" tIns="47779" rIns="95558" bIns="47779" rtlCol="0"/>
          <a:lstStyle/>
          <a:p>
            <a:pPr lvl="0"/>
            <a:r>
              <a:rPr lang="zh-CN" altLang="en-US" dirty="0"/>
              <a:t>第一级</a:t>
            </a:r>
            <a:endParaRPr lang="en-US" altLang="zh-CN" dirty="0"/>
          </a:p>
          <a:p>
            <a:pPr lvl="1"/>
            <a:r>
              <a:rPr lang="zh-CN" altLang="en-US" dirty="0"/>
              <a:t>第二级</a:t>
            </a:r>
            <a:endParaRPr lang="en-US" altLang="zh-CN" dirty="0"/>
          </a:p>
          <a:p>
            <a:pPr lvl="2"/>
            <a:r>
              <a:rPr lang="zh-CN" altLang="en-US" dirty="0"/>
              <a:t>第三级</a:t>
            </a:r>
            <a:endParaRPr lang="zh-CN" altLang="en-US" dirty="0"/>
          </a:p>
        </p:txBody>
      </p:sp>
      <p:sp>
        <p:nvSpPr>
          <p:cNvPr id="8" name="灯片编号占位符 7"/>
          <p:cNvSpPr>
            <a:spLocks noGrp="1"/>
          </p:cNvSpPr>
          <p:nvPr>
            <p:ph type="sldNum" sz="quarter" idx="5"/>
          </p:nvPr>
        </p:nvSpPr>
        <p:spPr>
          <a:xfrm>
            <a:off x="3850443" y="9644864"/>
            <a:ext cx="2945659" cy="281774"/>
          </a:xfrm>
          <a:prstGeom prst="rect">
            <a:avLst/>
          </a:prstGeom>
        </p:spPr>
        <p:txBody>
          <a:bodyPr vert="horz" lIns="95558" tIns="47779" rIns="95558" bIns="47779" rtlCol="0" anchor="b"/>
          <a:lstStyle>
            <a:lvl1pPr algn="r">
              <a:defRPr sz="1300"/>
            </a:lvl1pPr>
          </a:lstStyle>
          <a:p>
            <a:fld id="{115E481A-832A-48B0-9B5F-CC2DDFB376C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171450" indent="-171450" algn="l" defTabSz="914400" rtl="0" eaLnBrk="1" latinLnBrk="0" hangingPunct="1">
      <a:lnSpc>
        <a:spcPct val="150000"/>
      </a:lnSpc>
      <a:buFont typeface="Wingdings" panose="05000000000000000000" pitchFamily="2" charset="2"/>
      <a:buChar char="p"/>
      <a:defRPr sz="1000" kern="1200">
        <a:solidFill>
          <a:schemeClr val="tx1"/>
        </a:solidFill>
        <a:latin typeface="+mj-ea"/>
        <a:ea typeface="+mj-ea"/>
        <a:cs typeface="+mn-cs"/>
      </a:defRPr>
    </a:lvl1pPr>
    <a:lvl2pPr marL="355600" indent="-173355" algn="l" defTabSz="914400" rtl="0" eaLnBrk="1" latinLnBrk="0" hangingPunct="1">
      <a:lnSpc>
        <a:spcPct val="150000"/>
      </a:lnSpc>
      <a:buFont typeface="Wingdings" panose="05000000000000000000" pitchFamily="2" charset="2"/>
      <a:buChar char="n"/>
      <a:defRPr sz="1000" kern="1200">
        <a:solidFill>
          <a:schemeClr val="tx1"/>
        </a:solidFill>
        <a:latin typeface="+mj-ea"/>
        <a:ea typeface="+mj-ea"/>
        <a:cs typeface="+mn-cs"/>
      </a:defRPr>
    </a:lvl2pPr>
    <a:lvl3pPr marL="539750" indent="-171450" algn="l" defTabSz="914400" rtl="0" eaLnBrk="1" latinLnBrk="0" hangingPunct="1">
      <a:lnSpc>
        <a:spcPct val="150000"/>
      </a:lnSpc>
      <a:buFont typeface="Arial" panose="020B0604020202090204" pitchFamily="34" charset="0"/>
      <a:buChar char="•"/>
      <a:defRPr sz="10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本章主要介绍云计算基础知识，方便了解云计算的发展历史、基本作用、典型产品等。主要内容包括</a:t>
            </a:r>
            <a:endParaRPr lang="en-US" altLang="zh-CN" dirty="0"/>
          </a:p>
          <a:p>
            <a:pPr lvl="1"/>
            <a:r>
              <a:rPr lang="zh-CN" altLang="en-US" dirty="0"/>
              <a:t>云计算发展历史</a:t>
            </a:r>
            <a:endParaRPr lang="en-US" altLang="zh-CN" dirty="0"/>
          </a:p>
          <a:p>
            <a:pPr lvl="1"/>
            <a:r>
              <a:rPr lang="zh-CN" altLang="en-US" dirty="0"/>
              <a:t>云计算技术架构</a:t>
            </a:r>
            <a:endParaRPr lang="en-US" altLang="zh-CN" dirty="0"/>
          </a:p>
          <a:p>
            <a:pPr lvl="1"/>
            <a:r>
              <a:rPr lang="zh-CN" altLang="en-US" dirty="0"/>
              <a:t>云计算的影响</a:t>
            </a:r>
            <a:endParaRPr lang="en-US" altLang="zh-CN" dirty="0"/>
          </a:p>
          <a:p>
            <a:pPr lvl="1"/>
            <a:r>
              <a:rPr lang="zh-CN" altLang="en-US" dirty="0"/>
              <a:t>云计算的应用场景</a:t>
            </a:r>
            <a:endParaRPr lang="en-US" altLang="zh-CN" dirty="0"/>
          </a:p>
          <a:p>
            <a:pPr lvl="1"/>
            <a:r>
              <a:rPr lang="zh-CN" altLang="en-US" dirty="0"/>
              <a:t>业界主流云产品</a:t>
            </a:r>
            <a:endParaRPr lang="en-US" altLang="zh-CN" dirty="0"/>
          </a:p>
          <a:p>
            <a:endParaRPr lang="en-US" altLang="zh-CN" dirty="0"/>
          </a:p>
          <a:p>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sidecar </a:t>
            </a:r>
            <a:r>
              <a:rPr lang="zh-CN" altLang="en-US"/>
              <a:t>在 </a:t>
            </a:r>
            <a:r>
              <a:rPr lang="en-US" altLang="zh-CN"/>
              <a:t>tsf-agent </a:t>
            </a:r>
            <a:r>
              <a:rPr lang="zh-CN" altLang="en-US"/>
              <a:t>里面，部署时有</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培训对象：此培训适合的对象，参加此培训需要具备的技能等。</a:t>
            </a:r>
            <a:endParaRPr lang="en-US" altLang="zh-CN" dirty="0"/>
          </a:p>
        </p:txBody>
      </p:sp>
      <p:sp>
        <p:nvSpPr>
          <p:cNvPr id="4" name="灯片编号占位符 3"/>
          <p:cNvSpPr>
            <a:spLocks noGrp="1"/>
          </p:cNvSpPr>
          <p:nvPr>
            <p:ph type="sldNum" sz="quarter" idx="10"/>
          </p:nvPr>
        </p:nvSpPr>
        <p:spPr/>
        <p:txBody>
          <a:bodyPr/>
          <a:lstStyle/>
          <a:p>
            <a:fld id="{76A81D81-FE2F-498E-9723-332F49FC9508}" type="slidenum">
              <a:rPr lang="zh-TW" altLang="en-US" smtClean="0"/>
            </a:fld>
            <a:endParaRPr lang="zh-TW" altLang="en-US"/>
          </a:p>
        </p:txBody>
      </p:sp>
      <p:sp>
        <p:nvSpPr>
          <p:cNvPr id="7" name="幻灯片图像占位符 6"/>
          <p:cNvSpPr>
            <a:spLocks noGrp="1" noRot="1" noChangeAspect="1"/>
          </p:cNvSpPr>
          <p:nvPr>
            <p:ph type="sldImg"/>
          </p:nvPr>
        </p:nvSpPr>
        <p:spPr>
          <a:xfrm>
            <a:off x="519113" y="787400"/>
            <a:ext cx="5759450" cy="3240088"/>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r>
              <a:rPr lang="zh-CN" altLang="en-US" dirty="0"/>
              <a:t>有箭头的表示重要流程，包括容器控制流、虚拟机控制流，</a:t>
            </a:r>
            <a:r>
              <a:rPr lang="en-US" altLang="zh-CN" dirty="0"/>
              <a:t>Consul</a:t>
            </a:r>
            <a:r>
              <a:rPr lang="zh-CN" altLang="en-US" dirty="0"/>
              <a:t> 各个组件之间的交互，后面也会详细介绍</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buNone/>
            </a:pP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9113" y="787400"/>
            <a:ext cx="5759450" cy="3240088"/>
          </a:xfrm>
        </p:spPr>
      </p:sp>
      <p:sp>
        <p:nvSpPr>
          <p:cNvPr id="3" name="备注占位符 2"/>
          <p:cNvSpPr>
            <a:spLocks noGrp="1"/>
          </p:cNvSpPr>
          <p:nvPr>
            <p:ph type="body" idx="1"/>
          </p:nvPr>
        </p:nvSpPr>
        <p:spPr/>
        <p:txBody>
          <a:bodyPr/>
          <a:lstStyle/>
          <a:p>
            <a:r>
              <a:rPr kumimoji="1" lang="en-US" altLang="zh-CN" dirty="0"/>
              <a:t>Agent</a:t>
            </a:r>
            <a:r>
              <a:rPr kumimoji="1" lang="zh-CN" altLang="en-US" dirty="0"/>
              <a:t> 请求包括 </a:t>
            </a:r>
            <a:r>
              <a:rPr kumimoji="1" lang="en-US" altLang="zh-CN" dirty="0"/>
              <a:t>agent</a:t>
            </a:r>
            <a:r>
              <a:rPr kumimoji="1" lang="zh-CN" altLang="en-US" dirty="0"/>
              <a:t> 容器内的 </a:t>
            </a:r>
            <a:r>
              <a:rPr kumimoji="1" lang="en-US" altLang="zh-CN" dirty="0" err="1"/>
              <a:t>filebeat</a:t>
            </a:r>
            <a:r>
              <a:rPr kumimoji="1" lang="zh-CN" altLang="en-US" dirty="0"/>
              <a:t> 请求</a:t>
            </a:r>
            <a:endParaRPr kumimoji="1" lang="zh-CN" altLang="en-US" dirty="0"/>
          </a:p>
        </p:txBody>
      </p:sp>
      <p:sp>
        <p:nvSpPr>
          <p:cNvPr id="4" name="灯片编号占位符 3"/>
          <p:cNvSpPr>
            <a:spLocks noGrp="1"/>
          </p:cNvSpPr>
          <p:nvPr>
            <p:ph type="sldNum" sz="quarter" idx="5"/>
          </p:nvPr>
        </p:nvSpPr>
        <p:spPr/>
        <p:txBody>
          <a:bodyPr/>
          <a:lstStyle/>
          <a:p>
            <a:fld id="{115E481A-832A-48B0-9B5F-CC2DDFB376C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9113" y="787400"/>
            <a:ext cx="5759450" cy="3240088"/>
          </a:xfrm>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1" lang="en-US" altLang="zh-CN" dirty="0"/>
              <a:t>Agent</a:t>
            </a:r>
            <a:r>
              <a:rPr kumimoji="1" lang="zh-CN" altLang="en-US" dirty="0"/>
              <a:t> 请求包括 </a:t>
            </a:r>
            <a:r>
              <a:rPr kumimoji="1" lang="en-US" altLang="zh-CN" dirty="0"/>
              <a:t>agent</a:t>
            </a:r>
            <a:r>
              <a:rPr kumimoji="1" lang="zh-CN" altLang="en-US" dirty="0"/>
              <a:t> 程序及其附属的 </a:t>
            </a:r>
            <a:r>
              <a:rPr kumimoji="1" lang="en-US" altLang="zh-CN" dirty="0" err="1"/>
              <a:t>filebeat</a:t>
            </a:r>
            <a:r>
              <a:rPr kumimoji="1" lang="zh-CN" altLang="en-US" dirty="0"/>
              <a:t> 请求</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115E481A-832A-48B0-9B5F-CC2DDFB376C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2" y="0"/>
            <a:ext cx="12226925"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endParaRPr lang="zh-CN" altLang="en-US"/>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fld>
            <a:endParaRPr lang="en-US" altLang="zh-CN"/>
          </a:p>
        </p:txBody>
      </p:sp>
      <p:sp>
        <p:nvSpPr>
          <p:cNvPr id="6" name="页脚占位符 4"/>
          <p:cNvSpPr txBox="1"/>
          <p:nvPr userDrawn="1"/>
        </p:nvSpPr>
        <p:spPr>
          <a:xfrm>
            <a:off x="3559604" y="6502312"/>
            <a:ext cx="5052251" cy="366713"/>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err="1">
                <a:solidFill>
                  <a:schemeClr val="bg1">
                    <a:lumMod val="50000"/>
                  </a:schemeClr>
                </a:solidFill>
                <a:latin typeface="+mn-ea"/>
                <a:ea typeface="+mn-ea"/>
              </a:rPr>
              <a:t>版权归</a:t>
            </a:r>
            <a:r>
              <a:rPr lang="en-US" altLang="zh-CN" sz="1400" dirty="0">
                <a:solidFill>
                  <a:schemeClr val="bg1">
                    <a:lumMod val="50000"/>
                  </a:schemeClr>
                </a:solidFill>
                <a:latin typeface="+mn-ea"/>
                <a:ea typeface="+mn-ea"/>
              </a:rPr>
              <a:t>© 2019 Tencent, </a:t>
            </a:r>
            <a:r>
              <a:rPr lang="en-US" altLang="zh-CN" sz="1400" dirty="0" err="1">
                <a:solidFill>
                  <a:schemeClr val="bg1">
                    <a:lumMod val="50000"/>
                  </a:schemeClr>
                </a:solidFill>
                <a:latin typeface="+mn-ea"/>
                <a:ea typeface="+mn-ea"/>
              </a:rPr>
              <a:t>Inc.或其附属公司所有</a:t>
            </a:r>
            <a:r>
              <a:rPr lang="en-US" altLang="zh-CN" sz="1400" dirty="0">
                <a:solidFill>
                  <a:schemeClr val="bg1">
                    <a:lumMod val="50000"/>
                  </a:schemeClr>
                </a:solidFill>
                <a:latin typeface="+mn-ea"/>
                <a:ea typeface="+mn-ea"/>
              </a:rPr>
              <a:t> </a:t>
            </a:r>
            <a:r>
              <a:rPr lang="en-US" altLang="zh-CN" sz="1400" dirty="0" err="1">
                <a:solidFill>
                  <a:schemeClr val="bg1">
                    <a:lumMod val="50000"/>
                  </a:schemeClr>
                </a:solidFill>
                <a:latin typeface="+mn-ea"/>
                <a:ea typeface="+mn-ea"/>
              </a:rPr>
              <a:t>保留所有权利</a:t>
            </a:r>
            <a:r>
              <a:rPr lang="en-US" altLang="zh-CN" sz="1400" dirty="0">
                <a:solidFill>
                  <a:schemeClr val="bg1">
                    <a:lumMod val="50000"/>
                  </a:schemeClr>
                </a:solidFill>
                <a:latin typeface="+mn-ea"/>
                <a:ea typeface="+mn-ea"/>
              </a:rPr>
              <a:t> </a:t>
            </a:r>
            <a:endParaRPr lang="en-US" altLang="zh-CN" sz="1400" dirty="0">
              <a:solidFill>
                <a:schemeClr val="bg1">
                  <a:lumMod val="50000"/>
                </a:schemeClr>
              </a:solidFill>
              <a:latin typeface="+mn-ea"/>
              <a:ea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4" name="图片 9" descr="E:\5月\五月PPT\腾讯云相关课程模板(待确认版)\腾讯云课程.jpg腾讯云课程"/>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925" y="-14288"/>
            <a:ext cx="12226925"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userDrawn="1"/>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endParaRPr lang="zh-CN" altLang="en-US" sz="7200" dirty="0">
              <a:solidFill>
                <a:srgbClr val="FFFFFF"/>
              </a:solidFill>
              <a:latin typeface="微软雅黑" panose="020B0503020204020204" pitchFamily="34" charset="-122"/>
              <a:ea typeface="微软雅黑" panose="020B0503020204020204" pitchFamily="34" charset="-122"/>
            </a:endParaRPr>
          </a:p>
        </p:txBody>
      </p:sp>
      <p:sp>
        <p:nvSpPr>
          <p:cNvPr id="6" name="页脚占位符 4"/>
          <p:cNvSpPr txBox="1"/>
          <p:nvPr userDrawn="1"/>
        </p:nvSpPr>
        <p:spPr>
          <a:xfrm>
            <a:off x="3559604" y="6502312"/>
            <a:ext cx="5052251" cy="366713"/>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err="1">
                <a:solidFill>
                  <a:schemeClr val="bg1">
                    <a:lumMod val="50000"/>
                  </a:schemeClr>
                </a:solidFill>
                <a:latin typeface="+mn-ea"/>
                <a:ea typeface="+mn-ea"/>
              </a:rPr>
              <a:t>版权归</a:t>
            </a:r>
            <a:r>
              <a:rPr lang="en-US" altLang="zh-CN" sz="1400" dirty="0">
                <a:solidFill>
                  <a:schemeClr val="bg1">
                    <a:lumMod val="50000"/>
                  </a:schemeClr>
                </a:solidFill>
                <a:latin typeface="+mn-ea"/>
                <a:ea typeface="+mn-ea"/>
              </a:rPr>
              <a:t>© 2019 Tencent, </a:t>
            </a:r>
            <a:r>
              <a:rPr lang="en-US" altLang="zh-CN" sz="1400" dirty="0" err="1">
                <a:solidFill>
                  <a:schemeClr val="bg1">
                    <a:lumMod val="50000"/>
                  </a:schemeClr>
                </a:solidFill>
                <a:latin typeface="+mn-ea"/>
                <a:ea typeface="+mn-ea"/>
              </a:rPr>
              <a:t>Inc.或其附属公司所有</a:t>
            </a:r>
            <a:r>
              <a:rPr lang="en-US" altLang="zh-CN" sz="1400" dirty="0">
                <a:solidFill>
                  <a:schemeClr val="bg1">
                    <a:lumMod val="50000"/>
                  </a:schemeClr>
                </a:solidFill>
                <a:latin typeface="+mn-ea"/>
                <a:ea typeface="+mn-ea"/>
              </a:rPr>
              <a:t> </a:t>
            </a:r>
            <a:r>
              <a:rPr lang="en-US" altLang="zh-CN" sz="1400" dirty="0" err="1">
                <a:solidFill>
                  <a:schemeClr val="bg1">
                    <a:lumMod val="50000"/>
                  </a:schemeClr>
                </a:solidFill>
                <a:latin typeface="+mn-ea"/>
                <a:ea typeface="+mn-ea"/>
              </a:rPr>
              <a:t>保留所有权利</a:t>
            </a:r>
            <a:r>
              <a:rPr lang="en-US" altLang="zh-CN" sz="1400" dirty="0">
                <a:solidFill>
                  <a:schemeClr val="bg1">
                    <a:lumMod val="50000"/>
                  </a:schemeClr>
                </a:solidFill>
                <a:latin typeface="+mn-ea"/>
                <a:ea typeface="+mn-ea"/>
              </a:rPr>
              <a:t> </a:t>
            </a:r>
            <a:endParaRPr lang="en-US" altLang="zh-CN" sz="1400" dirty="0">
              <a:solidFill>
                <a:schemeClr val="bg1">
                  <a:lumMod val="50000"/>
                </a:schemeClr>
              </a:solidFill>
              <a:latin typeface="+mn-ea"/>
              <a:ea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endParaRPr lang="zh-CN" altLang="en-US" dirty="0">
              <a:sym typeface="Calibri Light" panose="020F0302020204030204" pitchFamily="34" charset="0"/>
            </a:endParaRP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endParaRPr lang="zh-CN" altLang="en-US" dirty="0">
              <a:sym typeface="Calibri" panose="020F0502020204030204" pitchFamily="34" charset="0"/>
            </a:endParaRPr>
          </a:p>
          <a:p>
            <a:pPr lvl="1"/>
            <a:r>
              <a:rPr lang="zh-CN" altLang="en-US" dirty="0">
                <a:sym typeface="Calibri" panose="020F0502020204030204" pitchFamily="34" charset="0"/>
              </a:rPr>
              <a:t>第二级</a:t>
            </a:r>
            <a:endParaRPr lang="zh-CN" altLang="en-US" dirty="0">
              <a:sym typeface="Calibri" panose="020F0502020204030204" pitchFamily="34" charset="0"/>
            </a:endParaRPr>
          </a:p>
          <a:p>
            <a:pPr lvl="2"/>
            <a:r>
              <a:rPr lang="zh-CN" altLang="en-US" dirty="0">
                <a:sym typeface="Calibri" panose="020F0502020204030204" pitchFamily="34" charset="0"/>
              </a:rPr>
              <a:t>第三级</a:t>
            </a:r>
            <a:endParaRPr lang="zh-CN" altLang="en-US" dirty="0">
              <a:sym typeface="Calibri" panose="020F0502020204030204" pitchFamily="34" charset="0"/>
            </a:endParaRPr>
          </a:p>
          <a:p>
            <a:pPr lvl="3"/>
            <a:r>
              <a:rPr lang="zh-CN" altLang="en-US" dirty="0">
                <a:sym typeface="Calibri" panose="020F0502020204030204" pitchFamily="34" charset="0"/>
              </a:rPr>
              <a:t>第四级</a:t>
            </a:r>
            <a:endParaRPr lang="zh-CN" altLang="en-US" dirty="0">
              <a:sym typeface="Calibri" panose="020F0502020204030204" pitchFamily="34" charset="0"/>
            </a:endParaRPr>
          </a:p>
          <a:p>
            <a:pPr lvl="4"/>
            <a:r>
              <a:rPr lang="zh-CN" altLang="en-US" dirty="0">
                <a:sym typeface="Calibri" panose="020F0502020204030204" pitchFamily="34" charset="0"/>
              </a:rPr>
              <a:t>第五级</a:t>
            </a:r>
            <a:endParaRPr lang="zh-CN" altLang="en-US" dirty="0">
              <a:sym typeface="Calibri" panose="020F0502020204030204" pitchFamily="34" charset="0"/>
            </a:endParaRPr>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90204" pitchFamily="34" charset="0"/>
                <a:ea typeface="宋体" charset="-122"/>
                <a:cs typeface="+mn-ea"/>
              </a:defRPr>
            </a:lvl1pPr>
          </a:lstStyle>
          <a:p>
            <a:pPr>
              <a:defRPr/>
            </a:pPr>
            <a:fld id="{9DA55B55-97DF-44AB-8B95-259E484DB600}" type="slidenum">
              <a:rPr lang="en-US" altLang="zh-CN"/>
            </a:fld>
            <a:endParaRPr lang="en-US" altLang="zh-CN"/>
          </a:p>
        </p:txBody>
      </p:sp>
      <p:pic>
        <p:nvPicPr>
          <p:cNvPr id="9" name="Picture 4"/>
          <p:cNvPicPr>
            <a:picLocks noChangeAspect="1"/>
          </p:cNvPicPr>
          <p:nvPr userDrawn="1"/>
        </p:nvPicPr>
        <p:blipFill>
          <a:blip r:embed="rId8"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
        <p:nvSpPr>
          <p:cNvPr id="8" name="页脚占位符 4"/>
          <p:cNvSpPr txBox="1"/>
          <p:nvPr userDrawn="1"/>
        </p:nvSpPr>
        <p:spPr>
          <a:xfrm>
            <a:off x="3559604" y="6502312"/>
            <a:ext cx="5052251" cy="366713"/>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err="1">
                <a:solidFill>
                  <a:schemeClr val="bg1">
                    <a:lumMod val="50000"/>
                  </a:schemeClr>
                </a:solidFill>
                <a:latin typeface="+mn-ea"/>
                <a:ea typeface="+mn-ea"/>
              </a:rPr>
              <a:t>版权归</a:t>
            </a:r>
            <a:r>
              <a:rPr lang="en-US" altLang="zh-CN" sz="1400" dirty="0">
                <a:solidFill>
                  <a:schemeClr val="bg1">
                    <a:lumMod val="50000"/>
                  </a:schemeClr>
                </a:solidFill>
                <a:latin typeface="+mn-ea"/>
                <a:ea typeface="+mn-ea"/>
              </a:rPr>
              <a:t>© 2019 Tencent, </a:t>
            </a:r>
            <a:r>
              <a:rPr lang="en-US" altLang="zh-CN" sz="1400" dirty="0" err="1">
                <a:solidFill>
                  <a:schemeClr val="bg1">
                    <a:lumMod val="50000"/>
                  </a:schemeClr>
                </a:solidFill>
                <a:latin typeface="+mn-ea"/>
                <a:ea typeface="+mn-ea"/>
              </a:rPr>
              <a:t>Inc.或其附属公司所有</a:t>
            </a:r>
            <a:r>
              <a:rPr lang="en-US" altLang="zh-CN" sz="1400" dirty="0">
                <a:solidFill>
                  <a:schemeClr val="bg1">
                    <a:lumMod val="50000"/>
                  </a:schemeClr>
                </a:solidFill>
                <a:latin typeface="+mn-ea"/>
                <a:ea typeface="+mn-ea"/>
              </a:rPr>
              <a:t> </a:t>
            </a:r>
            <a:r>
              <a:rPr lang="en-US" altLang="zh-CN" sz="1400" dirty="0" err="1">
                <a:solidFill>
                  <a:schemeClr val="bg1">
                    <a:lumMod val="50000"/>
                  </a:schemeClr>
                </a:solidFill>
                <a:latin typeface="+mn-ea"/>
                <a:ea typeface="+mn-ea"/>
              </a:rPr>
              <a:t>保留所有权利</a:t>
            </a:r>
            <a:r>
              <a:rPr lang="en-US" altLang="zh-CN" sz="1400" dirty="0">
                <a:solidFill>
                  <a:schemeClr val="bg1">
                    <a:lumMod val="50000"/>
                  </a:schemeClr>
                </a:solidFill>
                <a:latin typeface="+mn-ea"/>
                <a:ea typeface="+mn-ea"/>
              </a:rPr>
              <a:t> </a:t>
            </a:r>
            <a:endParaRPr lang="en-US" altLang="zh-CN" sz="1400" dirty="0">
              <a:solidFill>
                <a:schemeClr val="bg1">
                  <a:lumMod val="50000"/>
                </a:schemeClr>
              </a:solidFill>
              <a:latin typeface="+mn-ea"/>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90204" pitchFamily="34" charset="0"/>
          <a:ea typeface="宋体"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90204" pitchFamily="34" charset="0"/>
          <a:ea typeface="宋体"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90204" pitchFamily="34" charset="0"/>
          <a:ea typeface="宋体"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90204" pitchFamily="34" charset="0"/>
          <a:ea typeface="宋体"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90204" pitchFamily="34" charset="0"/>
          <a:ea typeface="宋体"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90204" pitchFamily="34" charset="0"/>
          <a:ea typeface="宋体"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90204" pitchFamily="34" charset="0"/>
          <a:ea typeface="宋体"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90204" pitchFamily="34" charset="0"/>
          <a:ea typeface="宋体"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9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9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9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9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9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9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9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9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9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9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9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9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9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5.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5.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5.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TSF </a:t>
            </a:r>
            <a:r>
              <a:rPr lang="zh-CN" altLang="en-US" dirty="0"/>
              <a:t>组件架构</a:t>
            </a:r>
            <a:endParaRPr lang="zh-CN" altLang="en-US" dirty="0"/>
          </a:p>
          <a:p>
            <a:endParaRPr lang="zh-CN" alt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TSF </a:t>
            </a:r>
            <a:r>
              <a:rPr kumimoji="1" lang="zh-CN" altLang="en-US" dirty="0"/>
              <a:t>注册中心</a:t>
            </a:r>
            <a:endParaRPr kumimoji="1" lang="zh-CN" altLang="en-US" dirty="0"/>
          </a:p>
        </p:txBody>
      </p:sp>
      <p:pic>
        <p:nvPicPr>
          <p:cNvPr id="7" name="内容占位符 6" descr="下载专用-5"/>
          <p:cNvPicPr>
            <a:picLocks noGrp="1" noChangeAspect="1"/>
          </p:cNvPicPr>
          <p:nvPr>
            <p:ph idx="1"/>
          </p:nvPr>
        </p:nvPicPr>
        <p:blipFill>
          <a:blip r:embed="rId1"/>
          <a:stretch>
            <a:fillRect/>
          </a:stretch>
        </p:blipFill>
        <p:spPr>
          <a:xfrm>
            <a:off x="4127500" y="1193800"/>
            <a:ext cx="6373495" cy="5040630"/>
          </a:xfrm>
          <a:prstGeom prst="rect">
            <a:avLst/>
          </a:prstGeom>
        </p:spPr>
      </p:pic>
      <p:sp>
        <p:nvSpPr>
          <p:cNvPr id="8" name="内容占位符 2"/>
          <p:cNvSpPr>
            <a:spLocks noGrp="1"/>
          </p:cNvSpPr>
          <p:nvPr/>
        </p:nvSpPr>
        <p:spPr>
          <a:xfrm>
            <a:off x="1087755" y="1809750"/>
            <a:ext cx="3549650" cy="2397760"/>
          </a:xfrm>
          <a:prstGeom prst="rect">
            <a:avLst/>
          </a:prstGeom>
          <a:noFill/>
          <a:ln>
            <a:noFill/>
          </a:ln>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9pPr>
          </a:lstStyle>
          <a:p>
            <a:pPr marL="0" indent="0">
              <a:buNone/>
            </a:pPr>
            <a:r>
              <a:rPr lang="en-US" altLang="zh-CN" sz="1400"/>
              <a:t>SDK </a:t>
            </a:r>
            <a:r>
              <a:rPr lang="zh-CN" altLang="en-US" sz="1400"/>
              <a:t>请求 </a:t>
            </a:r>
            <a:r>
              <a:rPr lang="en-US" altLang="zh-CN" sz="1400"/>
              <a:t>Consul </a:t>
            </a:r>
            <a:r>
              <a:rPr lang="zh-CN" altLang="en-US" sz="1400"/>
              <a:t>的场景</a:t>
            </a:r>
            <a:endParaRPr lang="zh-CN" altLang="en-US" sz="1400"/>
          </a:p>
          <a:p>
            <a:r>
              <a:rPr lang="zh-CN" altLang="en-US" sz="1400"/>
              <a:t>服务注册</a:t>
            </a:r>
            <a:endParaRPr lang="zh-CN" altLang="en-US" sz="1400"/>
          </a:p>
          <a:p>
            <a:r>
              <a:rPr lang="zh-CN" altLang="en-US" sz="1400"/>
              <a:t>服务发现</a:t>
            </a:r>
            <a:endParaRPr lang="en-US" altLang="zh-CN" sz="1400"/>
          </a:p>
          <a:p>
            <a:r>
              <a:rPr lang="zh-CN" altLang="en-US" sz="1400"/>
              <a:t>配置获取</a:t>
            </a:r>
            <a:r>
              <a:rPr lang="en-US" altLang="zh-CN" sz="1400"/>
              <a:t>/</a:t>
            </a:r>
            <a:r>
              <a:rPr lang="zh-CN" altLang="en-US" sz="1400"/>
              <a:t>更新</a:t>
            </a:r>
            <a:endParaRPr lang="zh-CN" altLang="en-US" sz="1400"/>
          </a:p>
          <a:p>
            <a:r>
              <a:rPr lang="zh-CN" altLang="en-US" sz="1400"/>
              <a:t>服务注销</a:t>
            </a:r>
            <a:endParaRPr lang="zh-CN"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TSF SDK </a:t>
            </a:r>
            <a:r>
              <a:rPr kumimoji="1" lang="zh-CN" altLang="en-US" dirty="0"/>
              <a:t>长轮训机制</a:t>
            </a:r>
            <a:endParaRPr kumimoji="1" lang="zh-CN" altLang="en-US" dirty="0"/>
          </a:p>
        </p:txBody>
      </p:sp>
      <p:pic>
        <p:nvPicPr>
          <p:cNvPr id="5" name="内容占位符 4" descr="下载专用-3"/>
          <p:cNvPicPr>
            <a:picLocks noGrp="1" noChangeAspect="1"/>
          </p:cNvPicPr>
          <p:nvPr>
            <p:ph idx="1"/>
          </p:nvPr>
        </p:nvPicPr>
        <p:blipFill>
          <a:blip r:embed="rId1"/>
          <a:stretch>
            <a:fillRect/>
          </a:stretch>
        </p:blipFill>
        <p:spPr>
          <a:xfrm>
            <a:off x="3879850" y="1226820"/>
            <a:ext cx="7522845" cy="5040630"/>
          </a:xfrm>
          <a:prstGeom prst="rect">
            <a:avLst/>
          </a:prstGeom>
        </p:spPr>
      </p:pic>
      <p:sp>
        <p:nvSpPr>
          <p:cNvPr id="6" name="内容占位符 2"/>
          <p:cNvSpPr>
            <a:spLocks noGrp="1"/>
          </p:cNvSpPr>
          <p:nvPr/>
        </p:nvSpPr>
        <p:spPr>
          <a:xfrm>
            <a:off x="638175" y="2442845"/>
            <a:ext cx="3549650" cy="2397760"/>
          </a:xfrm>
          <a:prstGeom prst="rect">
            <a:avLst/>
          </a:prstGeom>
          <a:noFill/>
          <a:ln>
            <a:noFill/>
          </a:ln>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sz="1400" dirty="0"/>
              <a:t>场景：分布式配置、服务治理规则、网关规则等配置的更新</a:t>
            </a:r>
            <a:endParaRPr lang="en-US" altLang="zh-CN" sz="1400" dirty="0"/>
          </a:p>
          <a:p>
            <a:r>
              <a:rPr lang="en-US" altLang="zh-CN" sz="1400" dirty="0"/>
              <a:t>SDK </a:t>
            </a:r>
            <a:r>
              <a:rPr lang="zh-CN" altLang="en-US" sz="1400" dirty="0"/>
              <a:t>定时任务发起长轮训</a:t>
            </a:r>
            <a:endParaRPr lang="zh-CN" altLang="en-US" sz="1400" dirty="0"/>
          </a:p>
          <a:p>
            <a:r>
              <a:rPr lang="zh-CN" altLang="en-US" sz="1400" dirty="0"/>
              <a:t>如果有更新，</a:t>
            </a:r>
            <a:r>
              <a:rPr lang="en-US" altLang="zh-CN" sz="1400" dirty="0"/>
              <a:t>Consul </a:t>
            </a:r>
            <a:r>
              <a:rPr lang="zh-CN" altLang="en-US" sz="1400" dirty="0"/>
              <a:t>立刻返回，及时感知</a:t>
            </a:r>
            <a:endParaRPr lang="zh-CN" altLang="en-US" sz="1400" dirty="0"/>
          </a:p>
          <a:p>
            <a:r>
              <a:rPr lang="zh-CN" altLang="en-US" sz="1400" dirty="0"/>
              <a:t>如果没有更新，等待 </a:t>
            </a:r>
            <a:r>
              <a:rPr lang="en-US" altLang="zh-CN" sz="1400" dirty="0"/>
              <a:t>55s </a:t>
            </a:r>
            <a:r>
              <a:rPr lang="zh-CN" altLang="en-US" sz="1400" dirty="0"/>
              <a:t>后返回</a:t>
            </a:r>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TSF </a:t>
            </a:r>
            <a:r>
              <a:rPr kumimoji="1" lang="zh-CN" altLang="en-US" dirty="0">
                <a:sym typeface="+mn-ea"/>
              </a:rPr>
              <a:t>服务限流</a:t>
            </a:r>
            <a:endParaRPr kumimoji="1" lang="zh-CN" altLang="en-US" dirty="0"/>
          </a:p>
        </p:txBody>
      </p:sp>
      <p:pic>
        <p:nvPicPr>
          <p:cNvPr id="4" name="内容占位符 3"/>
          <p:cNvPicPr>
            <a:picLocks noGrp="1" noChangeAspect="1"/>
          </p:cNvPicPr>
          <p:nvPr>
            <p:ph idx="1"/>
          </p:nvPr>
        </p:nvPicPr>
        <p:blipFill>
          <a:blip r:embed="rId1"/>
          <a:stretch>
            <a:fillRect/>
          </a:stretch>
        </p:blipFill>
        <p:spPr>
          <a:xfrm>
            <a:off x="5409565" y="1260475"/>
            <a:ext cx="6250940" cy="5040630"/>
          </a:xfrm>
          <a:prstGeom prst="rect">
            <a:avLst/>
          </a:prstGeom>
        </p:spPr>
      </p:pic>
      <p:sp>
        <p:nvSpPr>
          <p:cNvPr id="5" name="内容占位符 2"/>
          <p:cNvSpPr>
            <a:spLocks noGrp="1"/>
          </p:cNvSpPr>
          <p:nvPr/>
        </p:nvSpPr>
        <p:spPr>
          <a:xfrm>
            <a:off x="638175" y="2442845"/>
            <a:ext cx="4214495" cy="2897505"/>
          </a:xfrm>
          <a:prstGeom prst="rect">
            <a:avLst/>
          </a:prstGeom>
          <a:noFill/>
          <a:ln>
            <a:noFill/>
          </a:ln>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sz="1400" dirty="0"/>
              <a:t>SDK 按分多种维度统计的流量；</a:t>
            </a:r>
            <a:endParaRPr lang="zh-CN" altLang="en-US" sz="1400" dirty="0"/>
          </a:p>
          <a:p>
            <a:r>
              <a:rPr lang="zh-CN" altLang="en-US" sz="1400" dirty="0"/>
              <a:t>SDK 收集流量，并周期上报中控；</a:t>
            </a:r>
            <a:endParaRPr lang="zh-CN" altLang="en-US" sz="1400" dirty="0"/>
          </a:p>
          <a:p>
            <a:r>
              <a:rPr lang="zh-CN" altLang="en-US" sz="1400" dirty="0"/>
              <a:t>中控将各节点的流量数据汇总；</a:t>
            </a:r>
            <a:endParaRPr lang="zh-CN" altLang="en-US" sz="1400" dirty="0"/>
          </a:p>
          <a:p>
            <a:r>
              <a:rPr lang="zh-CN" altLang="en-US" sz="1400" dirty="0"/>
              <a:t>中控统计上周期各节点的流量情况决策下周期各节点配额在上报请求中返回；</a:t>
            </a:r>
            <a:endParaRPr lang="zh-CN" altLang="en-US" sz="1400" dirty="0"/>
          </a:p>
          <a:p>
            <a:r>
              <a:rPr lang="zh-CN" altLang="en-US" sz="1400" dirty="0"/>
              <a:t>SDK 执行令牌桶算法实现配额限流</a:t>
            </a:r>
            <a:endParaRPr lang="en-US" altLang="zh-CN" sz="1400" dirty="0"/>
          </a:p>
          <a:p>
            <a:r>
              <a:rPr lang="zh-CN" altLang="en-US" sz="1400" dirty="0"/>
              <a:t>可用性优先级高于准确性</a:t>
            </a:r>
            <a:endParaRPr lang="zh-CN"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调用链、监控、日志数据采集</a:t>
            </a:r>
            <a:endParaRPr kumimoji="1" lang="zh-CN" altLang="en-US" dirty="0"/>
          </a:p>
        </p:txBody>
      </p:sp>
      <p:sp>
        <p:nvSpPr>
          <p:cNvPr id="6" name="内容占位符 2"/>
          <p:cNvSpPr>
            <a:spLocks noGrp="1"/>
          </p:cNvSpPr>
          <p:nvPr/>
        </p:nvSpPr>
        <p:spPr>
          <a:xfrm>
            <a:off x="638175" y="2442845"/>
            <a:ext cx="4281805" cy="2830195"/>
          </a:xfrm>
          <a:prstGeom prst="rect">
            <a:avLst/>
          </a:prstGeom>
          <a:noFill/>
          <a:ln>
            <a:noFill/>
          </a:ln>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sz="1400" dirty="0"/>
              <a:t>trace</a:t>
            </a:r>
            <a:r>
              <a:rPr lang="zh-CN" altLang="en-US" sz="1400" dirty="0"/>
              <a:t>、</a:t>
            </a:r>
            <a:r>
              <a:rPr lang="en-US" altLang="zh-CN" sz="1400" dirty="0"/>
              <a:t>log </a:t>
            </a:r>
            <a:r>
              <a:rPr lang="zh-CN" altLang="en-US" sz="1400" dirty="0"/>
              <a:t>数据以文件形式存储于本地；</a:t>
            </a:r>
            <a:endParaRPr lang="zh-CN" altLang="en-US" sz="1400" dirty="0"/>
          </a:p>
          <a:p>
            <a:r>
              <a:rPr lang="en-US" altLang="zh-CN" sz="1400" dirty="0" err="1"/>
              <a:t>filebeat</a:t>
            </a:r>
            <a:r>
              <a:rPr lang="en-US" altLang="zh-CN" sz="1400" dirty="0"/>
              <a:t> </a:t>
            </a:r>
            <a:r>
              <a:rPr lang="zh-CN" altLang="en-US" sz="1400" dirty="0"/>
              <a:t>对文件进行采集，将 </a:t>
            </a:r>
            <a:r>
              <a:rPr lang="en-US" altLang="zh-CN" sz="1400" dirty="0"/>
              <a:t>trace </a:t>
            </a:r>
            <a:r>
              <a:rPr lang="zh-CN" altLang="en-US" sz="1400" dirty="0"/>
              <a:t>数据上报到 </a:t>
            </a:r>
            <a:r>
              <a:rPr lang="en-US" altLang="zh-CN" sz="1400" dirty="0" err="1"/>
              <a:t>tsf-ctsdb</a:t>
            </a:r>
            <a:r>
              <a:rPr lang="zh-CN" altLang="en-US" sz="1400" dirty="0"/>
              <a:t>、</a:t>
            </a:r>
            <a:r>
              <a:rPr lang="en-US" altLang="zh-CN" sz="1400" dirty="0"/>
              <a:t>log </a:t>
            </a:r>
            <a:r>
              <a:rPr lang="zh-CN" altLang="en-US" sz="1400" dirty="0"/>
              <a:t>数据上报到 </a:t>
            </a:r>
            <a:r>
              <a:rPr lang="en-US" altLang="zh-CN" sz="1400" dirty="0" err="1"/>
              <a:t>tsf-elasticsearch</a:t>
            </a:r>
            <a:endParaRPr lang="zh-CN" altLang="en-US" sz="1400" dirty="0"/>
          </a:p>
          <a:p>
            <a:r>
              <a:rPr lang="zh-CN" altLang="en-US" sz="1400" dirty="0"/>
              <a:t>虚机时 </a:t>
            </a:r>
            <a:r>
              <a:rPr lang="en-US" altLang="zh-CN" sz="1400" dirty="0" err="1"/>
              <a:t>filebeat</a:t>
            </a:r>
            <a:r>
              <a:rPr lang="en-US" altLang="zh-CN" sz="1400" dirty="0"/>
              <a:t> </a:t>
            </a:r>
            <a:r>
              <a:rPr lang="zh-CN" altLang="en-US" sz="1400" dirty="0"/>
              <a:t>进程和业务进程在同一个机器上</a:t>
            </a:r>
            <a:endParaRPr lang="zh-CN" altLang="en-US" sz="1400" dirty="0"/>
          </a:p>
          <a:p>
            <a:r>
              <a:rPr lang="zh-CN" altLang="en-US" sz="1400" dirty="0"/>
              <a:t>容器时 </a:t>
            </a:r>
            <a:r>
              <a:rPr lang="en-US" altLang="zh-CN" sz="1400" dirty="0" err="1"/>
              <a:t>filebeat</a:t>
            </a:r>
            <a:r>
              <a:rPr lang="en-US" altLang="zh-CN" sz="1400" dirty="0"/>
              <a:t> </a:t>
            </a:r>
            <a:r>
              <a:rPr lang="zh-CN" altLang="en-US" sz="1400" dirty="0"/>
              <a:t>进程在 </a:t>
            </a:r>
            <a:r>
              <a:rPr lang="en-US" altLang="zh-CN" sz="1400" dirty="0"/>
              <a:t>agent-docker </a:t>
            </a:r>
            <a:r>
              <a:rPr lang="zh-CN" altLang="en-US" sz="1400" dirty="0"/>
              <a:t>内</a:t>
            </a:r>
            <a:endParaRPr lang="en-US" altLang="zh-CN" sz="1400" dirty="0"/>
          </a:p>
          <a:p>
            <a:r>
              <a:rPr lang="zh-CN" altLang="en-US" sz="1400" dirty="0"/>
              <a:t>调用链、监控、日志数据查询由 </a:t>
            </a:r>
            <a:r>
              <a:rPr lang="en-US" altLang="zh-CN" sz="1400" dirty="0" err="1"/>
              <a:t>tsf-apm</a:t>
            </a:r>
            <a:r>
              <a:rPr lang="zh-CN" altLang="en-US" sz="1400" dirty="0"/>
              <a:t> 完成</a:t>
            </a:r>
            <a:endParaRPr lang="en-US" altLang="zh-CN" sz="1400" dirty="0"/>
          </a:p>
          <a:p>
            <a:endParaRPr lang="zh-CN" altLang="en-US" sz="1400" dirty="0"/>
          </a:p>
        </p:txBody>
      </p:sp>
      <p:pic>
        <p:nvPicPr>
          <p:cNvPr id="8" name="内容占位符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777924" y="271139"/>
            <a:ext cx="5081110" cy="617775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p>
            <a:r>
              <a:rPr kumimoji="1" lang="zh-CN" altLang="en-US" dirty="0"/>
              <a:t>独立版容器实例视角</a:t>
            </a:r>
            <a:endParaRPr kumimoji="1" lang="zh-CN" altLang="en-US" dirty="0"/>
          </a:p>
        </p:txBody>
      </p:sp>
      <p:pic>
        <p:nvPicPr>
          <p:cNvPr id="4" name="内容占位符 3" descr="下载专用-12"/>
          <p:cNvPicPr>
            <a:picLocks noChangeAspect="1"/>
          </p:cNvPicPr>
          <p:nvPr>
            <p:ph idx="1"/>
          </p:nvPr>
        </p:nvPicPr>
        <p:blipFill>
          <a:blip r:embed="rId1"/>
          <a:stretch>
            <a:fillRect/>
          </a:stretch>
        </p:blipFill>
        <p:spPr>
          <a:xfrm>
            <a:off x="1023620" y="1292860"/>
            <a:ext cx="10287000" cy="4991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独立版虚拟机实例视角</a:t>
            </a:r>
            <a:endParaRPr kumimoji="1" lang="zh-CN" altLang="en-US" dirty="0"/>
          </a:p>
        </p:txBody>
      </p:sp>
      <p:pic>
        <p:nvPicPr>
          <p:cNvPr id="4" name="内容占位符 3" descr="下载专用-13"/>
          <p:cNvPicPr>
            <a:picLocks noChangeAspect="1"/>
          </p:cNvPicPr>
          <p:nvPr>
            <p:ph idx="1"/>
          </p:nvPr>
        </p:nvPicPr>
        <p:blipFill>
          <a:blip r:embed="rId1"/>
          <a:stretch>
            <a:fillRect/>
          </a:stretch>
        </p:blipFill>
        <p:spPr>
          <a:xfrm>
            <a:off x="838200" y="1299845"/>
            <a:ext cx="10658475" cy="49771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Mesh </a:t>
            </a:r>
            <a:r>
              <a:rPr kumimoji="1" lang="zh-CN" altLang="en-US" dirty="0"/>
              <a:t>服务注册</a:t>
            </a:r>
            <a:endParaRPr kumimoji="1" lang="zh-CN" altLang="en-US" dirty="0"/>
          </a:p>
        </p:txBody>
      </p:sp>
      <p:sp>
        <p:nvSpPr>
          <p:cNvPr id="6" name="内容占位符 2"/>
          <p:cNvSpPr>
            <a:spLocks noGrp="1"/>
          </p:cNvSpPr>
          <p:nvPr/>
        </p:nvSpPr>
        <p:spPr>
          <a:xfrm>
            <a:off x="638175" y="2442845"/>
            <a:ext cx="4281805" cy="2830195"/>
          </a:xfrm>
          <a:prstGeom prst="rect">
            <a:avLst/>
          </a:prstGeom>
          <a:noFill/>
          <a:ln>
            <a:noFill/>
          </a:ln>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sz="1400" dirty="0"/>
              <a:t>sidecar </a:t>
            </a:r>
            <a:r>
              <a:rPr lang="zh-CN" altLang="en-US" sz="1400" dirty="0"/>
              <a:t>位于 </a:t>
            </a:r>
            <a:r>
              <a:rPr lang="en-US" altLang="zh-CN" sz="1400" dirty="0"/>
              <a:t>tsf-agent </a:t>
            </a:r>
            <a:r>
              <a:rPr lang="zh-CN" altLang="en-US" sz="1400" dirty="0"/>
              <a:t>里，</a:t>
            </a:r>
            <a:r>
              <a:rPr lang="en-US" altLang="zh-CN" sz="1400" dirty="0"/>
              <a:t>mesh </a:t>
            </a:r>
            <a:r>
              <a:rPr lang="zh-CN" altLang="en-US" sz="1400" dirty="0"/>
              <a:t>应用部署时启动</a:t>
            </a:r>
            <a:endParaRPr lang="en-US" altLang="zh-CN" sz="1400" dirty="0"/>
          </a:p>
          <a:p>
            <a:r>
              <a:rPr lang="en-US" altLang="zh-CN" sz="1400" dirty="0"/>
              <a:t>sidecar </a:t>
            </a:r>
            <a:r>
              <a:rPr lang="zh-CN" altLang="en-US" sz="1400" dirty="0"/>
              <a:t>读取从配置的 </a:t>
            </a:r>
            <a:r>
              <a:rPr lang="en-US" altLang="zh-CN" sz="1400" dirty="0"/>
              <a:t>spec.yaml </a:t>
            </a:r>
            <a:r>
              <a:rPr lang="zh-CN" altLang="en-US" sz="1400" dirty="0"/>
              <a:t>获取服务信息，然后通过 </a:t>
            </a:r>
            <a:r>
              <a:rPr lang="en-US" altLang="zh-CN" sz="1400" dirty="0"/>
              <a:t>tsf-mesh-pilot </a:t>
            </a:r>
            <a:r>
              <a:rPr lang="zh-CN" altLang="en-US" sz="1400" dirty="0"/>
              <a:t>向 </a:t>
            </a:r>
            <a:r>
              <a:rPr lang="en-US" altLang="zh-CN" sz="1400" dirty="0"/>
              <a:t>tsf consul </a:t>
            </a:r>
            <a:r>
              <a:rPr lang="zh-CN" altLang="en-US" sz="1400" dirty="0"/>
              <a:t>注册</a:t>
            </a:r>
            <a:endParaRPr lang="zh-CN" altLang="en-US" sz="1400" dirty="0"/>
          </a:p>
          <a:p>
            <a:r>
              <a:rPr lang="zh-CN" altLang="en-US" sz="1400" dirty="0"/>
              <a:t>注册成功后，会根据 </a:t>
            </a:r>
            <a:r>
              <a:rPr lang="en-US" altLang="zh-CN" sz="1400" dirty="0"/>
              <a:t>spec.yaml </a:t>
            </a:r>
            <a:r>
              <a:rPr lang="zh-CN" altLang="en-US" sz="1400" dirty="0"/>
              <a:t>配置的健康检查地址进行回调，如果成功则通过 </a:t>
            </a:r>
            <a:r>
              <a:rPr lang="en-US" altLang="zh-CN" sz="1400" dirty="0"/>
              <a:t>pilot </a:t>
            </a:r>
            <a:r>
              <a:rPr lang="zh-CN" altLang="en-US" sz="1400" dirty="0"/>
              <a:t>向 </a:t>
            </a:r>
            <a:r>
              <a:rPr lang="en-US" altLang="zh-CN" sz="1400" dirty="0"/>
              <a:t>consul </a:t>
            </a:r>
            <a:r>
              <a:rPr lang="zh-CN" altLang="en-US" sz="1400" dirty="0"/>
              <a:t>发送心跳成功请求</a:t>
            </a:r>
            <a:endParaRPr lang="en-US" altLang="zh-CN" sz="1400" dirty="0"/>
          </a:p>
          <a:p>
            <a:endParaRPr lang="zh-CN" altLang="en-US" sz="1400" dirty="0"/>
          </a:p>
        </p:txBody>
      </p:sp>
      <p:pic>
        <p:nvPicPr>
          <p:cNvPr id="7" name="内容占位符 6" descr="下载专用-10"/>
          <p:cNvPicPr>
            <a:picLocks noChangeAspect="1"/>
          </p:cNvPicPr>
          <p:nvPr>
            <p:ph idx="1"/>
          </p:nvPr>
        </p:nvPicPr>
        <p:blipFill>
          <a:blip r:embed="rId1"/>
          <a:stretch>
            <a:fillRect/>
          </a:stretch>
        </p:blipFill>
        <p:spPr>
          <a:xfrm>
            <a:off x="5307330" y="1440180"/>
            <a:ext cx="6658610" cy="39770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Mesh </a:t>
            </a:r>
            <a:r>
              <a:rPr kumimoji="1" lang="zh-CN" altLang="en-US" dirty="0"/>
              <a:t>服务发现与调用</a:t>
            </a:r>
            <a:endParaRPr kumimoji="1" lang="zh-CN" altLang="en-US" dirty="0"/>
          </a:p>
        </p:txBody>
      </p:sp>
      <p:sp>
        <p:nvSpPr>
          <p:cNvPr id="6" name="内容占位符 2"/>
          <p:cNvSpPr>
            <a:spLocks noGrp="1"/>
          </p:cNvSpPr>
          <p:nvPr/>
        </p:nvSpPr>
        <p:spPr>
          <a:xfrm>
            <a:off x="628650" y="2442845"/>
            <a:ext cx="4579620" cy="2938145"/>
          </a:xfrm>
          <a:prstGeom prst="rect">
            <a:avLst/>
          </a:prstGeom>
          <a:noFill/>
          <a:ln>
            <a:noFill/>
          </a:ln>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sz="1400" dirty="0"/>
              <a:t>业务应用</a:t>
            </a:r>
            <a:r>
              <a:rPr lang="en-US" altLang="zh-CN" sz="1400" dirty="0"/>
              <a:t>A</a:t>
            </a:r>
            <a:r>
              <a:rPr lang="zh-CN" altLang="en-US" sz="1400" dirty="0"/>
              <a:t>发起请求后，流量会被 </a:t>
            </a:r>
            <a:r>
              <a:rPr lang="en-US" altLang="zh-CN" sz="1400" dirty="0"/>
              <a:t>sidecar </a:t>
            </a:r>
            <a:r>
              <a:rPr lang="zh-CN" altLang="en-US" sz="1400" dirty="0"/>
              <a:t>拦截</a:t>
            </a:r>
            <a:endParaRPr lang="zh-CN" altLang="en-US" sz="1400" dirty="0"/>
          </a:p>
          <a:p>
            <a:r>
              <a:rPr lang="en-US" altLang="zh-CN" sz="1400" dirty="0"/>
              <a:t>sidecar </a:t>
            </a:r>
            <a:r>
              <a:rPr lang="zh-CN" altLang="en-US" sz="1400" dirty="0"/>
              <a:t>会通过 </a:t>
            </a:r>
            <a:r>
              <a:rPr lang="en-US" altLang="zh-CN" sz="1400" dirty="0"/>
              <a:t>pilot </a:t>
            </a:r>
            <a:r>
              <a:rPr lang="zh-CN" altLang="en-US" sz="1400" dirty="0"/>
              <a:t>到 </a:t>
            </a:r>
            <a:r>
              <a:rPr lang="en-US" altLang="zh-CN" sz="1400" dirty="0"/>
              <a:t>consul </a:t>
            </a:r>
            <a:r>
              <a:rPr lang="zh-CN" altLang="en-US" sz="1400" dirty="0"/>
              <a:t>发现被调服务的实例列表</a:t>
            </a:r>
            <a:endParaRPr lang="zh-CN" altLang="en-US" sz="1400" dirty="0"/>
          </a:p>
          <a:p>
            <a:r>
              <a:rPr lang="zh-CN" altLang="en-US" sz="1400" dirty="0"/>
              <a:t>然后根据一定的治理规则（路由，熔断等）选择具体的实例发起调用</a:t>
            </a:r>
            <a:endParaRPr lang="zh-CN" altLang="en-US" sz="1400" dirty="0"/>
          </a:p>
          <a:p>
            <a:r>
              <a:rPr lang="zh-CN" altLang="en-US" sz="1400" dirty="0"/>
              <a:t>被调实例的 </a:t>
            </a:r>
            <a:r>
              <a:rPr lang="en-US" altLang="zh-CN" sz="1400" dirty="0"/>
              <a:t>sidecar </a:t>
            </a:r>
            <a:r>
              <a:rPr lang="zh-CN" altLang="en-US" sz="1400" dirty="0"/>
              <a:t>会拦截流量，进行鉴权、限流等判断，如果通过则将流量转到业务应用</a:t>
            </a:r>
            <a:r>
              <a:rPr lang="en-US" altLang="zh-CN" sz="1400" dirty="0"/>
              <a:t>B</a:t>
            </a:r>
            <a:endParaRPr lang="en-US" altLang="zh-CN" sz="1400" dirty="0"/>
          </a:p>
          <a:p>
            <a:endParaRPr lang="zh-CN" altLang="en-US" sz="1400" dirty="0"/>
          </a:p>
        </p:txBody>
      </p:sp>
      <p:pic>
        <p:nvPicPr>
          <p:cNvPr id="10" name="内容占位符 9" descr="下载专用-15"/>
          <p:cNvPicPr>
            <a:picLocks noChangeAspect="1"/>
          </p:cNvPicPr>
          <p:nvPr>
            <p:ph idx="1"/>
          </p:nvPr>
        </p:nvPicPr>
        <p:blipFill>
          <a:blip r:embed="rId1"/>
          <a:stretch>
            <a:fillRect/>
          </a:stretch>
        </p:blipFill>
        <p:spPr>
          <a:xfrm>
            <a:off x="5706745" y="1259840"/>
            <a:ext cx="5895340" cy="50406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endParaRPr lang="zh-CN" altLang="en-US" sz="66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a:t>
            </a:r>
            <a:r>
              <a:rPr lang="en-US" altLang="zh-CN" sz="2400" b="1" dirty="0">
                <a:solidFill>
                  <a:schemeClr val="accent1"/>
                </a:solidFill>
                <a:latin typeface="微软雅黑" panose="020B0503020204020204" pitchFamily="34" charset="-122"/>
                <a:ea typeface="微软雅黑" panose="020B0503020204020204" pitchFamily="34" charset="-122"/>
                <a:cs typeface="+mn-ea"/>
                <a:sym typeface="+mn-lt"/>
              </a:rPr>
              <a:t>TSF</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 组件说明</a:t>
            </a:r>
            <a:endPar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4222143" y="5581816"/>
            <a:ext cx="184731" cy="369332"/>
          </a:xfrm>
          <a:prstGeom prst="rect">
            <a:avLst/>
          </a:prstGeom>
          <a:noFill/>
        </p:spPr>
        <p:txBody>
          <a:bodyPr wrap="none" rtlCol="0">
            <a:spAutoFit/>
          </a:bodyPr>
          <a:lstStyle/>
          <a:p>
            <a:endParaRPr kumimoji="1"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TSF</a:t>
            </a:r>
            <a:r>
              <a:rPr kumimoji="1" lang="zh-CN" altLang="en-US" dirty="0"/>
              <a:t> 前置接入层组件说明</a:t>
            </a:r>
            <a:endParaRPr kumimoji="1" lang="zh-CN" altLang="en-US" dirty="0"/>
          </a:p>
        </p:txBody>
      </p:sp>
      <p:graphicFrame>
        <p:nvGraphicFramePr>
          <p:cNvPr id="5" name="内容占位符 4"/>
          <p:cNvGraphicFramePr>
            <a:graphicFrameLocks noGrp="1"/>
          </p:cNvGraphicFramePr>
          <p:nvPr>
            <p:ph idx="1"/>
            <p:custDataLst>
              <p:tags r:id="rId1"/>
            </p:custDataLst>
          </p:nvPr>
        </p:nvGraphicFramePr>
        <p:xfrm>
          <a:off x="848360" y="1557020"/>
          <a:ext cx="10287000" cy="1704340"/>
        </p:xfrm>
        <a:graphic>
          <a:graphicData uri="http://schemas.openxmlformats.org/drawingml/2006/table">
            <a:tbl>
              <a:tblPr firstRow="1" bandRow="1">
                <a:tableStyleId>{5C22544A-7EE6-4342-B048-85BDC9FD1C3A}</a:tableStyleId>
              </a:tblPr>
              <a:tblGrid>
                <a:gridCol w="1285875"/>
                <a:gridCol w="1285875"/>
                <a:gridCol w="1285875"/>
                <a:gridCol w="1285875"/>
                <a:gridCol w="1285875"/>
                <a:gridCol w="1285875"/>
                <a:gridCol w="1285875"/>
                <a:gridCol w="1285875"/>
              </a:tblGrid>
              <a:tr h="410210">
                <a:tc>
                  <a:txBody>
                    <a:bodyPr/>
                    <a:lstStyle/>
                    <a:p>
                      <a:pPr algn="ctr" fontAlgn="ctr" latinLnBrk="0"/>
                      <a:r>
                        <a:rPr lang="zh-CN" altLang="en-US" sz="1000" dirty="0">
                          <a:solidFill>
                            <a:schemeClr val="bg1"/>
                          </a:solidFill>
                          <a:effectLst/>
                          <a:latin typeface="Arial" panose="020B0604020202090204" pitchFamily="34" charset="0"/>
                        </a:rPr>
                        <a:t>组件名称</a:t>
                      </a:r>
                      <a:endParaRPr lang="zh-CN" altLang="en-US" sz="1000" dirty="0">
                        <a:solidFill>
                          <a:schemeClr val="bg1"/>
                        </a:solidFill>
                        <a:effectLst/>
                        <a:latin typeface="Arial" panose="020B0604020202090204" pitchFamily="34" charset="0"/>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功能介绍</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异常时影响功能</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sym typeface="+mn-ea"/>
                        </a:rPr>
                        <a:t>异常时是否影响存量业务</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上游模块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下游模块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rPr>
                        <a:t>组件类型、技术栈</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rPr>
                        <a:t>是否注册到</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p>
                      <a:pPr algn="ctr" fontAlgn="ctr" latinLnBrk="0">
                        <a:buNone/>
                      </a:pPr>
                      <a:r>
                        <a:rPr lang="en-US" altLang="zh-CN" sz="1000" dirty="0">
                          <a:solidFill>
                            <a:schemeClr val="bg1"/>
                          </a:solidFill>
                          <a:effectLst/>
                          <a:latin typeface="Microsoft YaHei" panose="020B0503020204020204" pitchFamily="34" charset="-122"/>
                          <a:ea typeface="Microsoft YaHei" panose="020B0503020204020204" pitchFamily="34" charset="-122"/>
                        </a:rPr>
                        <a:t>Consul</a:t>
                      </a:r>
                      <a:endParaRPr lang="en-US" altLang="zh-CN" sz="1000" dirty="0">
                        <a:solidFill>
                          <a:schemeClr val="bg1"/>
                        </a:solidFill>
                        <a:effectLst/>
                        <a:latin typeface="Microsoft YaHei" panose="020B0503020204020204" pitchFamily="34" charset="-122"/>
                        <a:ea typeface="Microsoft YaHei" panose="020B0503020204020204" pitchFamily="34" charset="-122"/>
                      </a:endParaRPr>
                    </a:p>
                  </a:txBody>
                  <a:tcPr anchor="ctr"/>
                </a:tc>
              </a:tr>
              <a:tr h="883920">
                <a:tc>
                  <a:txBody>
                    <a:bodyPr/>
                    <a:lstStyle/>
                    <a:p>
                      <a:pPr algn="l" fontAlgn="ctr" latinLnBrk="0"/>
                      <a:r>
                        <a:rPr lang="en-US" sz="1000" dirty="0">
                          <a:solidFill>
                            <a:srgbClr val="000000"/>
                          </a:solidFill>
                          <a:effectLst/>
                          <a:latin typeface="Microsoft YaHei" panose="020B0503020204020204" pitchFamily="34" charset="-122"/>
                          <a:ea typeface="Microsoft YaHei" panose="020B0503020204020204" pitchFamily="34" charset="-122"/>
                        </a:rPr>
                        <a:t>access</a:t>
                      </a:r>
                      <a:r>
                        <a:rPr lang="en-US" altLang="zh-CN" sz="1000" dirty="0">
                          <a:solidFill>
                            <a:srgbClr val="000000"/>
                          </a:solidFill>
                          <a:effectLst/>
                          <a:latin typeface="Microsoft YaHei" panose="020B0503020204020204" pitchFamily="34" charset="-122"/>
                          <a:ea typeface="Microsoft YaHei" panose="020B0503020204020204" pitchFamily="34" charset="-122"/>
                        </a:rPr>
                        <a:t>-gateway</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前置机接入层网关，根据路由规则将请求转发到对应后端组件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影响控制台全部请求</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浏览器</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a:solidFill>
                            <a:srgbClr val="000000"/>
                          </a:solidFill>
                          <a:effectLst/>
                          <a:latin typeface="Microsoft YaHei" panose="020B0503020204020204" pitchFamily="34" charset="-122"/>
                          <a:ea typeface="Microsoft YaHei" panose="020B0503020204020204" pitchFamily="34" charset="-122"/>
                        </a:rPr>
                        <a:t>access</a:t>
                      </a:r>
                      <a:r>
                        <a:rPr lang="en-US" altLang="zh-CN"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auth</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-dispatch</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-repository-access</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-manager</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自研，</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410210">
                <a:tc>
                  <a:txBody>
                    <a:bodyPr/>
                    <a:lstStyle/>
                    <a:p>
                      <a:pPr algn="l" fontAlgn="ctr" latinLnBrk="0"/>
                      <a:r>
                        <a:rPr lang="en-US" sz="1000" dirty="0">
                          <a:solidFill>
                            <a:srgbClr val="000000"/>
                          </a:solidFill>
                          <a:effectLst/>
                          <a:latin typeface="Microsoft YaHei" panose="020B0503020204020204" pitchFamily="34" charset="-122"/>
                          <a:ea typeface="Microsoft YaHei" panose="020B0503020204020204" pitchFamily="34" charset="-122"/>
                        </a:rPr>
                        <a:t>access</a:t>
                      </a:r>
                      <a:r>
                        <a:rPr lang="en-US" altLang="zh-CN"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auth</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Arial" panose="020B0604020202090204" pitchFamily="34" charset="0"/>
                        </a:rPr>
                        <a:t>前置机鉴权模块</a:t>
                      </a:r>
                      <a:endParaRPr lang="zh-CN" altLang="en-US" sz="1000" dirty="0">
                        <a:solidFill>
                          <a:srgbClr val="000000"/>
                        </a:solidFill>
                        <a:effectLst/>
                        <a:latin typeface="Arial" panose="020B0604020202090204" pitchFamily="34" charset="0"/>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影响控制台全部请求</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a:solidFill>
                            <a:srgbClr val="000000"/>
                          </a:solidFill>
                          <a:effectLst/>
                          <a:latin typeface="Microsoft YaHei" panose="020B0503020204020204" pitchFamily="34" charset="-122"/>
                          <a:ea typeface="Microsoft YaHei" panose="020B0503020204020204" pitchFamily="34" charset="-122"/>
                        </a:rPr>
                        <a:t>access</a:t>
                      </a:r>
                      <a:r>
                        <a:rPr lang="en-US" altLang="zh-CN" sz="1000" dirty="0">
                          <a:solidFill>
                            <a:srgbClr val="000000"/>
                          </a:solidFill>
                          <a:effectLst/>
                          <a:latin typeface="Microsoft YaHei" panose="020B0503020204020204" pitchFamily="34" charset="-122"/>
                          <a:ea typeface="Microsoft YaHei" panose="020B0503020204020204" pitchFamily="34" charset="-122"/>
                        </a:rPr>
                        <a:t>-gateway</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课程目标</a:t>
            </a:r>
            <a:endParaRPr lang="zh-CN" altLang="en-US" dirty="0"/>
          </a:p>
        </p:txBody>
      </p:sp>
      <p:sp>
        <p:nvSpPr>
          <p:cNvPr id="3" name="内容占位符 2"/>
          <p:cNvSpPr>
            <a:spLocks noGrp="1"/>
          </p:cNvSpPr>
          <p:nvPr>
            <p:ph idx="1"/>
          </p:nvPr>
        </p:nvSpPr>
        <p:spPr/>
        <p:txBody>
          <a:bodyPr/>
          <a:lstStyle/>
          <a:p>
            <a:r>
              <a:rPr lang="zh-CN" altLang="en-US" dirty="0"/>
              <a:t>通过本课程的学习，您将可以</a:t>
            </a:r>
            <a:endParaRPr lang="en-US" altLang="zh-CN" dirty="0"/>
          </a:p>
          <a:p>
            <a:pPr lvl="1"/>
            <a:r>
              <a:rPr lang="zh-CN" altLang="en-US" dirty="0"/>
              <a:t>了解 </a:t>
            </a:r>
            <a:r>
              <a:rPr lang="en-US" altLang="zh-CN" dirty="0"/>
              <a:t>TSF</a:t>
            </a:r>
            <a:r>
              <a:rPr lang="zh-CN" altLang="en-US" dirty="0"/>
              <a:t> 的总体架构 </a:t>
            </a:r>
            <a:endParaRPr lang="en-US" altLang="zh-CN" dirty="0"/>
          </a:p>
          <a:p>
            <a:pPr lvl="1"/>
            <a:r>
              <a:rPr lang="zh-CN" altLang="en-US" dirty="0"/>
              <a:t>了解 </a:t>
            </a:r>
            <a:r>
              <a:rPr lang="en-US" altLang="zh-CN" dirty="0"/>
              <a:t>TSF</a:t>
            </a:r>
            <a:r>
              <a:rPr lang="zh-CN" altLang="en-US" dirty="0"/>
              <a:t> 各个组件及对应的功能关系</a:t>
            </a:r>
            <a:endParaRPr lang="en-US" altLang="zh-CN" dirty="0"/>
          </a:p>
          <a:p>
            <a:pPr lvl="1"/>
            <a:r>
              <a:rPr lang="zh-CN" altLang="en-US" dirty="0"/>
              <a:t>了解 </a:t>
            </a:r>
            <a:r>
              <a:rPr lang="en-US" altLang="zh-CN" dirty="0"/>
              <a:t>TSF</a:t>
            </a:r>
            <a:r>
              <a:rPr lang="zh-CN" altLang="en-US" dirty="0"/>
              <a:t> 组件依赖关系</a:t>
            </a:r>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1" y="-57805"/>
            <a:ext cx="9821113" cy="907731"/>
          </a:xfrm>
        </p:spPr>
        <p:txBody>
          <a:bodyPr/>
          <a:lstStyle/>
          <a:p>
            <a:r>
              <a:rPr kumimoji="1" lang="en-US" altLang="zh-CN" dirty="0"/>
              <a:t>TSF</a:t>
            </a:r>
            <a:r>
              <a:rPr kumimoji="1" lang="zh-CN" altLang="en-US" dirty="0"/>
              <a:t> 管控平台组件说明</a:t>
            </a:r>
            <a:endParaRPr kumimoji="1" lang="zh-CN" altLang="en-US" dirty="0"/>
          </a:p>
        </p:txBody>
      </p:sp>
      <p:graphicFrame>
        <p:nvGraphicFramePr>
          <p:cNvPr id="5" name="内容占位符 4"/>
          <p:cNvGraphicFramePr>
            <a:graphicFrameLocks noGrp="1"/>
          </p:cNvGraphicFramePr>
          <p:nvPr>
            <p:ph idx="1"/>
            <p:custDataLst>
              <p:tags r:id="rId1"/>
            </p:custDataLst>
          </p:nvPr>
        </p:nvGraphicFramePr>
        <p:xfrm>
          <a:off x="838200" y="770255"/>
          <a:ext cx="10325100" cy="5703570"/>
        </p:xfrm>
        <a:graphic>
          <a:graphicData uri="http://schemas.openxmlformats.org/drawingml/2006/table">
            <a:tbl>
              <a:tblPr firstRow="1" bandRow="1">
                <a:tableStyleId>{5C22544A-7EE6-4342-B048-85BDC9FD1C3A}</a:tableStyleId>
              </a:tblPr>
              <a:tblGrid>
                <a:gridCol w="1351915"/>
                <a:gridCol w="1353185"/>
                <a:gridCol w="1351915"/>
                <a:gridCol w="1049020"/>
                <a:gridCol w="1656080"/>
                <a:gridCol w="1846580"/>
                <a:gridCol w="857885"/>
                <a:gridCol w="858520"/>
              </a:tblGrid>
              <a:tr h="405130">
                <a:tc>
                  <a:txBody>
                    <a:bodyPr/>
                    <a:lstStyle/>
                    <a:p>
                      <a:pPr algn="ctr" fontAlgn="ctr" latinLnBrk="0"/>
                      <a:r>
                        <a:rPr lang="zh-CN" altLang="en-US" sz="1000" dirty="0">
                          <a:solidFill>
                            <a:schemeClr val="bg1"/>
                          </a:solidFill>
                          <a:effectLst/>
                          <a:latin typeface="Arial" panose="020B0604020202090204" pitchFamily="34" charset="0"/>
                        </a:rPr>
                        <a:t>组件名称</a:t>
                      </a:r>
                      <a:endParaRPr lang="zh-CN" altLang="en-US" sz="1000" dirty="0">
                        <a:solidFill>
                          <a:schemeClr val="bg1"/>
                        </a:solidFill>
                        <a:effectLst/>
                        <a:latin typeface="Arial" panose="020B0604020202090204" pitchFamily="34" charset="0"/>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功能介绍</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异常时影响功能</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sym typeface="+mn-ea"/>
                        </a:rPr>
                        <a:t>异常时是否影响存量业务</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上游模块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下游模块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rPr>
                        <a:t>组件类型、技术栈</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rPr>
                        <a:t>是否注册到</a:t>
                      </a:r>
                      <a:r>
                        <a:rPr lang="en-US" altLang="zh-CN" sz="1000" dirty="0">
                          <a:solidFill>
                            <a:schemeClr val="bg1"/>
                          </a:solidFill>
                          <a:effectLst/>
                          <a:latin typeface="Microsoft YaHei" panose="020B0503020204020204" pitchFamily="34" charset="-122"/>
                          <a:ea typeface="Microsoft YaHei" panose="020B0503020204020204" pitchFamily="34" charset="-122"/>
                        </a:rPr>
                        <a:t>Consul</a:t>
                      </a:r>
                      <a:endParaRPr lang="en-US" altLang="zh-CN" sz="1000" dirty="0">
                        <a:solidFill>
                          <a:schemeClr val="bg1"/>
                        </a:solidFill>
                        <a:effectLst/>
                        <a:latin typeface="Microsoft YaHei" panose="020B0503020204020204" pitchFamily="34" charset="-122"/>
                        <a:ea typeface="Microsoft YaHei" panose="020B0503020204020204" pitchFamily="34" charset="-122"/>
                      </a:endParaRPr>
                    </a:p>
                  </a:txBody>
                  <a:tcPr anchor="ctr"/>
                </a:tc>
              </a:tr>
              <a:tr h="56007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-dispatch</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控制面请求分发组件，</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 </a:t>
                      </a:r>
                      <a:r>
                        <a:rPr lang="zh-CN" altLang="en-US" sz="1000" dirty="0">
                          <a:solidFill>
                            <a:srgbClr val="000000"/>
                          </a:solidFill>
                          <a:effectLst/>
                          <a:latin typeface="Microsoft YaHei" panose="020B0503020204020204" pitchFamily="34" charset="-122"/>
                          <a:ea typeface="Microsoft YaHei" panose="020B0503020204020204" pitchFamily="34" charset="-122"/>
                        </a:rPr>
                        <a:t>内部网关</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影响控制面请求分发</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a:solidFill>
                            <a:srgbClr val="000000"/>
                          </a:solidFill>
                          <a:effectLst/>
                          <a:latin typeface="Microsoft YaHei" panose="020B0503020204020204" pitchFamily="34" charset="-122"/>
                          <a:ea typeface="Microsoft YaHei" panose="020B0503020204020204" pitchFamily="34" charset="-122"/>
                        </a:rPr>
                        <a:t>access-gateway</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各个 </a:t>
                      </a:r>
                      <a:r>
                        <a:rPr lang="en-US" sz="1000" dirty="0" err="1">
                          <a:solidFill>
                            <a:srgbClr val="000000"/>
                          </a:solidFill>
                          <a:effectLst/>
                          <a:latin typeface="Microsoft YaHei" panose="020B0503020204020204" pitchFamily="34" charset="-122"/>
                          <a:ea typeface="Microsoft YaHei" panose="020B0503020204020204" pitchFamily="34" charset="-122"/>
                        </a:rPr>
                        <a:t>tsf-oss</a:t>
                      </a:r>
                      <a:r>
                        <a:rPr lang="en-US" sz="1000" dirty="0">
                          <a:solidFill>
                            <a:srgbClr val="000000"/>
                          </a:solidFill>
                          <a:effectLst/>
                          <a:latin typeface="Microsoft YaHei" panose="020B0503020204020204" pitchFamily="34" charset="-122"/>
                          <a:ea typeface="Microsoft YaHei" panose="020B0503020204020204" pitchFamily="34" charset="-122"/>
                        </a:rPr>
                        <a:t> </a:t>
                      </a:r>
                      <a:r>
                        <a:rPr lang="zh-CN" altLang="en-US" sz="1000" dirty="0">
                          <a:solidFill>
                            <a:srgbClr val="000000"/>
                          </a:solidFill>
                          <a:effectLst/>
                          <a:latin typeface="Microsoft YaHei" panose="020B0503020204020204" pitchFamily="34" charset="-122"/>
                          <a:ea typeface="Microsoft YaHei" panose="020B0503020204020204" pitchFamily="34" charset="-122"/>
                        </a:rPr>
                        <a:t>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自研，</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是</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544195">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tsf-ms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服务治理概览，服务实例列表相关操作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影响服务治理基础页面、服务实例查询页面</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tsf-auth、tsf-monitor、tsf-ratelimit、tsf-route、tsf-gateway、tsf-dispatch</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tsf-mesh-apiserver、tsf-ms、tsf-consul-access、tsf-resource</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r>
              <a:tr h="363855">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tsf-template</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服务模板编排控制台相关操作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影响服务模板编排控制台页面操作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tsf-dispatch</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r>
              <a:tr h="560705">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-gateway</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微服务网关控制台页面相关操作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影响网关控制台页面的相关操作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tsf-dispatch</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tsf-token、tsf-ms、tsf-repository-access、tsf-ratelimit、tsf-resource</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r>
              <a:tr h="404495">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-scalable</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自动扩缩容控制台页面相关操作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影响弹性扩缩容控制台相关操作</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tsf-dispatch、tsf-resource</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tsf-resource、tsf-scalable</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577215">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tsf-apm</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业务日志查询、调用链信息查询、依赖拓扑图生成、请求相关统计数据相关管理和页面操作</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影响业务日志、调用链信息、依赖拓扑图、请求相关统计数据相关管理和页面操作</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tsf-resource、tsf-gateway、tsf-dispatch</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tsf-elasticsearch、tsf</a:t>
                      </a:r>
                      <a:r>
                        <a:rPr lang="en-US" altLang="zh-CN" sz="1000" dirty="0" err="1">
                          <a:solidFill>
                            <a:srgbClr val="000000"/>
                          </a:solidFill>
                          <a:effectLst/>
                          <a:latin typeface="Microsoft YaHei" panose="020B0503020204020204" pitchFamily="34" charset="-122"/>
                          <a:ea typeface="Microsoft YaHei" panose="020B0503020204020204" pitchFamily="34" charset="-122"/>
                        </a:rPr>
                        <a:t>-ctsdb</a:t>
                      </a:r>
                      <a:r>
                        <a:rPr lang="en-US" sz="1000" dirty="0" err="1">
                          <a:solidFill>
                            <a:srgbClr val="000000"/>
                          </a:solidFill>
                          <a:effectLst/>
                          <a:latin typeface="Microsoft YaHei" panose="020B0503020204020204" pitchFamily="34" charset="-122"/>
                          <a:ea typeface="Microsoft YaHei" panose="020B0503020204020204" pitchFamily="34" charset="-122"/>
                        </a:rPr>
                        <a:t>、tsf-ms、tsf-masterapi、tsf-resource</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560705">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tsf-analyst</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Arial" panose="020B0604020202090204" pitchFamily="34" charset="0"/>
                        </a:rPr>
                        <a:t>对调用量数据进行查询、统计</a:t>
                      </a:r>
                      <a:endParaRPr lang="zh-CN" altLang="en-US" sz="1000">
                        <a:solidFill>
                          <a:srgbClr val="000000"/>
                        </a:solidFill>
                        <a:effectLst/>
                        <a:latin typeface="Arial" panose="020B0604020202090204" pitchFamily="34" charset="0"/>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影响请求数统计查询的相关页面操作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tsf-dispatch</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err="1">
                          <a:solidFill>
                            <a:srgbClr val="000000"/>
                          </a:solidFill>
                          <a:effectLst/>
                          <a:latin typeface="Microsoft YaHei" panose="020B0503020204020204" pitchFamily="34" charset="-122"/>
                          <a:ea typeface="Microsoft YaHei" panose="020B0503020204020204" pitchFamily="34" charset="-122"/>
                        </a:rPr>
                        <a:t>-ctsdb</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0">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tsf-monitor</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监控用户应用指标，对接告警平台</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影响业务监控查询和告警数据上报</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tsf-dispatch</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altLang="zh-CN" sz="1000" dirty="0" err="1">
                          <a:solidFill>
                            <a:srgbClr val="000000"/>
                          </a:solidFill>
                          <a:effectLst/>
                          <a:latin typeface="Microsoft YaHei" panose="020B0503020204020204" pitchFamily="34" charset="-122"/>
                          <a:ea typeface="Microsoft YaHei" panose="020B0503020204020204" pitchFamily="34" charset="-122"/>
                        </a:rPr>
                        <a:t>tsf-elasticsearch、tsf-ctsdb</a:t>
                      </a:r>
                      <a:r>
                        <a:rPr lang="en-US" sz="1000" dirty="0" err="1">
                          <a:solidFill>
                            <a:srgbClr val="000000"/>
                          </a:solidFill>
                          <a:effectLst/>
                          <a:latin typeface="Microsoft YaHei" panose="020B0503020204020204" pitchFamily="34" charset="-122"/>
                          <a:ea typeface="Microsoft YaHei" panose="020B0503020204020204" pitchFamily="34" charset="-122"/>
                        </a:rPr>
                        <a:t>、tsf-ms、tsf-masterapi、tsf-resource</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-metrics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560705">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tsf-auth</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服务间调用的黑白名单设置，管理页面</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影响服务鉴权配置的查看和管理</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tsf-dispatch</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tsf-mesh-apiserver、tsf-ms、tsf-consul-access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1" y="-129560"/>
            <a:ext cx="9821113" cy="907731"/>
          </a:xfrm>
        </p:spPr>
        <p:txBody>
          <a:bodyPr/>
          <a:lstStyle/>
          <a:p>
            <a:r>
              <a:rPr kumimoji="1" lang="en-US" altLang="zh-CN" dirty="0"/>
              <a:t>TSF</a:t>
            </a:r>
            <a:r>
              <a:rPr kumimoji="1" lang="zh-CN" altLang="en-US" dirty="0"/>
              <a:t> 管控平台组件说明</a:t>
            </a:r>
            <a:endParaRPr kumimoji="1" lang="zh-CN" altLang="en-US" dirty="0"/>
          </a:p>
        </p:txBody>
      </p:sp>
      <p:graphicFrame>
        <p:nvGraphicFramePr>
          <p:cNvPr id="5" name="内容占位符 4"/>
          <p:cNvGraphicFramePr>
            <a:graphicFrameLocks noGrp="1"/>
          </p:cNvGraphicFramePr>
          <p:nvPr>
            <p:ph idx="1"/>
            <p:custDataLst>
              <p:tags r:id="rId1"/>
            </p:custDataLst>
          </p:nvPr>
        </p:nvGraphicFramePr>
        <p:xfrm>
          <a:off x="838200" y="522605"/>
          <a:ext cx="10693400" cy="5905500"/>
        </p:xfrm>
        <a:graphic>
          <a:graphicData uri="http://schemas.openxmlformats.org/drawingml/2006/table">
            <a:tbl>
              <a:tblPr firstRow="1" bandRow="1">
                <a:tableStyleId>{5C22544A-7EE6-4342-B048-85BDC9FD1C3A}</a:tableStyleId>
              </a:tblPr>
              <a:tblGrid>
                <a:gridCol w="951230"/>
                <a:gridCol w="1722120"/>
                <a:gridCol w="1336675"/>
                <a:gridCol w="1131570"/>
                <a:gridCol w="2214245"/>
                <a:gridCol w="1443355"/>
                <a:gridCol w="975360"/>
                <a:gridCol w="918845"/>
              </a:tblGrid>
              <a:tr h="421640">
                <a:tc>
                  <a:txBody>
                    <a:bodyPr/>
                    <a:lstStyle/>
                    <a:p>
                      <a:pPr algn="ctr" fontAlgn="ctr" latinLnBrk="0"/>
                      <a:r>
                        <a:rPr lang="zh-CN" altLang="en-US" sz="1000" dirty="0">
                          <a:solidFill>
                            <a:schemeClr val="bg1"/>
                          </a:solidFill>
                          <a:effectLst/>
                          <a:latin typeface="Arial" panose="020B0604020202090204" pitchFamily="34" charset="0"/>
                        </a:rPr>
                        <a:t>组件名称</a:t>
                      </a:r>
                      <a:endParaRPr lang="zh-CN" altLang="en-US" sz="1000" dirty="0">
                        <a:solidFill>
                          <a:schemeClr val="bg1"/>
                        </a:solidFill>
                        <a:effectLst/>
                        <a:latin typeface="Arial" panose="020B0604020202090204" pitchFamily="34" charset="0"/>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功能介绍</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异常时影响功能</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sym typeface="+mn-ea"/>
                        </a:rPr>
                        <a:t>异常时是否影响业务</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上游模块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下游模块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rPr>
                        <a:t>组件类型、技术栈</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sym typeface="+mn-ea"/>
                        </a:rPr>
                        <a:t>是否注册到</a:t>
                      </a:r>
                      <a:r>
                        <a:rPr lang="en-US" altLang="zh-CN" sz="1000" dirty="0">
                          <a:solidFill>
                            <a:schemeClr val="bg1"/>
                          </a:solidFill>
                          <a:effectLst/>
                          <a:latin typeface="Microsoft YaHei" panose="020B0503020204020204" pitchFamily="34" charset="-122"/>
                          <a:ea typeface="Microsoft YaHei" panose="020B0503020204020204" pitchFamily="34" charset="-122"/>
                          <a:sym typeface="+mn-ea"/>
                        </a:rPr>
                        <a:t>Consul</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r>
              <a:tr h="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tsf-dcfg</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微服务应用配置、全局配置相关管理和页面操作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影响应用配置、全局配置的查看和管理</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tsf-dispatch</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tsf-resource、tsf-consul-access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是</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0">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tsf-record</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控制台应用部署、微服务配置变更操作记录</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影响操作记录的查询和设置操作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tsf-dispatch、tsf-ms、tsf-dcfg、tsf-resource</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Redis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21971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tsf-ratelimit</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限流控制台页面相关操作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影响服务限流控制台相关操作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tsf-gateway、tsf-dispatch</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tsf-mesh-apiserver、tsf-ms、tsf-consul-access、tsf-resource</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zh-CN" altLang="en-US" sz="1000" dirty="0">
                        <a:solidFill>
                          <a:srgbClr val="000000"/>
                        </a:solidFill>
                        <a:effectLst/>
                        <a:latin typeface="Microsoft YaHei" panose="020B0503020204020204" pitchFamily="34" charset="-122"/>
                        <a:ea typeface="Microsoft YaHei" panose="020B0503020204020204" pitchFamily="34" charset="-122"/>
                        <a:sym typeface="+mn-ea"/>
                      </a:endParaRPr>
                    </a:p>
                    <a:p>
                      <a:pPr algn="l" fontAlgn="ctr" latinLnBrk="0">
                        <a:buNone/>
                      </a:pP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-route</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服务路由控制台页面相关操作</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影响服务路由控制台相关业务</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Arial" panose="020B0604020202090204" pitchFamily="34" charset="0"/>
                        </a:rPr>
                        <a:t>tsf-dispatch</a:t>
                      </a:r>
                      <a:endParaRPr lang="en-US" sz="1000">
                        <a:solidFill>
                          <a:srgbClr val="000000"/>
                        </a:solidFill>
                        <a:effectLst/>
                        <a:latin typeface="Arial" panose="020B0604020202090204" pitchFamily="34" charset="0"/>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tsf-mesh-apiserver、tsf-ms、tsf-consul-access、tsf-resource</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zh-CN" altLang="en-US" sz="1000" dirty="0">
                        <a:solidFill>
                          <a:srgbClr val="000000"/>
                        </a:solidFill>
                        <a:effectLst/>
                        <a:latin typeface="Microsoft YaHei" panose="020B0503020204020204" pitchFamily="34" charset="-122"/>
                        <a:ea typeface="Microsoft YaHei" panose="020B0503020204020204" pitchFamily="34" charset="-122"/>
                        <a:sym typeface="+mn-ea"/>
                      </a:endParaRPr>
                    </a:p>
                    <a:p>
                      <a:pPr algn="l" fontAlgn="ctr" latinLnBrk="0">
                        <a:buNone/>
                      </a:pP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234315">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-resource</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集群、命名空间、应用、部署组、机器节点等相关管理和页面操作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影响集群、命名空间、应用、部署组、机器节点等相关管理和页面操作。</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间接影响业务</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a:solidFill>
                            <a:srgbClr val="000000"/>
                          </a:solidFill>
                          <a:effectLst/>
                          <a:latin typeface="Microsoft YaHei" panose="020B0503020204020204" pitchFamily="34" charset="-122"/>
                          <a:ea typeface="Microsoft YaHei" panose="020B0503020204020204" pitchFamily="34" charset="-122"/>
                        </a:rPr>
                        <a:t>tsf-apm、tsf-dcfg、tsf-ms、tsf-route、tsf-scalable、tsf-gateway、tsf-controler、tsf-dispatch、tsf-ratelimit、tsf-token、tsf-consul</a:t>
                      </a:r>
                      <a:r>
                        <a:rPr lang="en-US" altLang="zh-CN" sz="1000" dirty="0">
                          <a:solidFill>
                            <a:srgbClr val="000000"/>
                          </a:solidFill>
                          <a:effectLst/>
                          <a:latin typeface="Microsoft YaHei" panose="020B0503020204020204" pitchFamily="34" charset="-122"/>
                          <a:ea typeface="Microsoft YaHei" panose="020B0503020204020204" pitchFamily="34" charset="-122"/>
                        </a:rPr>
                        <a:t>-access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a:solidFill>
                            <a:srgbClr val="000000"/>
                          </a:solidFill>
                          <a:effectLst/>
                          <a:latin typeface="Microsoft YaHei" panose="020B0503020204020204" pitchFamily="34" charset="-122"/>
                          <a:ea typeface="Microsoft YaHei" panose="020B0503020204020204" pitchFamily="34" charset="-122"/>
                        </a:rPr>
                        <a:t>tsf-masterapi、tsf-repository-access、tsf-mesh-apiserver、tsf-scalable、license-server</a:t>
                      </a:r>
                      <a:r>
                        <a:rPr lang="zh-CN" altLang="en-US" sz="1000" dirty="0">
                          <a:solidFill>
                            <a:srgbClr val="000000"/>
                          </a:solidFill>
                          <a:effectLst/>
                          <a:latin typeface="Microsoft YaHei" panose="020B0503020204020204" pitchFamily="34" charset="-122"/>
                          <a:ea typeface="Microsoft YaHei" panose="020B0503020204020204" pitchFamily="34" charset="-122"/>
                        </a:rPr>
                        <a:t>、容器平台</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zh-CN" altLang="en-US" sz="1000" dirty="0">
                        <a:solidFill>
                          <a:srgbClr val="000000"/>
                        </a:solidFill>
                        <a:effectLst/>
                        <a:latin typeface="Microsoft YaHei" panose="020B0503020204020204" pitchFamily="34" charset="-122"/>
                        <a:ea typeface="Microsoft YaHei" panose="020B0503020204020204" pitchFamily="34" charset="-122"/>
                        <a:sym typeface="+mn-ea"/>
                      </a:endParaRPr>
                    </a:p>
                    <a:p>
                      <a:pPr algn="l" fontAlgn="ctr" latinLnBrk="0">
                        <a:buNone/>
                      </a:pP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746125">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-token</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微服务注册的的令牌（</a:t>
                      </a:r>
                      <a:r>
                        <a:rPr lang="en-US" altLang="zh-CN" sz="1000" dirty="0">
                          <a:solidFill>
                            <a:srgbClr val="000000"/>
                          </a:solidFill>
                          <a:effectLst/>
                          <a:latin typeface="Microsoft YaHei" panose="020B0503020204020204" pitchFamily="34" charset="-122"/>
                          <a:ea typeface="Microsoft YaHei" panose="020B0503020204020204" pitchFamily="34" charset="-122"/>
                        </a:rPr>
                        <a:t>token</a:t>
                      </a:r>
                      <a:r>
                        <a:rPr lang="zh-CN" altLang="en-US" sz="1000" dirty="0">
                          <a:solidFill>
                            <a:srgbClr val="000000"/>
                          </a:solidFill>
                          <a:effectLst/>
                          <a:latin typeface="Microsoft YaHei" panose="020B0503020204020204" pitchFamily="34" charset="-122"/>
                          <a:ea typeface="Microsoft YaHei" panose="020B0503020204020204" pitchFamily="34" charset="-122"/>
                        </a:rPr>
                        <a:t>）管理</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影响令牌（</a:t>
                      </a:r>
                      <a:r>
                        <a:rPr lang="en-US" altLang="zh-CN" sz="1000" dirty="0">
                          <a:solidFill>
                            <a:srgbClr val="000000"/>
                          </a:solidFill>
                          <a:effectLst/>
                          <a:latin typeface="Microsoft YaHei" panose="020B0503020204020204" pitchFamily="34" charset="-122"/>
                          <a:ea typeface="Microsoft YaHei" panose="020B0503020204020204" pitchFamily="34" charset="-122"/>
                        </a:rPr>
                        <a:t>token</a:t>
                      </a:r>
                      <a:r>
                        <a:rPr lang="zh-CN" altLang="en-US" sz="1000" dirty="0">
                          <a:solidFill>
                            <a:srgbClr val="000000"/>
                          </a:solidFill>
                          <a:effectLst/>
                          <a:latin typeface="Microsoft YaHei" panose="020B0503020204020204" pitchFamily="34" charset="-122"/>
                          <a:ea typeface="Microsoft YaHei" panose="020B0503020204020204" pitchFamily="34" charset="-122"/>
                        </a:rPr>
                        <a:t>）的查询、管理操作</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间接影响业务</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tsf-consul-access、tsf-resource、tsf-gateway</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-resource</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zh-CN" altLang="en-US" sz="1000" dirty="0">
                        <a:solidFill>
                          <a:srgbClr val="000000"/>
                        </a:solidFill>
                        <a:effectLst/>
                        <a:latin typeface="Microsoft YaHei" panose="020B0503020204020204" pitchFamily="34" charset="-122"/>
                        <a:ea typeface="Microsoft YaHei" panose="020B0503020204020204" pitchFamily="34" charset="-122"/>
                        <a:sym typeface="+mn-ea"/>
                      </a:endParaRPr>
                    </a:p>
                    <a:p>
                      <a:pPr algn="l" fontAlgn="ctr" latinLnBrk="0">
                        <a:buNone/>
                      </a:pP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39497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-alarm</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独立版告警模块</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影响告警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altLang="zh-CN" sz="1000" dirty="0" err="1">
                          <a:solidFill>
                            <a:srgbClr val="000000"/>
                          </a:solidFill>
                          <a:effectLst/>
                          <a:latin typeface="Microsoft YaHei" panose="020B0503020204020204" pitchFamily="34" charset="-122"/>
                          <a:ea typeface="Microsoft YaHei" panose="020B0503020204020204" pitchFamily="34" charset="-122"/>
                        </a:rPr>
                        <a:t>tsf-ctsdb</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746125">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-metrics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指标模块，独立版替代</a:t>
                      </a:r>
                      <a:r>
                        <a:rPr lang="en-US" altLang="zh-CN" sz="1000" dirty="0">
                          <a:solidFill>
                            <a:srgbClr val="000000"/>
                          </a:solidFill>
                          <a:effectLst/>
                          <a:latin typeface="Microsoft YaHei" panose="020B0503020204020204" pitchFamily="34" charset="-122"/>
                          <a:ea typeface="Microsoft YaHei" panose="020B0503020204020204" pitchFamily="34" charset="-122"/>
                        </a:rPr>
                        <a:t>Barad</a:t>
                      </a:r>
                      <a:r>
                        <a:rPr lang="zh-CN" altLang="en-US" sz="1000" dirty="0">
                          <a:solidFill>
                            <a:srgbClr val="000000"/>
                          </a:solidFill>
                          <a:effectLst/>
                          <a:latin typeface="Microsoft YaHei" panose="020B0503020204020204" pitchFamily="34" charset="-122"/>
                          <a:ea typeface="Microsoft YaHei" panose="020B0503020204020204" pitchFamily="34" charset="-122"/>
                        </a:rPr>
                        <a:t> </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rPr>
                        <a:t>影响告警、监控</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-monitor</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ratelimit</a:t>
                      </a:r>
                      <a:r>
                        <a:rPr lang="en-US" altLang="zh-CN" sz="1000" dirty="0">
                          <a:solidFill>
                            <a:srgbClr val="000000"/>
                          </a:solidFill>
                          <a:effectLst/>
                          <a:latin typeface="Microsoft YaHei" panose="020B0503020204020204" pitchFamily="34" charset="-122"/>
                          <a:ea typeface="Microsoft YaHei" panose="020B0503020204020204" pitchFamily="34" charset="-122"/>
                        </a:rPr>
                        <a:t>-master</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tsf-ms</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-resource</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tsf-ctsdb</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tsf-elasticsearch</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java</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394970">
                <a:tc>
                  <a:txBody>
                    <a:bodyPr/>
                    <a:lstStyle/>
                    <a:p>
                      <a:pPr algn="l" fontAlgn="ctr" latinLnBrk="0">
                        <a:buNone/>
                      </a:pPr>
                      <a:r>
                        <a:rPr lang="en-US" altLang="en-US" sz="1000" dirty="0">
                          <a:solidFill>
                            <a:srgbClr val="000000"/>
                          </a:solidFill>
                          <a:effectLst/>
                          <a:latin typeface="Microsoft YaHei" panose="020B0503020204020204" pitchFamily="34" charset="-122"/>
                          <a:ea typeface="Microsoft YaHei" panose="020B0503020204020204" pitchFamily="34" charset="-122"/>
                        </a:rPr>
                        <a:t>tsf-event</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事件（熔断等）上报模块</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影响告警、监控</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en-US" altLang="en-US" sz="1000" dirty="0">
                          <a:solidFill>
                            <a:srgbClr val="000000"/>
                          </a:solidFill>
                          <a:effectLst/>
                          <a:latin typeface="Microsoft YaHei" panose="020B0503020204020204" pitchFamily="34" charset="-122"/>
                          <a:ea typeface="Microsoft YaHei" panose="020B0503020204020204" pitchFamily="34" charset="-122"/>
                        </a:rPr>
                        <a:t>sdk</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en-US" altLang="en-US" sz="1000" dirty="0">
                          <a:solidFill>
                            <a:srgbClr val="000000"/>
                          </a:solidFill>
                          <a:effectLst/>
                          <a:latin typeface="Microsoft YaHei" panose="020B0503020204020204" pitchFamily="34" charset="-122"/>
                          <a:ea typeface="Microsoft YaHei" panose="020B0503020204020204" pitchFamily="34" charset="-122"/>
                        </a:rPr>
                        <a:t>tsf-metrics</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golang</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是</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TSF</a:t>
            </a:r>
            <a:r>
              <a:rPr kumimoji="1" lang="zh-CN" altLang="en-US" dirty="0"/>
              <a:t> 注册中心组件说明</a:t>
            </a:r>
            <a:endParaRPr kumimoji="1" lang="zh-CN" altLang="en-US" dirty="0"/>
          </a:p>
        </p:txBody>
      </p:sp>
      <p:graphicFrame>
        <p:nvGraphicFramePr>
          <p:cNvPr id="5" name="内容占位符 4"/>
          <p:cNvGraphicFramePr>
            <a:graphicFrameLocks noGrp="1"/>
          </p:cNvGraphicFramePr>
          <p:nvPr>
            <p:ph idx="1"/>
            <p:custDataLst>
              <p:tags r:id="rId1"/>
            </p:custDataLst>
          </p:nvPr>
        </p:nvGraphicFramePr>
        <p:xfrm>
          <a:off x="838200" y="1137285"/>
          <a:ext cx="10525760" cy="4185285"/>
        </p:xfrm>
        <a:graphic>
          <a:graphicData uri="http://schemas.openxmlformats.org/drawingml/2006/table">
            <a:tbl>
              <a:tblPr firstRow="1" bandRow="1">
                <a:tableStyleId>{5C22544A-7EE6-4342-B048-85BDC9FD1C3A}</a:tableStyleId>
              </a:tblPr>
              <a:tblGrid>
                <a:gridCol w="1315720"/>
                <a:gridCol w="1315720"/>
                <a:gridCol w="1315720"/>
                <a:gridCol w="1315720"/>
                <a:gridCol w="1315720"/>
                <a:gridCol w="1315720"/>
                <a:gridCol w="1315720"/>
                <a:gridCol w="1315720"/>
              </a:tblGrid>
              <a:tr h="408940">
                <a:tc>
                  <a:txBody>
                    <a:bodyPr/>
                    <a:lstStyle/>
                    <a:p>
                      <a:pPr algn="ctr" fontAlgn="ctr" latinLnBrk="0"/>
                      <a:r>
                        <a:rPr lang="zh-CN" altLang="en-US" sz="1000" dirty="0">
                          <a:solidFill>
                            <a:schemeClr val="bg1"/>
                          </a:solidFill>
                          <a:effectLst/>
                          <a:latin typeface="Arial" panose="020B0604020202090204" pitchFamily="34" charset="0"/>
                        </a:rPr>
                        <a:t>组件名称</a:t>
                      </a:r>
                      <a:endParaRPr lang="zh-CN" altLang="en-US" sz="1000" dirty="0">
                        <a:solidFill>
                          <a:schemeClr val="bg1"/>
                        </a:solidFill>
                        <a:effectLst/>
                        <a:latin typeface="Arial" panose="020B0604020202090204" pitchFamily="34" charset="0"/>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功能介绍</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异常时影响功能</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sym typeface="+mn-ea"/>
                        </a:rPr>
                        <a:t>异常时是否影响存量业务</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上游模块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下游模块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sym typeface="+mn-ea"/>
                        </a:rPr>
                        <a:t>组件类型、技术栈</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rPr>
                        <a:t>是否注册到 </a:t>
                      </a:r>
                      <a:r>
                        <a:rPr lang="en-US" altLang="zh-CN" sz="1000" dirty="0">
                          <a:solidFill>
                            <a:schemeClr val="bg1"/>
                          </a:solidFill>
                          <a:effectLst/>
                          <a:latin typeface="Microsoft YaHei" panose="020B0503020204020204" pitchFamily="34" charset="-122"/>
                          <a:ea typeface="Microsoft YaHei" panose="020B0503020204020204" pitchFamily="34" charset="-122"/>
                        </a:rPr>
                        <a:t>Consul</a:t>
                      </a:r>
                      <a:endParaRPr lang="en-US" altLang="zh-CN" sz="1000" dirty="0">
                        <a:solidFill>
                          <a:schemeClr val="bg1"/>
                        </a:solidFill>
                        <a:effectLst/>
                        <a:latin typeface="Microsoft YaHei" panose="020B0503020204020204" pitchFamily="34" charset="-122"/>
                        <a:ea typeface="Microsoft YaHei" panose="020B0503020204020204" pitchFamily="34" charset="-122"/>
                      </a:endParaRPr>
                    </a:p>
                  </a:txBody>
                  <a:tcPr anchor="ctr"/>
                </a:tc>
              </a:tr>
              <a:tr h="1353185">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-consul-access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Arial" panose="020B0604020202090204" pitchFamily="34" charset="0"/>
                        </a:rPr>
                        <a:t>注册中心接入层。负责 </a:t>
                      </a:r>
                      <a:r>
                        <a:rPr lang="en-US" altLang="zh-CN" sz="1000" dirty="0">
                          <a:solidFill>
                            <a:srgbClr val="000000"/>
                          </a:solidFill>
                          <a:effectLst/>
                          <a:latin typeface="Arial" panose="020B0604020202090204" pitchFamily="34" charset="0"/>
                        </a:rPr>
                        <a:t>TSF Consul</a:t>
                      </a:r>
                      <a:r>
                        <a:rPr lang="zh-CN" altLang="en-US" sz="1000" dirty="0">
                          <a:solidFill>
                            <a:srgbClr val="000000"/>
                          </a:solidFill>
                          <a:effectLst/>
                          <a:latin typeface="Arial" panose="020B0604020202090204" pitchFamily="34" charset="0"/>
                        </a:rPr>
                        <a:t>集群的访问鉴权、平行扩展和流量控制等</a:t>
                      </a:r>
                      <a:endParaRPr lang="zh-CN" altLang="en-US" sz="1000" dirty="0">
                        <a:solidFill>
                          <a:srgbClr val="000000"/>
                        </a:solidFill>
                        <a:effectLst/>
                        <a:latin typeface="Arial" panose="020B0604020202090204" pitchFamily="34" charset="0"/>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影响服务注册、服务发现、服务心跳、分布式配置获取、服务治理配置获取</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直接影响业务</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业务应用</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a:solidFill>
                            <a:srgbClr val="000000"/>
                          </a:solidFill>
                          <a:effectLst/>
                          <a:latin typeface="Microsoft YaHei" panose="020B0503020204020204" pitchFamily="34" charset="-122"/>
                          <a:ea typeface="Microsoft YaHei" panose="020B0503020204020204" pitchFamily="34" charset="-122"/>
                        </a:rPr>
                        <a:t>tsf-consul-register、tsf-consul-authen、tsf-consul-config、tsf-resource、tsf-token、license-server</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rPr>
                        <a:t>golang</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是</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566420">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tsf-consul-register</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注册服务中心</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影响服务注册、服务发现、服务心跳</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间接影响业务</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tsf-consul-access</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rPr>
                        <a:t>golang</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a:solidFill>
                            <a:srgbClr val="000000"/>
                          </a:solidFill>
                          <a:effectLst/>
                          <a:latin typeface="Microsoft YaHei" panose="020B0503020204020204" pitchFamily="34" charset="-122"/>
                          <a:ea typeface="Microsoft YaHei" panose="020B0503020204020204" pitchFamily="34" charset="-122"/>
                        </a:rPr>
                        <a:t>否</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r>
              <a:tr h="881380">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tsf-consul-config</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通用分布式配置中心</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影响分布式配置获取，影响服务路由、服务限流、服务熔断配置获取</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-consul-access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sym typeface="+mn-ea"/>
                        </a:rPr>
                        <a:t>golang</a:t>
                      </a:r>
                      <a:endParaRPr lang="zh-CN" altLang="en-US" sz="1000" dirty="0">
                        <a:solidFill>
                          <a:srgbClr val="000000"/>
                        </a:solidFill>
                        <a:effectLst/>
                        <a:latin typeface="Microsoft YaHei" panose="020B0503020204020204" pitchFamily="34" charset="-122"/>
                        <a:ea typeface="Microsoft YaHei" panose="020B0503020204020204" pitchFamily="34" charset="-122"/>
                        <a:sym typeface="+mn-ea"/>
                      </a:endParaRPr>
                    </a:p>
                    <a:p>
                      <a:pPr algn="l" fontAlgn="ctr" latinLnBrk="0">
                        <a:buNone/>
                      </a:pP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40894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-consul-</a:t>
                      </a:r>
                      <a:r>
                        <a:rPr lang="en-US" sz="1000" dirty="0" err="1">
                          <a:solidFill>
                            <a:srgbClr val="000000"/>
                          </a:solidFill>
                          <a:effectLst/>
                          <a:latin typeface="Microsoft YaHei" panose="020B0503020204020204" pitchFamily="34" charset="-122"/>
                          <a:ea typeface="Microsoft YaHei" panose="020B0503020204020204" pitchFamily="34" charset="-122"/>
                        </a:rPr>
                        <a:t>authen</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Arial" panose="020B0604020202090204" pitchFamily="34" charset="0"/>
                        </a:rPr>
                        <a:t>服务鉴权配置中心</a:t>
                      </a:r>
                      <a:endParaRPr lang="zh-CN" altLang="en-US" sz="1000">
                        <a:solidFill>
                          <a:srgbClr val="000000"/>
                        </a:solidFill>
                        <a:effectLst/>
                        <a:latin typeface="Arial" panose="020B0604020202090204" pitchFamily="34" charset="0"/>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影响服务鉴权配置获取</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-consul-access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sym typeface="+mn-ea"/>
                        </a:rPr>
                        <a:t>golang</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r>
              <a:tr h="566420">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tsf-consul-client</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注册中心 </a:t>
                      </a:r>
                      <a:r>
                        <a:rPr lang="en-US" altLang="zh-CN" sz="1000" dirty="0">
                          <a:solidFill>
                            <a:srgbClr val="000000"/>
                          </a:solidFill>
                          <a:effectLst/>
                          <a:latin typeface="Microsoft YaHei" panose="020B0503020204020204" pitchFamily="34" charset="-122"/>
                          <a:ea typeface="Microsoft YaHei" panose="020B0503020204020204" pitchFamily="34" charset="-122"/>
                        </a:rPr>
                        <a:t>agent</a:t>
                      </a:r>
                      <a:endParaRPr lang="en-US" altLang="zh-CN"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影响内部服务的服务注册、服务发现和配置获取</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间接影响业务</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altLang="zh-CN" sz="1000">
                          <a:solidFill>
                            <a:srgbClr val="000000"/>
                          </a:solidFill>
                          <a:effectLst/>
                          <a:latin typeface="Microsoft YaHei" panose="020B0503020204020204" pitchFamily="34" charset="-122"/>
                          <a:ea typeface="Microsoft YaHei" panose="020B0503020204020204" pitchFamily="34" charset="-122"/>
                        </a:rPr>
                        <a:t>tsf </a:t>
                      </a:r>
                      <a:r>
                        <a:rPr lang="zh-CN" altLang="en-US" sz="1000">
                          <a:solidFill>
                            <a:srgbClr val="000000"/>
                          </a:solidFill>
                          <a:effectLst/>
                          <a:latin typeface="Microsoft YaHei" panose="020B0503020204020204" pitchFamily="34" charset="-122"/>
                          <a:ea typeface="Microsoft YaHei" panose="020B0503020204020204" pitchFamily="34" charset="-122"/>
                        </a:rPr>
                        <a:t>各个内部模块</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sym typeface="+mn-ea"/>
                        </a:rPr>
                        <a:t>golang</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TSF</a:t>
            </a:r>
            <a:r>
              <a:rPr kumimoji="1" lang="zh-CN" altLang="en-US" dirty="0"/>
              <a:t> </a:t>
            </a:r>
            <a:r>
              <a:rPr lang="zh-CN" altLang="en-US" dirty="0"/>
              <a:t>虚拟机应用管理平台</a:t>
            </a:r>
            <a:r>
              <a:rPr kumimoji="1" lang="zh-CN" altLang="en-US" dirty="0"/>
              <a:t>组件说明</a:t>
            </a:r>
            <a:endParaRPr kumimoji="1" lang="zh-CN" altLang="en-US" dirty="0"/>
          </a:p>
        </p:txBody>
      </p:sp>
      <p:graphicFrame>
        <p:nvGraphicFramePr>
          <p:cNvPr id="5" name="内容占位符 4"/>
          <p:cNvGraphicFramePr>
            <a:graphicFrameLocks noGrp="1"/>
          </p:cNvGraphicFramePr>
          <p:nvPr>
            <p:ph idx="1"/>
            <p:custDataLst>
              <p:tags r:id="rId1"/>
            </p:custDataLst>
          </p:nvPr>
        </p:nvGraphicFramePr>
        <p:xfrm>
          <a:off x="838200" y="1039495"/>
          <a:ext cx="10693400" cy="4344035"/>
        </p:xfrm>
        <a:graphic>
          <a:graphicData uri="http://schemas.openxmlformats.org/drawingml/2006/table">
            <a:tbl>
              <a:tblPr firstRow="1" bandRow="1">
                <a:tableStyleId>{5C22544A-7EE6-4342-B048-85BDC9FD1C3A}</a:tableStyleId>
              </a:tblPr>
              <a:tblGrid>
                <a:gridCol w="1336675"/>
                <a:gridCol w="1336675"/>
                <a:gridCol w="1336675"/>
                <a:gridCol w="1336675"/>
                <a:gridCol w="1336675"/>
                <a:gridCol w="1336675"/>
                <a:gridCol w="1336675"/>
                <a:gridCol w="1336675"/>
              </a:tblGrid>
              <a:tr h="418465">
                <a:tc>
                  <a:txBody>
                    <a:bodyPr/>
                    <a:lstStyle/>
                    <a:p>
                      <a:pPr algn="ctr" fontAlgn="ctr" latinLnBrk="0"/>
                      <a:r>
                        <a:rPr lang="zh-CN" altLang="en-US" sz="1000" dirty="0">
                          <a:solidFill>
                            <a:schemeClr val="bg1"/>
                          </a:solidFill>
                          <a:effectLst/>
                          <a:latin typeface="Arial" panose="020B0604020202090204" pitchFamily="34" charset="0"/>
                        </a:rPr>
                        <a:t>组件名称</a:t>
                      </a:r>
                      <a:endParaRPr lang="zh-CN" altLang="en-US" sz="1000" dirty="0">
                        <a:solidFill>
                          <a:schemeClr val="bg1"/>
                        </a:solidFill>
                        <a:effectLst/>
                        <a:latin typeface="Arial" panose="020B0604020202090204" pitchFamily="34" charset="0"/>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功能介绍</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异常时影响功能</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是否影响存量业务</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上游模块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下游模块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sym typeface="+mn-ea"/>
                        </a:rPr>
                        <a:t>组件类型，技术栈</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sym typeface="+mn-ea"/>
                        </a:rPr>
                        <a:t>是否注册到 </a:t>
                      </a:r>
                      <a:r>
                        <a:rPr lang="en-US" altLang="zh-CN" sz="1000" dirty="0">
                          <a:solidFill>
                            <a:schemeClr val="bg1"/>
                          </a:solidFill>
                          <a:effectLst/>
                          <a:latin typeface="Microsoft YaHei" panose="020B0503020204020204" pitchFamily="34" charset="-122"/>
                          <a:ea typeface="Microsoft YaHei" panose="020B0503020204020204" pitchFamily="34" charset="-122"/>
                          <a:sym typeface="+mn-ea"/>
                        </a:rPr>
                        <a:t>Consul</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r>
              <a:tr h="901065">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-master</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节点管理中心。负责监控所有节点的状态，下发应用部署、启动和下线等命令</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不影响存量虚拟机应用的运行，但影响控制台对虚拟应用的查询和启停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tsf-masterapi</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-agent</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rPr>
                        <a:t>cpp</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是</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901065">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tsf-masterapi</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对接 </a:t>
                      </a:r>
                      <a:r>
                        <a:rPr lang="en-US" sz="1000">
                          <a:solidFill>
                            <a:srgbClr val="000000"/>
                          </a:solidFill>
                          <a:effectLst/>
                          <a:latin typeface="Microsoft YaHei" panose="020B0503020204020204" pitchFamily="34" charset="-122"/>
                          <a:ea typeface="Microsoft YaHei" panose="020B0503020204020204" pitchFamily="34" charset="-122"/>
                        </a:rPr>
                        <a:t>tsf-master，</a:t>
                      </a:r>
                      <a:r>
                        <a:rPr lang="zh-CN" altLang="en-US" sz="1000">
                          <a:solidFill>
                            <a:srgbClr val="000000"/>
                          </a:solidFill>
                          <a:effectLst/>
                          <a:latin typeface="Microsoft YaHei" panose="020B0503020204020204" pitchFamily="34" charset="-122"/>
                          <a:ea typeface="Microsoft YaHei" panose="020B0503020204020204" pitchFamily="34" charset="-122"/>
                        </a:rPr>
                        <a:t>对外提供 </a:t>
                      </a:r>
                      <a:r>
                        <a:rPr lang="en-US" sz="1000">
                          <a:solidFill>
                            <a:srgbClr val="000000"/>
                          </a:solidFill>
                          <a:effectLst/>
                          <a:latin typeface="Microsoft YaHei" panose="020B0503020204020204" pitchFamily="34" charset="-122"/>
                          <a:ea typeface="Microsoft YaHei" panose="020B0503020204020204" pitchFamily="34" charset="-122"/>
                        </a:rPr>
                        <a:t>REST API </a:t>
                      </a:r>
                      <a:r>
                        <a:rPr lang="zh-CN" altLang="en-US" sz="1000">
                          <a:solidFill>
                            <a:srgbClr val="000000"/>
                          </a:solidFill>
                          <a:effectLst/>
                          <a:latin typeface="Microsoft YaHei" panose="020B0503020204020204" pitchFamily="34" charset="-122"/>
                          <a:ea typeface="Microsoft YaHei" panose="020B0503020204020204" pitchFamily="34" charset="-122"/>
                        </a:rPr>
                        <a:t>接口</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不影响存量虚拟机应用的运行，但影响控制台对虚拟应用的查询和启停</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间接影响业务</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tsf-resource、tsf-apm、tsf-scalable、tsf-monitor</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-master</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sym typeface="+mn-ea"/>
                        </a:rPr>
                        <a:t>golang</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是</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106172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-repository-access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虚机包仓库接入层。负责仓库的访问鉴权、平行扩展和流量控制等</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控制台查询虚拟机程序包失败；上传虚拟机程序包失败；新部署的虚拟机应用无法拉取程序包</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tsf-resource、tsf-gateway</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-repository-server</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sym typeface="+mn-ea"/>
                        </a:rPr>
                        <a:t>golang</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是</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106172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-repository-server</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虚机包仓库存储层。负责存储应用部署包</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控制台查询虚拟机程序包失败；上传虚拟机程序包失败；新部署的虚拟机应用无法拉取程序包</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tsf-resource、tsf-gateway</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sym typeface="+mn-ea"/>
                        </a:rPr>
                        <a:t>golang</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是</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TSF</a:t>
            </a:r>
            <a:r>
              <a:rPr kumimoji="1" lang="zh-CN" altLang="en-US" dirty="0"/>
              <a:t> </a:t>
            </a:r>
            <a:r>
              <a:rPr lang="en-US" altLang="zh-CN" dirty="0"/>
              <a:t>Mesh</a:t>
            </a:r>
            <a:r>
              <a:rPr lang="zh-CN" altLang="en-US" dirty="0"/>
              <a:t> 应用管理平台</a:t>
            </a:r>
            <a:r>
              <a:rPr kumimoji="1" lang="zh-CN" altLang="en-US" dirty="0"/>
              <a:t>组件说明</a:t>
            </a:r>
            <a:endParaRPr kumimoji="1" lang="zh-CN" altLang="en-US" dirty="0"/>
          </a:p>
        </p:txBody>
      </p:sp>
      <p:graphicFrame>
        <p:nvGraphicFramePr>
          <p:cNvPr id="5" name="内容占位符 4"/>
          <p:cNvGraphicFramePr>
            <a:graphicFrameLocks noGrp="1"/>
          </p:cNvGraphicFramePr>
          <p:nvPr>
            <p:ph idx="1"/>
            <p:custDataLst>
              <p:tags r:id="rId1"/>
            </p:custDataLst>
          </p:nvPr>
        </p:nvGraphicFramePr>
        <p:xfrm>
          <a:off x="838200" y="1136650"/>
          <a:ext cx="10581640" cy="3088640"/>
        </p:xfrm>
        <a:graphic>
          <a:graphicData uri="http://schemas.openxmlformats.org/drawingml/2006/table">
            <a:tbl>
              <a:tblPr firstRow="1" bandRow="1">
                <a:tableStyleId>{5C22544A-7EE6-4342-B048-85BDC9FD1C3A}</a:tableStyleId>
              </a:tblPr>
              <a:tblGrid>
                <a:gridCol w="1322705"/>
                <a:gridCol w="1322705"/>
                <a:gridCol w="1322705"/>
                <a:gridCol w="1322705"/>
                <a:gridCol w="1322705"/>
                <a:gridCol w="1322705"/>
                <a:gridCol w="1322705"/>
                <a:gridCol w="1322705"/>
              </a:tblGrid>
              <a:tr h="414020">
                <a:tc>
                  <a:txBody>
                    <a:bodyPr/>
                    <a:lstStyle/>
                    <a:p>
                      <a:pPr algn="ctr" fontAlgn="ctr" latinLnBrk="0"/>
                      <a:r>
                        <a:rPr lang="zh-CN" altLang="en-US" sz="1000" dirty="0">
                          <a:solidFill>
                            <a:schemeClr val="bg1"/>
                          </a:solidFill>
                          <a:effectLst/>
                          <a:latin typeface="Arial" panose="020B0604020202090204" pitchFamily="34" charset="0"/>
                        </a:rPr>
                        <a:t>组件名称</a:t>
                      </a:r>
                      <a:endParaRPr lang="zh-CN" altLang="en-US" sz="1000" dirty="0">
                        <a:solidFill>
                          <a:schemeClr val="bg1"/>
                        </a:solidFill>
                        <a:effectLst/>
                        <a:latin typeface="Arial" panose="020B0604020202090204" pitchFamily="34" charset="0"/>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功能介绍</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异常时影响功能</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sym typeface="+mn-ea"/>
                        </a:rPr>
                        <a:t>是否影响存量业务</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上游模块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下游模块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rPr>
                        <a:t>组件类型，技术栈</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rPr>
                        <a:t>是否注册到 </a:t>
                      </a:r>
                      <a:r>
                        <a:rPr lang="en-US" altLang="zh-CN" sz="1000" dirty="0">
                          <a:solidFill>
                            <a:schemeClr val="bg1"/>
                          </a:solidFill>
                          <a:effectLst/>
                          <a:latin typeface="Microsoft YaHei" panose="020B0503020204020204" pitchFamily="34" charset="-122"/>
                          <a:ea typeface="Microsoft YaHei" panose="020B0503020204020204" pitchFamily="34" charset="-122"/>
                        </a:rPr>
                        <a:t>Consul</a:t>
                      </a:r>
                      <a:endParaRPr lang="en-US" altLang="zh-CN" sz="1000" dirty="0">
                        <a:solidFill>
                          <a:schemeClr val="bg1"/>
                        </a:solidFill>
                        <a:effectLst/>
                        <a:latin typeface="Microsoft YaHei" panose="020B0503020204020204" pitchFamily="34" charset="-122"/>
                        <a:ea typeface="Microsoft YaHei" panose="020B0503020204020204" pitchFamily="34" charset="-122"/>
                      </a:endParaRPr>
                    </a:p>
                  </a:txBody>
                  <a:tcPr anchor="ctr"/>
                </a:tc>
              </a:tr>
              <a:tr h="89154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-mesh-</a:t>
                      </a:r>
                      <a:r>
                        <a:rPr lang="en-US" sz="1000" dirty="0" err="1">
                          <a:solidFill>
                            <a:srgbClr val="000000"/>
                          </a:solidFill>
                          <a:effectLst/>
                          <a:latin typeface="Microsoft YaHei" panose="020B0503020204020204" pitchFamily="34" charset="-122"/>
                          <a:ea typeface="Microsoft YaHei" panose="020B0503020204020204" pitchFamily="34" charset="-122"/>
                        </a:rPr>
                        <a:t>apiserver</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提供</a:t>
                      </a:r>
                      <a:r>
                        <a:rPr lang="en-US" sz="1000">
                          <a:solidFill>
                            <a:srgbClr val="000000"/>
                          </a:solidFill>
                          <a:effectLst/>
                          <a:latin typeface="Microsoft YaHei" panose="020B0503020204020204" pitchFamily="34" charset="-122"/>
                          <a:ea typeface="Microsoft YaHei" panose="020B0503020204020204" pitchFamily="34" charset="-122"/>
                        </a:rPr>
                        <a:t>mesh</a:t>
                      </a:r>
                      <a:r>
                        <a:rPr lang="zh-CN" altLang="en-US" sz="1000">
                          <a:solidFill>
                            <a:srgbClr val="000000"/>
                          </a:solidFill>
                          <a:effectLst/>
                          <a:latin typeface="Microsoft YaHei" panose="020B0503020204020204" pitchFamily="34" charset="-122"/>
                          <a:ea typeface="Microsoft YaHei" panose="020B0503020204020204" pitchFamily="34" charset="-122"/>
                        </a:rPr>
                        <a:t>的对外</a:t>
                      </a:r>
                      <a:r>
                        <a:rPr lang="en-US" sz="1000">
                          <a:solidFill>
                            <a:srgbClr val="000000"/>
                          </a:solidFill>
                          <a:effectLst/>
                          <a:latin typeface="Microsoft YaHei" panose="020B0503020204020204" pitchFamily="34" charset="-122"/>
                          <a:ea typeface="Microsoft YaHei" panose="020B0503020204020204" pitchFamily="34" charset="-122"/>
                        </a:rPr>
                        <a:t>REST API</a:t>
                      </a:r>
                      <a:r>
                        <a:rPr lang="zh-CN" altLang="en-US" sz="1000">
                          <a:solidFill>
                            <a:srgbClr val="000000"/>
                          </a:solidFill>
                          <a:effectLst/>
                          <a:latin typeface="Microsoft YaHei" panose="020B0503020204020204" pitchFamily="34" charset="-122"/>
                          <a:ea typeface="Microsoft YaHei" panose="020B0503020204020204" pitchFamily="34" charset="-122"/>
                        </a:rPr>
                        <a:t>入口，通过</a:t>
                      </a:r>
                      <a:r>
                        <a:rPr lang="en-US" sz="1000">
                          <a:solidFill>
                            <a:srgbClr val="000000"/>
                          </a:solidFill>
                          <a:effectLst/>
                          <a:latin typeface="Microsoft YaHei" panose="020B0503020204020204" pitchFamily="34" charset="-122"/>
                          <a:ea typeface="Microsoft YaHei" panose="020B0503020204020204" pitchFamily="34" charset="-122"/>
                        </a:rPr>
                        <a:t>API</a:t>
                      </a:r>
                      <a:r>
                        <a:rPr lang="zh-CN" altLang="en-US" sz="1000">
                          <a:solidFill>
                            <a:srgbClr val="000000"/>
                          </a:solidFill>
                          <a:effectLst/>
                          <a:latin typeface="Microsoft YaHei" panose="020B0503020204020204" pitchFamily="34" charset="-122"/>
                          <a:ea typeface="Microsoft YaHei" panose="020B0503020204020204" pitchFamily="34" charset="-122"/>
                        </a:rPr>
                        <a:t>可以进行</a:t>
                      </a:r>
                      <a:r>
                        <a:rPr lang="en-US" sz="1000">
                          <a:solidFill>
                            <a:srgbClr val="000000"/>
                          </a:solidFill>
                          <a:effectLst/>
                          <a:latin typeface="Microsoft YaHei" panose="020B0503020204020204" pitchFamily="34" charset="-122"/>
                          <a:ea typeface="Microsoft YaHei" panose="020B0503020204020204" pitchFamily="34" charset="-122"/>
                        </a:rPr>
                        <a:t>mesh</a:t>
                      </a:r>
                      <a:r>
                        <a:rPr lang="zh-CN" altLang="en-US" sz="1000">
                          <a:solidFill>
                            <a:srgbClr val="000000"/>
                          </a:solidFill>
                          <a:effectLst/>
                          <a:latin typeface="Microsoft YaHei" panose="020B0503020204020204" pitchFamily="34" charset="-122"/>
                          <a:ea typeface="Microsoft YaHei" panose="020B0503020204020204" pitchFamily="34" charset="-122"/>
                        </a:rPr>
                        <a:t>的功能配置管理</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a:t>
                      </a:r>
                      <a:r>
                        <a:rPr lang="en-US" altLang="zh-CN" sz="1000">
                          <a:solidFill>
                            <a:srgbClr val="000000"/>
                          </a:solidFill>
                          <a:effectLst/>
                          <a:latin typeface="Microsoft YaHei" panose="020B0503020204020204" pitchFamily="34" charset="-122"/>
                          <a:ea typeface="Microsoft YaHei" panose="020B0503020204020204" pitchFamily="34" charset="-122"/>
                        </a:rPr>
                        <a:t>mesh</a:t>
                      </a:r>
                      <a:r>
                        <a:rPr lang="zh-CN" altLang="en-US" sz="1000">
                          <a:solidFill>
                            <a:srgbClr val="000000"/>
                          </a:solidFill>
                          <a:effectLst/>
                          <a:latin typeface="Microsoft YaHei" panose="020B0503020204020204" pitchFamily="34" charset="-122"/>
                          <a:ea typeface="Microsoft YaHei" panose="020B0503020204020204" pitchFamily="34" charset="-122"/>
                        </a:rPr>
                        <a:t>应用的功能配置管理</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tsf-auth、tsf-route、tsf-ratelimit、tsf-ms、tsf-resource</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tsf-mesh-pilot、tsf-mesh-mixs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rPr>
                        <a:t>golang</a:t>
                      </a:r>
                      <a:endParaRPr lang="en-US" altLang="zh-CN" sz="1000" dirty="0" err="1">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是</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1050925">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tsf-mesh-pilot</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altLang="zh-CN" sz="1000">
                          <a:solidFill>
                            <a:srgbClr val="000000"/>
                          </a:solidFill>
                          <a:effectLst/>
                          <a:latin typeface="Microsoft YaHei" panose="020B0503020204020204" pitchFamily="34" charset="-122"/>
                          <a:ea typeface="Microsoft YaHei" panose="020B0503020204020204" pitchFamily="34" charset="-122"/>
                        </a:rPr>
                        <a:t>mesh</a:t>
                      </a:r>
                      <a:r>
                        <a:rPr lang="zh-CN" altLang="en-US" sz="1000">
                          <a:solidFill>
                            <a:srgbClr val="000000"/>
                          </a:solidFill>
                          <a:effectLst/>
                          <a:latin typeface="Microsoft YaHei" panose="020B0503020204020204" pitchFamily="34" charset="-122"/>
                          <a:ea typeface="Microsoft YaHei" panose="020B0503020204020204" pitchFamily="34" charset="-122"/>
                        </a:rPr>
                        <a:t>调度控制中心，提供服务注册信息、以及服务配置下发，以控制数据面组件的功能</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a:t>
                      </a:r>
                      <a:r>
                        <a:rPr lang="en-US" altLang="zh-CN" sz="1000">
                          <a:solidFill>
                            <a:srgbClr val="000000"/>
                          </a:solidFill>
                          <a:effectLst/>
                          <a:latin typeface="Microsoft YaHei" panose="020B0503020204020204" pitchFamily="34" charset="-122"/>
                          <a:ea typeface="Microsoft YaHei" panose="020B0503020204020204" pitchFamily="34" charset="-122"/>
                        </a:rPr>
                        <a:t>mesh</a:t>
                      </a:r>
                      <a:r>
                        <a:rPr lang="zh-CN" altLang="en-US" sz="1000">
                          <a:solidFill>
                            <a:srgbClr val="000000"/>
                          </a:solidFill>
                          <a:effectLst/>
                          <a:latin typeface="Microsoft YaHei" panose="020B0503020204020204" pitchFamily="34" charset="-122"/>
                          <a:ea typeface="Microsoft YaHei" panose="020B0503020204020204" pitchFamily="34" charset="-122"/>
                        </a:rPr>
                        <a:t>的服务配置下发、</a:t>
                      </a:r>
                      <a:r>
                        <a:rPr lang="en-US" altLang="zh-CN" sz="1000">
                          <a:solidFill>
                            <a:srgbClr val="000000"/>
                          </a:solidFill>
                          <a:effectLst/>
                          <a:latin typeface="Microsoft YaHei" panose="020B0503020204020204" pitchFamily="34" charset="-122"/>
                          <a:ea typeface="Microsoft YaHei" panose="020B0503020204020204" pitchFamily="34" charset="-122"/>
                        </a:rPr>
                        <a:t>mesh</a:t>
                      </a:r>
                      <a:r>
                        <a:rPr lang="zh-CN" altLang="en-US" sz="1000">
                          <a:solidFill>
                            <a:srgbClr val="000000"/>
                          </a:solidFill>
                          <a:effectLst/>
                          <a:latin typeface="Microsoft YaHei" panose="020B0503020204020204" pitchFamily="34" charset="-122"/>
                          <a:ea typeface="Microsoft YaHei" panose="020B0503020204020204" pitchFamily="34" charset="-122"/>
                        </a:rPr>
                        <a:t>服务注册发现和心跳上报</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间接影响业务</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tsf-mesh-apiserver</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-consul-access</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sidecar</a:t>
                      </a:r>
                      <a:endParaRPr lang="en-US" altLang="zh-CN"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sym typeface="+mn-ea"/>
                        </a:rPr>
                        <a:t>golang</a:t>
                      </a:r>
                      <a:endParaRPr lang="zh-CN" altLang="en-US" sz="1000" dirty="0">
                        <a:solidFill>
                          <a:srgbClr val="000000"/>
                        </a:solidFill>
                        <a:effectLst/>
                        <a:latin typeface="Microsoft YaHei" panose="020B0503020204020204" pitchFamily="34" charset="-122"/>
                        <a:ea typeface="Microsoft YaHei" panose="020B0503020204020204" pitchFamily="34" charset="-122"/>
                        <a:sym typeface="+mn-ea"/>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是</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732155">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tsf-mesh-mixs</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altLang="zh-CN" sz="1000">
                          <a:solidFill>
                            <a:srgbClr val="000000"/>
                          </a:solidFill>
                          <a:effectLst/>
                          <a:latin typeface="Microsoft YaHei" panose="020B0503020204020204" pitchFamily="34" charset="-122"/>
                          <a:ea typeface="Microsoft YaHei" panose="020B0503020204020204" pitchFamily="34" charset="-122"/>
                        </a:rPr>
                        <a:t>mesh</a:t>
                      </a:r>
                      <a:r>
                        <a:rPr lang="zh-CN" altLang="en-US" sz="1000">
                          <a:solidFill>
                            <a:srgbClr val="000000"/>
                          </a:solidFill>
                          <a:effectLst/>
                          <a:latin typeface="Microsoft YaHei" panose="020B0503020204020204" pitchFamily="34" charset="-122"/>
                          <a:ea typeface="Microsoft YaHei" panose="020B0503020204020204" pitchFamily="34" charset="-122"/>
                        </a:rPr>
                        <a:t>策略控制及采集分析中心，提供访问策略控制的能力</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影响</a:t>
                      </a:r>
                      <a:r>
                        <a:rPr lang="en-US" altLang="zh-CN" sz="1000" dirty="0">
                          <a:solidFill>
                            <a:srgbClr val="000000"/>
                          </a:solidFill>
                          <a:effectLst/>
                          <a:latin typeface="Microsoft YaHei" panose="020B0503020204020204" pitchFamily="34" charset="-122"/>
                          <a:ea typeface="Microsoft YaHei" panose="020B0503020204020204" pitchFamily="34" charset="-122"/>
                        </a:rPr>
                        <a:t>mesh</a:t>
                      </a:r>
                      <a:r>
                        <a:rPr lang="zh-CN" altLang="en-US" sz="1000" dirty="0">
                          <a:solidFill>
                            <a:srgbClr val="000000"/>
                          </a:solidFill>
                          <a:effectLst/>
                          <a:latin typeface="Microsoft YaHei" panose="020B0503020204020204" pitchFamily="34" charset="-122"/>
                          <a:ea typeface="Microsoft YaHei" panose="020B0503020204020204" pitchFamily="34" charset="-122"/>
                        </a:rPr>
                        <a:t>的鉴权、限流、事件</a:t>
                      </a:r>
                      <a:r>
                        <a:rPr lang="en-US" altLang="zh-CN" sz="1000" dirty="0">
                          <a:solidFill>
                            <a:srgbClr val="000000"/>
                          </a:solidFill>
                          <a:effectLst/>
                          <a:latin typeface="Microsoft YaHei" panose="020B0503020204020204" pitchFamily="34" charset="-122"/>
                          <a:ea typeface="Microsoft YaHei" panose="020B0503020204020204" pitchFamily="34" charset="-122"/>
                        </a:rPr>
                        <a:t>metrics</a:t>
                      </a:r>
                      <a:r>
                        <a:rPr lang="zh-CN" altLang="en-US" sz="1000" dirty="0">
                          <a:solidFill>
                            <a:srgbClr val="000000"/>
                          </a:solidFill>
                          <a:effectLst/>
                          <a:latin typeface="Microsoft YaHei" panose="020B0503020204020204" pitchFamily="34" charset="-122"/>
                          <a:ea typeface="Microsoft YaHei" panose="020B0503020204020204" pitchFamily="34" charset="-122"/>
                        </a:rPr>
                        <a:t>上报功能</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tsf-mesh-apiserver</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redis、tsf</a:t>
                      </a:r>
                      <a:r>
                        <a:rPr lang="en-US" altLang="zh-CN" sz="1000" dirty="0" err="1">
                          <a:solidFill>
                            <a:srgbClr val="000000"/>
                          </a:solidFill>
                          <a:effectLst/>
                          <a:latin typeface="Microsoft YaHei" panose="020B0503020204020204" pitchFamily="34" charset="-122"/>
                          <a:ea typeface="Microsoft YaHei" panose="020B0503020204020204" pitchFamily="34" charset="-122"/>
                        </a:rPr>
                        <a:t>-metrics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sym typeface="+mn-ea"/>
                        </a:rPr>
                        <a:t>golang</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是</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TSF</a:t>
            </a:r>
            <a:r>
              <a:rPr kumimoji="1" lang="zh-CN" altLang="en-US" dirty="0"/>
              <a:t> 基础服务组件说明</a:t>
            </a:r>
            <a:endParaRPr kumimoji="1" lang="zh-CN" altLang="en-US" dirty="0"/>
          </a:p>
        </p:txBody>
      </p:sp>
      <p:graphicFrame>
        <p:nvGraphicFramePr>
          <p:cNvPr id="5" name="内容占位符 4"/>
          <p:cNvGraphicFramePr>
            <a:graphicFrameLocks noGrp="1"/>
          </p:cNvGraphicFramePr>
          <p:nvPr>
            <p:ph idx="1"/>
            <p:custDataLst>
              <p:tags r:id="rId1"/>
            </p:custDataLst>
          </p:nvPr>
        </p:nvGraphicFramePr>
        <p:xfrm>
          <a:off x="800100" y="883920"/>
          <a:ext cx="10591800" cy="5812790"/>
        </p:xfrm>
        <a:graphic>
          <a:graphicData uri="http://schemas.openxmlformats.org/drawingml/2006/table">
            <a:tbl>
              <a:tblPr firstRow="1" bandRow="1">
                <a:tableStyleId>{5C22544A-7EE6-4342-B048-85BDC9FD1C3A}</a:tableStyleId>
              </a:tblPr>
              <a:tblGrid>
                <a:gridCol w="1323975"/>
                <a:gridCol w="1323975"/>
                <a:gridCol w="1725930"/>
                <a:gridCol w="831850"/>
                <a:gridCol w="1971675"/>
                <a:gridCol w="1119505"/>
                <a:gridCol w="970915"/>
                <a:gridCol w="1323975"/>
              </a:tblGrid>
              <a:tr h="414655">
                <a:tc>
                  <a:txBody>
                    <a:bodyPr/>
                    <a:lstStyle/>
                    <a:p>
                      <a:pPr algn="ctr" fontAlgn="ctr" latinLnBrk="0"/>
                      <a:r>
                        <a:rPr lang="zh-CN" altLang="en-US" sz="1000" dirty="0">
                          <a:solidFill>
                            <a:schemeClr val="bg1"/>
                          </a:solidFill>
                          <a:effectLst/>
                          <a:latin typeface="Arial" panose="020B0604020202090204" pitchFamily="34" charset="0"/>
                        </a:rPr>
                        <a:t>组件名称</a:t>
                      </a:r>
                      <a:endParaRPr lang="zh-CN" altLang="en-US" sz="1000" dirty="0">
                        <a:solidFill>
                          <a:schemeClr val="bg1"/>
                        </a:solidFill>
                        <a:effectLst/>
                        <a:latin typeface="Arial" panose="020B0604020202090204" pitchFamily="34" charset="0"/>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功能介绍</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异常时影响功能</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sym typeface="+mn-ea"/>
                        </a:rPr>
                        <a:t>异常时是否影响存量业务</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上游模块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下游模块</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rPr>
                        <a:t>组件类型，技术栈</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buNone/>
                      </a:pPr>
                      <a:r>
                        <a:rPr lang="zh-CN" altLang="en-US" sz="1000" dirty="0">
                          <a:solidFill>
                            <a:schemeClr val="bg1"/>
                          </a:solidFill>
                          <a:effectLst/>
                          <a:latin typeface="Microsoft YaHei" panose="020B0503020204020204" pitchFamily="34" charset="-122"/>
                          <a:ea typeface="Microsoft YaHei" panose="020B0503020204020204" pitchFamily="34" charset="-122"/>
                        </a:rPr>
                        <a:t>是否注册到 </a:t>
                      </a:r>
                      <a:r>
                        <a:rPr lang="en-US" altLang="zh-CN" sz="1000" dirty="0">
                          <a:solidFill>
                            <a:schemeClr val="bg1"/>
                          </a:solidFill>
                          <a:effectLst/>
                          <a:latin typeface="Microsoft YaHei" panose="020B0503020204020204" pitchFamily="34" charset="-122"/>
                          <a:ea typeface="Microsoft YaHei" panose="020B0503020204020204" pitchFamily="34" charset="-122"/>
                        </a:rPr>
                        <a:t>Consul</a:t>
                      </a:r>
                      <a:endParaRPr lang="en-US" altLang="zh-CN" sz="1000" dirty="0">
                        <a:solidFill>
                          <a:schemeClr val="bg1"/>
                        </a:solidFill>
                        <a:effectLst/>
                        <a:latin typeface="Microsoft YaHei" panose="020B0503020204020204" pitchFamily="34" charset="-122"/>
                        <a:ea typeface="Microsoft YaHei" panose="020B0503020204020204" pitchFamily="34" charset="-122"/>
                      </a:endParaRPr>
                    </a:p>
                  </a:txBody>
                  <a:tcPr anchor="ctr"/>
                </a:tc>
              </a:tr>
              <a:tr h="73406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sz="1000" dirty="0">
                          <a:solidFill>
                            <a:srgbClr val="000000"/>
                          </a:solidFill>
                          <a:effectLst/>
                          <a:latin typeface="Microsoft YaHei" panose="020B0503020204020204" pitchFamily="34" charset="-122"/>
                          <a:ea typeface="Microsoft YaHei" panose="020B0503020204020204" pitchFamily="34" charset="-122"/>
                        </a:rPr>
                        <a:t>-controller</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调度控制中心。负责应用的故障恢复、动态伸缩和资源调度等</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影响自动扩缩容</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tsf-ctsdb</a:t>
                      </a:r>
                      <a:r>
                        <a:rPr lang="zh-CN" altLang="en-US" sz="1000">
                          <a:solidFill>
                            <a:srgbClr val="000000"/>
                          </a:solidFill>
                          <a:effectLst/>
                          <a:latin typeface="Microsoft YaHei" panose="020B0503020204020204" pitchFamily="34" charset="-122"/>
                          <a:ea typeface="Microsoft YaHei" panose="020B0503020204020204" pitchFamily="34" charset="-122"/>
                        </a:rPr>
                        <a:t>、</a:t>
                      </a:r>
                      <a:r>
                        <a:rPr lang="en-US" sz="1000">
                          <a:solidFill>
                            <a:srgbClr val="000000"/>
                          </a:solidFill>
                          <a:effectLst/>
                          <a:latin typeface="Microsoft YaHei" panose="020B0503020204020204" pitchFamily="34" charset="-122"/>
                          <a:ea typeface="Microsoft YaHei" panose="020B0503020204020204" pitchFamily="34" charset="-122"/>
                        </a:rPr>
                        <a:t>tsf-resource</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rPr>
                        <a:t>golang</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a:solidFill>
                            <a:srgbClr val="000000"/>
                          </a:solidFill>
                          <a:effectLst/>
                          <a:latin typeface="Microsoft YaHei" panose="020B0503020204020204" pitchFamily="34" charset="-122"/>
                          <a:ea typeface="Microsoft YaHei" panose="020B0503020204020204" pitchFamily="34" charset="-122"/>
                        </a:rPr>
                        <a:t>是</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r>
              <a:tr h="0">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license-server</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微服务注册的许可管理</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影响控制台对许可的查询，影响 </a:t>
                      </a:r>
                      <a:r>
                        <a:rPr lang="en-US" altLang="zh-CN" sz="1000">
                          <a:solidFill>
                            <a:srgbClr val="000000"/>
                          </a:solidFill>
                          <a:effectLst/>
                          <a:latin typeface="Microsoft YaHei" panose="020B0503020204020204" pitchFamily="34" charset="-122"/>
                          <a:ea typeface="Microsoft YaHei" panose="020B0503020204020204" pitchFamily="34" charset="-122"/>
                        </a:rPr>
                        <a:t>OSS </a:t>
                      </a:r>
                      <a:r>
                        <a:rPr lang="zh-CN" altLang="en-US" sz="1000">
                          <a:solidFill>
                            <a:srgbClr val="000000"/>
                          </a:solidFill>
                          <a:effectLst/>
                          <a:latin typeface="Microsoft YaHei" panose="020B0503020204020204" pitchFamily="34" charset="-122"/>
                          <a:ea typeface="Microsoft YaHei" panose="020B0503020204020204" pitchFamily="34" charset="-122"/>
                        </a:rPr>
                        <a:t>模块对于功能规格的校验，影响注册中心对节点配额的校验。</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间接影响业务</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tsf-consul-access、tsf-auth、tsf-route、tsf-ratelimit、tsf-resource</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-dispatch</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sym typeface="+mn-ea"/>
                        </a:rPr>
                        <a:t>golang</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a:solidFill>
                            <a:srgbClr val="000000"/>
                          </a:solidFill>
                          <a:effectLst/>
                          <a:latin typeface="Microsoft YaHei" panose="020B0503020204020204" pitchFamily="34" charset="-122"/>
                          <a:ea typeface="Microsoft YaHei" panose="020B0503020204020204" pitchFamily="34" charset="-122"/>
                        </a:rPr>
                        <a:t>是</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r>
              <a:tr h="415290">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tsf-ratelimit-master</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限流控制中心</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影响实例限流配额的更新</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业务应用</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redis</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-metrics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自研，</a:t>
                      </a:r>
                      <a:r>
                        <a:rPr lang="en-US" altLang="zh-CN" sz="1000" dirty="0" err="1">
                          <a:solidFill>
                            <a:srgbClr val="000000"/>
                          </a:solidFill>
                          <a:effectLst/>
                          <a:latin typeface="Microsoft YaHei" panose="020B0503020204020204" pitchFamily="34" charset="-122"/>
                          <a:ea typeface="Microsoft YaHei" panose="020B0503020204020204" pitchFamily="34" charset="-122"/>
                          <a:sym typeface="+mn-ea"/>
                        </a:rPr>
                        <a:t>golang</a:t>
                      </a:r>
                      <a:endParaRPr lang="en-US"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是</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57404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tsf-elasticsearch</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日志存储系统</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影响日志的存储和查询</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-agent</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tsf-apm</a:t>
                      </a:r>
                      <a:r>
                        <a:rPr lang="zh-CN" altLang="en-US" sz="1000" dirty="0" err="1">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tsf-monitor</a:t>
                      </a:r>
                      <a:endParaRPr lang="en-US" altLang="zh-CN" sz="1000" dirty="0" err="1">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腾讯公共组件</a:t>
                      </a:r>
                      <a:endParaRPr lang="en-US"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a:solidFill>
                            <a:srgbClr val="000000"/>
                          </a:solidFill>
                          <a:effectLst/>
                          <a:latin typeface="Microsoft YaHei" panose="020B0503020204020204" pitchFamily="34" charset="-122"/>
                          <a:ea typeface="Microsoft YaHei" panose="020B0503020204020204" pitchFamily="34" charset="-122"/>
                        </a:rPr>
                        <a:t>否</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r>
              <a:tr h="574675">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err="1">
                          <a:solidFill>
                            <a:srgbClr val="000000"/>
                          </a:solidFill>
                          <a:effectLst/>
                          <a:latin typeface="Microsoft YaHei" panose="020B0503020204020204" pitchFamily="34" charset="-122"/>
                          <a:ea typeface="Microsoft YaHei" panose="020B0503020204020204" pitchFamily="34" charset="-122"/>
                        </a:rPr>
                        <a:t>-ctsdb</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调用链、监控数据存储系统</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rPr>
                        <a:t>影响调用链、监控数据存储和查询</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-agent</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tsf-apm</a:t>
                      </a:r>
                      <a:r>
                        <a:rPr lang="zh-CN" altLang="en-US" sz="1000" dirty="0" err="1">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tsf-controller</a:t>
                      </a:r>
                      <a:endParaRPr lang="en-US" altLang="zh-CN" sz="1000" dirty="0" err="1">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腾讯公共组件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err="1">
                          <a:solidFill>
                            <a:srgbClr val="000000"/>
                          </a:solidFill>
                          <a:effectLst/>
                          <a:latin typeface="Microsoft YaHei" panose="020B0503020204020204" pitchFamily="34" charset="-122"/>
                          <a:ea typeface="Microsoft YaHei" panose="020B0503020204020204" pitchFamily="34" charset="-122"/>
                        </a:rPr>
                        <a:t>-mysql</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zh-CN" altLang="en-US" sz="1000" dirty="0">
                          <a:solidFill>
                            <a:srgbClr val="000000"/>
                          </a:solidFill>
                          <a:effectLst/>
                          <a:latin typeface="Microsoft YaHei" panose="020B0503020204020204" pitchFamily="34" charset="-122"/>
                          <a:ea typeface="Microsoft YaHei" panose="020B0503020204020204" pitchFamily="34" charset="-122"/>
                        </a:rPr>
                        <a:t> 内部数据库存储系统</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影响几乎所有模块的正常增删改查操作</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rPr>
                        <a:t>间接影响业务</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除了 </a:t>
                      </a:r>
                      <a:r>
                        <a:rPr lang="en-US" altLang="zh-CN" sz="1000" dirty="0">
                          <a:solidFill>
                            <a:srgbClr val="000000"/>
                          </a:solidFill>
                          <a:effectLst/>
                          <a:latin typeface="Microsoft YaHei" panose="020B0503020204020204" pitchFamily="34" charset="-122"/>
                          <a:ea typeface="Microsoft YaHei" panose="020B0503020204020204" pitchFamily="34" charset="-122"/>
                        </a:rPr>
                        <a:t>tsf-es</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tsf-ctsdb</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tsf-redis</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tsf-prometheus</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tsf-grafana</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a:solidFill>
                            <a:srgbClr val="000000"/>
                          </a:solidFill>
                          <a:effectLst/>
                          <a:latin typeface="Microsoft YaHei" panose="020B0503020204020204" pitchFamily="34" charset="-122"/>
                          <a:ea typeface="Microsoft YaHei" panose="020B0503020204020204" pitchFamily="34" charset="-122"/>
                        </a:rPr>
                        <a:t>tsf-dispatch </a:t>
                      </a:r>
                      <a:r>
                        <a:rPr lang="zh-CN" altLang="en-US" sz="1000" dirty="0">
                          <a:solidFill>
                            <a:srgbClr val="000000"/>
                          </a:solidFill>
                          <a:effectLst/>
                          <a:latin typeface="Microsoft YaHei" panose="020B0503020204020204" pitchFamily="34" charset="-122"/>
                          <a:ea typeface="Microsoft YaHei" panose="020B0503020204020204" pitchFamily="34" charset="-122"/>
                        </a:rPr>
                        <a:t>外所有模块</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开源组件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73406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err="1">
                          <a:solidFill>
                            <a:srgbClr val="000000"/>
                          </a:solidFill>
                          <a:effectLst/>
                          <a:latin typeface="Microsoft YaHei" panose="020B0503020204020204" pitchFamily="34" charset="-122"/>
                          <a:ea typeface="Microsoft YaHei" panose="020B0503020204020204" pitchFamily="34" charset="-122"/>
                        </a:rPr>
                        <a:t>-redis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zh-CN" altLang="en-US" sz="1000" dirty="0">
                          <a:solidFill>
                            <a:srgbClr val="000000"/>
                          </a:solidFill>
                          <a:effectLst/>
                          <a:latin typeface="Microsoft YaHei" panose="020B0503020204020204" pitchFamily="34" charset="-122"/>
                          <a:ea typeface="Microsoft YaHei" panose="020B0503020204020204" pitchFamily="34" charset="-122"/>
                        </a:rPr>
                        <a:t> 内部缓存系统</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异常时，请求会直接查询 </a:t>
                      </a:r>
                      <a:r>
                        <a:rPr lang="en-US" altLang="zh-CN" sz="1000" dirty="0" err="1">
                          <a:solidFill>
                            <a:srgbClr val="000000"/>
                          </a:solidFill>
                          <a:effectLst/>
                          <a:latin typeface="Microsoft YaHei" panose="020B0503020204020204" pitchFamily="34" charset="-122"/>
                          <a:ea typeface="Microsoft YaHei" panose="020B0503020204020204" pitchFamily="34" charset="-122"/>
                        </a:rPr>
                        <a:t>db</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ratelimit</a:t>
                      </a:r>
                      <a:r>
                        <a:rPr lang="en-US" altLang="zh-CN" sz="1000" dirty="0">
                          <a:solidFill>
                            <a:srgbClr val="000000"/>
                          </a:solidFill>
                          <a:effectLst/>
                          <a:latin typeface="Microsoft YaHei" panose="020B0503020204020204" pitchFamily="34" charset="-122"/>
                          <a:ea typeface="Microsoft YaHei" panose="020B0503020204020204" pitchFamily="34" charset="-122"/>
                        </a:rPr>
                        <a:t>-master</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-token</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tsf-ms</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-resource</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开源组件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415290">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err="1">
                          <a:solidFill>
                            <a:srgbClr val="000000"/>
                          </a:solidFill>
                          <a:effectLst/>
                          <a:latin typeface="Microsoft YaHei" panose="020B0503020204020204" pitchFamily="34" charset="-122"/>
                          <a:ea typeface="Microsoft YaHei" panose="020B0503020204020204" pitchFamily="34" charset="-122"/>
                        </a:rPr>
                        <a:t>-prometheus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zh-CN" altLang="en-US" sz="1000" dirty="0">
                          <a:solidFill>
                            <a:srgbClr val="000000"/>
                          </a:solidFill>
                          <a:effectLst/>
                          <a:latin typeface="Microsoft YaHei" panose="020B0503020204020204" pitchFamily="34" charset="-122"/>
                          <a:ea typeface="Microsoft YaHei" panose="020B0503020204020204" pitchFamily="34" charset="-122"/>
                        </a:rPr>
                        <a:t> 内部监控平台</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影响内部监控的存储和查询</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err="1">
                          <a:solidFill>
                            <a:srgbClr val="000000"/>
                          </a:solidFill>
                          <a:effectLst/>
                          <a:latin typeface="Microsoft YaHei" panose="020B0503020204020204" pitchFamily="34" charset="-122"/>
                          <a:ea typeface="Microsoft YaHei" panose="020B0503020204020204" pitchFamily="34" charset="-122"/>
                        </a:rPr>
                        <a:t>-oss</a:t>
                      </a:r>
                      <a:r>
                        <a:rPr lang="zh-CN" altLang="en-US" sz="1000" dirty="0">
                          <a:solidFill>
                            <a:srgbClr val="000000"/>
                          </a:solidFill>
                          <a:effectLst/>
                          <a:latin typeface="Microsoft YaHei" panose="020B0503020204020204" pitchFamily="34" charset="-122"/>
                          <a:ea typeface="Microsoft YaHei" panose="020B0503020204020204" pitchFamily="34" charset="-122"/>
                        </a:rPr>
                        <a:t>、</a:t>
                      </a:r>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a:solidFill>
                            <a:srgbClr val="000000"/>
                          </a:solidFill>
                          <a:effectLst/>
                          <a:latin typeface="Microsoft YaHei" panose="020B0503020204020204" pitchFamily="34" charset="-122"/>
                          <a:ea typeface="Microsoft YaHei" panose="020B0503020204020204" pitchFamily="34" charset="-122"/>
                        </a:rPr>
                        <a:t>-consul-access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err="1">
                          <a:solidFill>
                            <a:srgbClr val="000000"/>
                          </a:solidFill>
                          <a:effectLst/>
                          <a:latin typeface="Microsoft YaHei" panose="020B0503020204020204" pitchFamily="34" charset="-122"/>
                          <a:ea typeface="Microsoft YaHei" panose="020B0503020204020204" pitchFamily="34" charset="-122"/>
                        </a:rPr>
                        <a:t>-grafana</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开源组件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414655">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en-US" altLang="zh-CN" sz="1000" dirty="0" err="1">
                          <a:solidFill>
                            <a:srgbClr val="000000"/>
                          </a:solidFill>
                          <a:effectLst/>
                          <a:latin typeface="Microsoft YaHei" panose="020B0503020204020204" pitchFamily="34" charset="-122"/>
                          <a:ea typeface="Microsoft YaHei" panose="020B0503020204020204" pitchFamily="34" charset="-122"/>
                        </a:rPr>
                        <a:t>tsf-grafana</a:t>
                      </a:r>
                      <a:endParaRPr lang="en-US" altLang="zh-CN"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altLang="zh-CN" sz="1000" dirty="0" err="1">
                          <a:solidFill>
                            <a:srgbClr val="000000"/>
                          </a:solidFill>
                          <a:effectLst/>
                          <a:latin typeface="Microsoft YaHei" panose="020B0503020204020204" pitchFamily="34" charset="-122"/>
                          <a:ea typeface="Microsoft YaHei" panose="020B0503020204020204" pitchFamily="34" charset="-122"/>
                        </a:rPr>
                        <a:t>tsf</a:t>
                      </a:r>
                      <a:r>
                        <a:rPr lang="zh-CN" altLang="en-US" sz="1000" dirty="0">
                          <a:solidFill>
                            <a:srgbClr val="000000"/>
                          </a:solidFill>
                          <a:effectLst/>
                          <a:latin typeface="Microsoft YaHei" panose="020B0503020204020204" pitchFamily="34" charset="-122"/>
                          <a:ea typeface="Microsoft YaHei" panose="020B0503020204020204" pitchFamily="34" charset="-122"/>
                        </a:rPr>
                        <a:t> 内部监控展示平台</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rPr>
                        <a:t>影响内部监控的展示</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zh-CN" altLang="en-US" sz="1000" dirty="0">
                          <a:solidFill>
                            <a:srgbClr val="000000"/>
                          </a:solidFill>
                          <a:effectLst/>
                          <a:latin typeface="Microsoft YaHei" panose="020B0503020204020204" pitchFamily="34" charset="-122"/>
                          <a:ea typeface="Microsoft YaHei" panose="020B0503020204020204" pitchFamily="34" charset="-122"/>
                          <a:sym typeface="+mn-ea"/>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err="1">
                          <a:solidFill>
                            <a:srgbClr val="000000"/>
                          </a:solidFill>
                          <a:effectLst/>
                          <a:latin typeface="Microsoft YaHei" panose="020B0503020204020204" pitchFamily="34" charset="-122"/>
                          <a:ea typeface="Microsoft YaHei" panose="020B0503020204020204" pitchFamily="34" charset="-122"/>
                        </a:rPr>
                        <a:t>tsf</a:t>
                      </a:r>
                      <a:r>
                        <a:rPr lang="en-US" altLang="zh-CN" sz="1000" dirty="0" err="1">
                          <a:solidFill>
                            <a:srgbClr val="000000"/>
                          </a:solidFill>
                          <a:effectLst/>
                          <a:latin typeface="Microsoft YaHei" panose="020B0503020204020204" pitchFamily="34" charset="-122"/>
                          <a:ea typeface="Microsoft YaHei" panose="020B0503020204020204" pitchFamily="34" charset="-122"/>
                        </a:rPr>
                        <a:t>-prometheus</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开源组件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buNone/>
                      </a:pPr>
                      <a:r>
                        <a:rPr lang="zh-CN" altLang="en-US" sz="1000" dirty="0">
                          <a:solidFill>
                            <a:srgbClr val="000000"/>
                          </a:solidFill>
                          <a:effectLst/>
                          <a:latin typeface="Microsoft YaHei" panose="020B0503020204020204" pitchFamily="34" charset="-122"/>
                          <a:ea typeface="Microsoft YaHei" panose="020B0503020204020204" pitchFamily="34" charset="-122"/>
                        </a:rPr>
                        <a:t>否</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TSF SDK</a:t>
            </a:r>
            <a:r>
              <a:rPr kumimoji="1" lang="zh-CN" altLang="en-US" dirty="0"/>
              <a:t> 组件说明</a:t>
            </a:r>
            <a:endParaRPr kumimoji="1" lang="zh-CN" altLang="en-US" dirty="0"/>
          </a:p>
        </p:txBody>
      </p:sp>
      <p:graphicFrame>
        <p:nvGraphicFramePr>
          <p:cNvPr id="5" name="内容占位符 4"/>
          <p:cNvGraphicFramePr>
            <a:graphicFrameLocks noGrp="1"/>
          </p:cNvGraphicFramePr>
          <p:nvPr>
            <p:ph idx="1"/>
            <p:custDataLst>
              <p:tags r:id="rId1"/>
            </p:custDataLst>
          </p:nvPr>
        </p:nvGraphicFramePr>
        <p:xfrm>
          <a:off x="838200" y="1268413"/>
          <a:ext cx="9135834" cy="4668520"/>
        </p:xfrm>
        <a:graphic>
          <a:graphicData uri="http://schemas.openxmlformats.org/drawingml/2006/table">
            <a:tbl>
              <a:tblPr firstRow="1" bandRow="1">
                <a:tableStyleId>{5C22544A-7EE6-4342-B048-85BDC9FD1C3A}</a:tableStyleId>
              </a:tblPr>
              <a:tblGrid>
                <a:gridCol w="1522730"/>
                <a:gridCol w="1522548"/>
                <a:gridCol w="1522639"/>
                <a:gridCol w="1522730"/>
                <a:gridCol w="1522095"/>
                <a:gridCol w="1523092"/>
              </a:tblGrid>
              <a:tr h="370840">
                <a:tc>
                  <a:txBody>
                    <a:bodyPr/>
                    <a:lstStyle/>
                    <a:p>
                      <a:pPr algn="ctr" fontAlgn="ctr" latinLnBrk="0"/>
                      <a:r>
                        <a:rPr lang="zh-CN" altLang="en-US" sz="1000" dirty="0">
                          <a:solidFill>
                            <a:schemeClr val="bg1"/>
                          </a:solidFill>
                          <a:effectLst/>
                          <a:latin typeface="Arial" panose="020B0604020202090204" pitchFamily="34" charset="0"/>
                        </a:rPr>
                        <a:t>组件名称</a:t>
                      </a:r>
                      <a:endParaRPr lang="zh-CN" altLang="en-US" sz="1000" dirty="0">
                        <a:solidFill>
                          <a:schemeClr val="bg1"/>
                        </a:solidFill>
                        <a:effectLst/>
                        <a:latin typeface="Arial" panose="020B0604020202090204" pitchFamily="34" charset="0"/>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功能介绍</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Arial" panose="020B0604020202090204" pitchFamily="34" charset="0"/>
                        </a:rPr>
                        <a:t>组件名称</a:t>
                      </a:r>
                      <a:endParaRPr lang="zh-CN" altLang="en-US" sz="1000" dirty="0">
                        <a:solidFill>
                          <a:schemeClr val="bg1"/>
                        </a:solidFill>
                        <a:effectLst/>
                        <a:latin typeface="Arial" panose="020B0604020202090204" pitchFamily="34" charset="0"/>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功能介绍</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c>
                  <a:txBody>
                    <a:bodyPr/>
                    <a:lstStyle/>
                    <a:p>
                      <a:pPr algn="ctr" fontAlgn="ctr" latinLnBrk="0"/>
                      <a:r>
                        <a:rPr lang="zh-CN" altLang="en-US" sz="1000" dirty="0">
                          <a:solidFill>
                            <a:schemeClr val="bg1"/>
                          </a:solidFill>
                          <a:effectLst/>
                          <a:latin typeface="Arial" panose="020B0604020202090204" pitchFamily="34" charset="0"/>
                        </a:rPr>
                        <a:t>组件名称</a:t>
                      </a:r>
                      <a:endParaRPr lang="zh-CN" altLang="en-US" sz="1000" dirty="0">
                        <a:solidFill>
                          <a:schemeClr val="bg1"/>
                        </a:solidFill>
                        <a:effectLst/>
                        <a:latin typeface="Arial" panose="020B0604020202090204" pitchFamily="34" charset="0"/>
                      </a:endParaRPr>
                    </a:p>
                  </a:txBody>
                  <a:tcPr anchor="ctr"/>
                </a:tc>
                <a:tc>
                  <a:txBody>
                    <a:bodyPr/>
                    <a:lstStyle/>
                    <a:p>
                      <a:pPr algn="ctr" fontAlgn="ctr" latinLnBrk="0"/>
                      <a:r>
                        <a:rPr lang="zh-CN" altLang="en-US" sz="1000" dirty="0">
                          <a:solidFill>
                            <a:schemeClr val="bg1"/>
                          </a:solidFill>
                          <a:effectLst/>
                          <a:latin typeface="Microsoft YaHei" panose="020B0503020204020204" pitchFamily="34" charset="-122"/>
                          <a:ea typeface="Microsoft YaHei" panose="020B0503020204020204" pitchFamily="34" charset="-122"/>
                        </a:rPr>
                        <a:t>功能介绍</a:t>
                      </a:r>
                      <a:endParaRPr lang="zh-CN" altLang="en-US" sz="1000" dirty="0">
                        <a:solidFill>
                          <a:schemeClr val="bg1"/>
                        </a:solidFill>
                        <a:effectLst/>
                        <a:latin typeface="Microsoft YaHei" panose="020B0503020204020204" pitchFamily="34" charset="-122"/>
                        <a:ea typeface="Microsoft YaHei" panose="020B0503020204020204" pitchFamily="34" charset="-122"/>
                      </a:endParaRPr>
                    </a:p>
                  </a:txBody>
                  <a:tcPr anchor="ctr"/>
                </a:tc>
              </a:tr>
              <a:tr h="370840">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spring-cloud-tsf-dependencies</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依赖管理</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spring-cloud-tsf-encrypt-util</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a:solidFill>
                            <a:srgbClr val="000000"/>
                          </a:solidFill>
                          <a:effectLst/>
                          <a:latin typeface="Microsoft YaHei" panose="020B0503020204020204" pitchFamily="34" charset="-122"/>
                          <a:ea typeface="Microsoft YaHei" panose="020B0503020204020204" pitchFamily="34" charset="-122"/>
                        </a:rPr>
                        <a:t>分布式配置加密工具组件</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sym typeface="+mn-ea"/>
                        </a:rPr>
                        <a:t>spring-cloud-tsf-</a:t>
                      </a:r>
                      <a:r>
                        <a:rPr lang="en-US" altLang="zh-CN" sz="1000">
                          <a:solidFill>
                            <a:srgbClr val="000000"/>
                          </a:solidFill>
                          <a:effectLst/>
                          <a:latin typeface="Microsoft YaHei" panose="020B0503020204020204" pitchFamily="34" charset="-122"/>
                          <a:ea typeface="Microsoft YaHei" panose="020B0503020204020204" pitchFamily="34" charset="-122"/>
                          <a:sym typeface="+mn-ea"/>
                        </a:rPr>
                        <a:t>lane</a:t>
                      </a:r>
                      <a:endParaRPr lang="en-US" altLang="zh-CN" sz="1000">
                        <a:solidFill>
                          <a:srgbClr val="000000"/>
                        </a:solidFill>
                        <a:effectLst/>
                        <a:latin typeface="Microsoft YaHei" panose="020B0503020204020204" pitchFamily="34" charset="-122"/>
                        <a:ea typeface="Microsoft YaHei" panose="020B0503020204020204" pitchFamily="34" charset="-122"/>
                        <a:sym typeface="+mn-ea"/>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泳道组件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396240">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spring-cloud-tsf-parent</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父工程</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spring-cloud-tsf-logger</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日志组件</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spring-cloud-tsf-msgw-core</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微服务网关</a:t>
                      </a:r>
                      <a:r>
                        <a:rPr lang="en-US" altLang="zh-CN" sz="1000">
                          <a:solidFill>
                            <a:srgbClr val="000000"/>
                          </a:solidFill>
                          <a:effectLst/>
                          <a:latin typeface="Microsoft YaHei" panose="020B0503020204020204" pitchFamily="34" charset="-122"/>
                          <a:ea typeface="Microsoft YaHei" panose="020B0503020204020204" pitchFamily="34" charset="-122"/>
                        </a:rPr>
                        <a:t>core</a:t>
                      </a:r>
                      <a:r>
                        <a:rPr lang="zh-CN" altLang="en-US" sz="1000">
                          <a:solidFill>
                            <a:srgbClr val="000000"/>
                          </a:solidFill>
                          <a:effectLst/>
                          <a:latin typeface="Microsoft YaHei" panose="020B0503020204020204" pitchFamily="34" charset="-122"/>
                          <a:ea typeface="Microsoft YaHei" panose="020B0503020204020204" pitchFamily="34" charset="-122"/>
                        </a:rPr>
                        <a:t>包</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r>
              <a:tr h="370840">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spring-cloud-tsf-core</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core包</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spring-cloud-tsf-ratelimit</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限流组件</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spring-cloud-tsf-msgw-scg</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微服务网关</a:t>
                      </a:r>
                      <a:r>
                        <a:rPr lang="en-US" altLang="zh-CN" sz="1000" dirty="0">
                          <a:solidFill>
                            <a:srgbClr val="000000"/>
                          </a:solidFill>
                          <a:effectLst/>
                          <a:latin typeface="Microsoft YaHei" panose="020B0503020204020204" pitchFamily="34" charset="-122"/>
                          <a:ea typeface="Microsoft YaHei" panose="020B0503020204020204" pitchFamily="34" charset="-122"/>
                        </a:rPr>
                        <a:t>SCG</a:t>
                      </a:r>
                      <a:r>
                        <a:rPr lang="zh-CN" altLang="en-US" sz="1000" dirty="0">
                          <a:solidFill>
                            <a:srgbClr val="000000"/>
                          </a:solidFill>
                          <a:effectLst/>
                          <a:latin typeface="Microsoft YaHei" panose="020B0503020204020204" pitchFamily="34" charset="-122"/>
                          <a:ea typeface="Microsoft YaHei" panose="020B0503020204020204" pitchFamily="34" charset="-122"/>
                        </a:rPr>
                        <a:t>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396240">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spring-cloud-tsf-auth</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服务/API鉴权</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spring-cloud-tsf-route</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路由组件</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a:solidFill>
                            <a:srgbClr val="000000"/>
                          </a:solidFill>
                          <a:effectLst/>
                          <a:latin typeface="Microsoft YaHei" panose="020B0503020204020204" pitchFamily="34" charset="-122"/>
                          <a:ea typeface="Microsoft YaHei" panose="020B0503020204020204" pitchFamily="34" charset="-122"/>
                        </a:rPr>
                        <a:t>spring-cloud-tsf-msgw-zuul</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微服务网关</a:t>
                      </a:r>
                      <a:r>
                        <a:rPr lang="en-US" altLang="zh-CN" sz="1000" dirty="0">
                          <a:solidFill>
                            <a:srgbClr val="000000"/>
                          </a:solidFill>
                          <a:effectLst/>
                          <a:latin typeface="Microsoft YaHei" panose="020B0503020204020204" pitchFamily="34" charset="-122"/>
                          <a:ea typeface="Microsoft YaHei" panose="020B0503020204020204" pitchFamily="34" charset="-122"/>
                        </a:rPr>
                        <a:t>Zuul</a:t>
                      </a:r>
                      <a:r>
                        <a:rPr lang="zh-CN" altLang="en-US" sz="1000" dirty="0">
                          <a:solidFill>
                            <a:srgbClr val="000000"/>
                          </a:solidFill>
                          <a:effectLst/>
                          <a:latin typeface="Microsoft YaHei" panose="020B0503020204020204" pitchFamily="34" charset="-122"/>
                          <a:ea typeface="Microsoft YaHei" panose="020B0503020204020204" pitchFamily="34" charset="-122"/>
                        </a:rPr>
                        <a:t>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370840">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spring-cloud-tsf-circuitbreaker</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熔断</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spring-cloud-tsf-sleuth</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调用链组件</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spring-cloud-tsf-stream</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marL="0" marR="0" lvl="0" indent="0" algn="l" defTabSz="412750" eaLnBrk="1" fontAlgn="ctr" latinLnBrk="0" hangingPunct="1">
                        <a:lnSpc>
                          <a:spcPct val="100000"/>
                        </a:lnSpc>
                        <a:spcBef>
                          <a:spcPct val="0"/>
                        </a:spcBef>
                        <a:spcAft>
                          <a:spcPct val="0"/>
                        </a:spcAft>
                        <a:buClr>
                          <a:srgbClr val="000000"/>
                        </a:buClr>
                        <a:buSzTx/>
                        <a:buFont typeface="Arial" panose="020B0604020202090204" pitchFamily="34" charset="0"/>
                        <a:buNone/>
                        <a:defRPr/>
                      </a:pPr>
                      <a:r>
                        <a:rPr lang="en-US" altLang="zh-CN" sz="1000" dirty="0">
                          <a:solidFill>
                            <a:srgbClr val="000000"/>
                          </a:solidFill>
                          <a:effectLst/>
                          <a:latin typeface="Microsoft YaHei" panose="020B0503020204020204" pitchFamily="34" charset="-122"/>
                          <a:ea typeface="Microsoft YaHei" panose="020B0503020204020204" pitchFamily="34" charset="-122"/>
                        </a:rPr>
                        <a:t>tsf stream</a:t>
                      </a:r>
                      <a:r>
                        <a:rPr lang="zh-CN" altLang="en-US" sz="1000" dirty="0">
                          <a:solidFill>
                            <a:srgbClr val="000000"/>
                          </a:solidFill>
                          <a:effectLst/>
                          <a:latin typeface="Microsoft YaHei" panose="020B0503020204020204" pitchFamily="34" charset="-122"/>
                          <a:ea typeface="Microsoft YaHei" panose="020B0503020204020204" pitchFamily="34" charset="-122"/>
                        </a:rPr>
                        <a:t>组件（当前主要为 </a:t>
                      </a:r>
                      <a:r>
                        <a:rPr lang="en-US" altLang="zh-CN" sz="1000" dirty="0">
                          <a:solidFill>
                            <a:srgbClr val="000000"/>
                          </a:solidFill>
                          <a:effectLst/>
                          <a:latin typeface="Microsoft YaHei" panose="020B0503020204020204" pitchFamily="34" charset="-122"/>
                          <a:ea typeface="Microsoft YaHei" panose="020B0503020204020204" pitchFamily="34" charset="-122"/>
                        </a:rPr>
                        <a:t>cmq </a:t>
                      </a:r>
                      <a:r>
                        <a:rPr lang="zh-CN" altLang="en-US" sz="1000" dirty="0">
                          <a:solidFill>
                            <a:srgbClr val="000000"/>
                          </a:solidFill>
                          <a:effectLst/>
                          <a:latin typeface="Microsoft YaHei" panose="020B0503020204020204" pitchFamily="34" charset="-122"/>
                          <a:ea typeface="Microsoft YaHei" panose="020B0503020204020204" pitchFamily="34" charset="-122"/>
                        </a:rPr>
                        <a:t>调用链使用）</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370840">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spring-cloud-tsf-fault-tolerance</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容错</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spring-cloud-tsf-schedule</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任务调度组件</a:t>
                      </a:r>
                      <a:r>
                        <a:rPr lang="zh-CN" altLang="en-US" sz="1000">
                          <a:solidFill>
                            <a:srgbClr val="000000"/>
                          </a:solidFill>
                          <a:effectLst/>
                          <a:latin typeface="Microsoft YaHei" panose="020B0503020204020204" pitchFamily="34" charset="-122"/>
                          <a:ea typeface="Microsoft YaHei" panose="020B0503020204020204" pitchFamily="34" charset="-122"/>
                        </a:rPr>
                        <a:t>（废弃，后面单独</a:t>
                      </a:r>
                      <a:r>
                        <a:rPr lang="en-US" altLang="zh-CN" sz="1000">
                          <a:solidFill>
                            <a:srgbClr val="000000"/>
                          </a:solidFill>
                          <a:effectLst/>
                          <a:latin typeface="Microsoft YaHei" panose="020B0503020204020204" pitchFamily="34" charset="-122"/>
                          <a:ea typeface="Microsoft YaHei" panose="020B0503020204020204" pitchFamily="34" charset="-122"/>
                        </a:rPr>
                        <a:t>SDK</a:t>
                      </a:r>
                      <a:r>
                        <a:rPr lang="zh-CN" altLang="en-US" sz="1000">
                          <a:solidFill>
                            <a:srgbClr val="000000"/>
                          </a:solidFill>
                          <a:effectLst/>
                          <a:latin typeface="Microsoft YaHei" panose="020B0503020204020204" pitchFamily="34" charset="-122"/>
                          <a:ea typeface="Microsoft YaHei" panose="020B0503020204020204" pitchFamily="34" charset="-122"/>
                        </a:rPr>
                        <a:t>）</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dirty="0">
                          <a:solidFill>
                            <a:srgbClr val="000000"/>
                          </a:solidFill>
                          <a:effectLst/>
                          <a:latin typeface="Microsoft YaHei" panose="020B0503020204020204" pitchFamily="34" charset="-122"/>
                          <a:ea typeface="Microsoft YaHei" panose="020B0503020204020204" pitchFamily="34" charset="-122"/>
                        </a:rPr>
                        <a:t>spring-cloud-tsf-unit</a:t>
                      </a:r>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dirty="0">
                          <a:solidFill>
                            <a:srgbClr val="000000"/>
                          </a:solidFill>
                          <a:effectLst/>
                          <a:latin typeface="Microsoft YaHei" panose="020B0503020204020204" pitchFamily="34" charset="-122"/>
                          <a:ea typeface="Microsoft YaHei" panose="020B0503020204020204" pitchFamily="34" charset="-122"/>
                        </a:rPr>
                        <a:t>单元化网关组件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396240">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spring-cloud-tsf-consul-config</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分布式配置中心</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zh-CN" altLang="en-US" sz="1000">
                          <a:solidFill>
                            <a:srgbClr val="000000"/>
                          </a:solidFill>
                          <a:effectLst/>
                          <a:latin typeface="Microsoft YaHei" panose="020B0503020204020204" pitchFamily="34" charset="-122"/>
                          <a:ea typeface="Microsoft YaHei" panose="020B0503020204020204" pitchFamily="34" charset="-122"/>
                        </a:rPr>
                        <a:t>spring-cloud-tsf-swagger</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r>
                        <a:rPr lang="en-US" sz="1000">
                          <a:solidFill>
                            <a:srgbClr val="000000"/>
                          </a:solidFill>
                          <a:effectLst/>
                          <a:latin typeface="Microsoft YaHei" panose="020B0503020204020204" pitchFamily="34" charset="-122"/>
                          <a:ea typeface="Microsoft YaHei" panose="020B0503020204020204" pitchFamily="34" charset="-122"/>
                        </a:rPr>
                        <a:t>swagger组件</a:t>
                      </a:r>
                      <a:endParaRPr lang="en-US" sz="100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c>
                  <a:txBody>
                    <a:bodyPr/>
                    <a:lstStyle/>
                    <a:p>
                      <a:pPr algn="l" fontAlgn="ctr" latinLnBrk="0"/>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nchor="ctr"/>
                </a:tc>
              </a:tr>
              <a:tr h="370840">
                <a:tc>
                  <a:txBody>
                    <a:bodyPr/>
                    <a:lstStyle/>
                    <a:p>
                      <a:pPr algn="l" fontAlgn="ctr">
                        <a:buNone/>
                      </a:pPr>
                      <a:r>
                        <a:rPr lang="zh-CN" altLang="en-US" sz="1000">
                          <a:solidFill>
                            <a:srgbClr val="000000"/>
                          </a:solidFill>
                          <a:effectLst/>
                          <a:latin typeface="Microsoft YaHei" panose="020B0503020204020204" pitchFamily="34" charset="-122"/>
                          <a:ea typeface="Microsoft YaHei" panose="020B0503020204020204" pitchFamily="34" charset="-122"/>
                        </a:rPr>
                        <a:t>spring-cloud-tsf-consul-core</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lgn="l" fontAlgn="ctr">
                        <a:buNone/>
                      </a:pPr>
                      <a:r>
                        <a:rPr lang="zh-CN" altLang="en-US" sz="1000">
                          <a:solidFill>
                            <a:srgbClr val="000000"/>
                          </a:solidFill>
                          <a:effectLst/>
                          <a:latin typeface="Microsoft YaHei" panose="020B0503020204020204" pitchFamily="34" charset="-122"/>
                          <a:ea typeface="Microsoft YaHei" panose="020B0503020204020204" pitchFamily="34" charset="-122"/>
                        </a:rPr>
                        <a:t>注册中心core包</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lgn="l" fontAlgn="ctr">
                        <a:buNone/>
                      </a:pPr>
                      <a:r>
                        <a:rPr lang="zh-CN" altLang="en-US" sz="1000" dirty="0">
                          <a:solidFill>
                            <a:srgbClr val="000000"/>
                          </a:solidFill>
                          <a:effectLst/>
                          <a:latin typeface="Microsoft YaHei" panose="020B0503020204020204" pitchFamily="34" charset="-122"/>
                          <a:ea typeface="Microsoft YaHei" panose="020B0503020204020204" pitchFamily="34" charset="-122"/>
                        </a:rPr>
                        <a:t>spring-cloud-tsf-tagengine</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lgn="l" fontAlgn="ctr">
                        <a:buNone/>
                      </a:pPr>
                      <a:r>
                        <a:rPr lang="zh-CN" altLang="en-US" sz="1000" dirty="0">
                          <a:solidFill>
                            <a:srgbClr val="000000"/>
                          </a:solidFill>
                          <a:effectLst/>
                          <a:latin typeface="Microsoft YaHei" panose="020B0503020204020204" pitchFamily="34" charset="-122"/>
                          <a:ea typeface="Microsoft YaHei" panose="020B0503020204020204" pitchFamily="34" charset="-122"/>
                        </a:rPr>
                        <a:t>标签解析引擎组件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lgn="l" fontAlgn="ctr">
                        <a:buNone/>
                      </a:pP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buNone/>
                      </a:pPr>
                      <a:endParaRPr lang="zh-CN" altLang="en-US"/>
                    </a:p>
                  </a:txBody>
                  <a:tcPr/>
                </a:tc>
              </a:tr>
              <a:tr h="370840">
                <a:tc>
                  <a:txBody>
                    <a:bodyPr/>
                    <a:lstStyle/>
                    <a:p>
                      <a:pPr algn="l" fontAlgn="ctr">
                        <a:buNone/>
                      </a:pPr>
                      <a:r>
                        <a:rPr lang="zh-CN" altLang="en-US" sz="1000">
                          <a:solidFill>
                            <a:srgbClr val="000000"/>
                          </a:solidFill>
                          <a:effectLst/>
                          <a:latin typeface="Microsoft YaHei" panose="020B0503020204020204" pitchFamily="34" charset="-122"/>
                          <a:ea typeface="Microsoft YaHei" panose="020B0503020204020204" pitchFamily="34" charset="-122"/>
                        </a:rPr>
                        <a:t>spring-cloud-tsf-consul-discovery</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lgn="l" fontAlgn="ctr">
                        <a:buNone/>
                      </a:pPr>
                      <a:r>
                        <a:rPr lang="zh-CN" altLang="en-US" sz="1000">
                          <a:solidFill>
                            <a:srgbClr val="000000"/>
                          </a:solidFill>
                          <a:effectLst/>
                          <a:latin typeface="Microsoft YaHei" panose="020B0503020204020204" pitchFamily="34" charset="-122"/>
                          <a:ea typeface="Microsoft YaHei" panose="020B0503020204020204" pitchFamily="34" charset="-122"/>
                        </a:rPr>
                        <a:t>服务注册发现</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lgn="l" fontAlgn="ctr">
                        <a:buNone/>
                      </a:pPr>
                      <a:r>
                        <a:rPr lang="zh-CN" altLang="en-US" sz="1000" dirty="0">
                          <a:solidFill>
                            <a:srgbClr val="000000"/>
                          </a:solidFill>
                          <a:effectLst/>
                          <a:latin typeface="Microsoft YaHei" panose="020B0503020204020204" pitchFamily="34" charset="-122"/>
                          <a:ea typeface="Microsoft YaHei" panose="020B0503020204020204" pitchFamily="34" charset="-122"/>
                        </a:rPr>
                        <a:t>spring-cloud-tsf-starter</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lgn="l" fontAlgn="ctr">
                        <a:buNone/>
                      </a:pPr>
                      <a:r>
                        <a:rPr lang="zh-CN" altLang="en-US" sz="1000" dirty="0">
                          <a:solidFill>
                            <a:srgbClr val="000000"/>
                          </a:solidFill>
                          <a:effectLst/>
                          <a:latin typeface="Microsoft YaHei" panose="020B0503020204020204" pitchFamily="34" charset="-122"/>
                          <a:ea typeface="Microsoft YaHei" panose="020B0503020204020204" pitchFamily="34" charset="-122"/>
                        </a:rPr>
                        <a:t>SDK依赖集成组件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lgn="l" fontAlgn="ctr">
                        <a:buNone/>
                      </a:pP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buNone/>
                      </a:pPr>
                      <a:endParaRPr lang="zh-CN" altLang="en-US"/>
                    </a:p>
                  </a:txBody>
                  <a:tcPr/>
                </a:tc>
              </a:tr>
              <a:tr h="370840">
                <a:tc>
                  <a:txBody>
                    <a:bodyPr/>
                    <a:lstStyle/>
                    <a:p>
                      <a:pPr algn="l" fontAlgn="ctr">
                        <a:buNone/>
                      </a:pPr>
                      <a:r>
                        <a:rPr lang="zh-CN" altLang="en-US" sz="1000">
                          <a:solidFill>
                            <a:srgbClr val="000000"/>
                          </a:solidFill>
                          <a:effectLst/>
                          <a:latin typeface="Microsoft YaHei" panose="020B0503020204020204" pitchFamily="34" charset="-122"/>
                          <a:ea typeface="Microsoft YaHei" panose="020B0503020204020204" pitchFamily="34" charset="-122"/>
                        </a:rPr>
                        <a:t>spring-cloud-tsf-encrypt</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lgn="l" fontAlgn="ctr">
                        <a:buNone/>
                      </a:pPr>
                      <a:r>
                        <a:rPr lang="zh-CN" altLang="en-US" sz="1000">
                          <a:solidFill>
                            <a:srgbClr val="000000"/>
                          </a:solidFill>
                          <a:effectLst/>
                          <a:latin typeface="Microsoft YaHei" panose="020B0503020204020204" pitchFamily="34" charset="-122"/>
                          <a:ea typeface="Microsoft YaHei" panose="020B0503020204020204" pitchFamily="34" charset="-122"/>
                        </a:rPr>
                        <a:t>分布式配置加密组件</a:t>
                      </a:r>
                      <a:endParaRPr lang="zh-CN" altLang="en-US" sz="100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lgn="l" fontAlgn="ctr">
                        <a:buNone/>
                      </a:pPr>
                      <a:r>
                        <a:rPr lang="zh-CN" altLang="en-US" sz="1000" dirty="0">
                          <a:solidFill>
                            <a:srgbClr val="000000"/>
                          </a:solidFill>
                          <a:effectLst/>
                          <a:latin typeface="Microsoft YaHei" panose="020B0503020204020204" pitchFamily="34" charset="-122"/>
                          <a:ea typeface="Microsoft YaHei" panose="020B0503020204020204" pitchFamily="34" charset="-122"/>
                        </a:rPr>
                        <a:t>spring-cloud-tsf-starter-build</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lgn="l" fontAlgn="ctr">
                        <a:buNone/>
                      </a:pPr>
                      <a:r>
                        <a:rPr lang="zh-CN" altLang="en-US" sz="1000" dirty="0">
                          <a:solidFill>
                            <a:srgbClr val="000000"/>
                          </a:solidFill>
                          <a:effectLst/>
                          <a:latin typeface="Microsoft YaHei" panose="020B0503020204020204" pitchFamily="34" charset="-122"/>
                          <a:ea typeface="Microsoft YaHei" panose="020B0503020204020204" pitchFamily="34" charset="-122"/>
                        </a:rPr>
                        <a:t>SDK构建组件</a:t>
                      </a: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lgn="l" fontAlgn="ctr">
                        <a:buNone/>
                      </a:pPr>
                      <a:endParaRPr lang="zh-CN" altLang="en-US" sz="1000" dirty="0">
                        <a:solidFill>
                          <a:srgbClr val="000000"/>
                        </a:solidFill>
                        <a:effectLst/>
                        <a:latin typeface="Microsoft YaHei" panose="020B0503020204020204" pitchFamily="34" charset="-122"/>
                        <a:ea typeface="Microsoft YaHei" panose="020B0503020204020204" pitchFamily="34" charset="-122"/>
                      </a:endParaRPr>
                    </a:p>
                  </a:txBody>
                  <a:tcPr/>
                </a:tc>
                <a:tc>
                  <a:txBody>
                    <a:bodyPr/>
                    <a:lstStyle/>
                    <a:p>
                      <a:pPr>
                        <a:buNone/>
                      </a:pPr>
                      <a:endParaRPr lang="zh-CN" altLang="en-US"/>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课程总结</a:t>
            </a:r>
            <a:endParaRPr lang="zh-CN" altLang="en-US" dirty="0"/>
          </a:p>
        </p:txBody>
      </p:sp>
      <p:sp>
        <p:nvSpPr>
          <p:cNvPr id="3" name="内容占位符 2"/>
          <p:cNvSpPr>
            <a:spLocks noGrp="1"/>
          </p:cNvSpPr>
          <p:nvPr>
            <p:ph idx="1"/>
          </p:nvPr>
        </p:nvSpPr>
        <p:spPr/>
        <p:txBody>
          <a:bodyPr/>
          <a:lstStyle/>
          <a:p>
            <a:r>
              <a:rPr lang="zh-CN" altLang="en-US" dirty="0"/>
              <a:t>本课程详细介绍了</a:t>
            </a:r>
            <a:endParaRPr lang="en-US" altLang="zh-CN" dirty="0"/>
          </a:p>
          <a:p>
            <a:pPr lvl="1"/>
            <a:r>
              <a:rPr lang="en-US" altLang="zh-CN" dirty="0"/>
              <a:t>TSF</a:t>
            </a:r>
            <a:r>
              <a:rPr lang="zh-CN" altLang="en-US" dirty="0"/>
              <a:t> 的总体架构 </a:t>
            </a:r>
            <a:endParaRPr lang="en-US" altLang="zh-CN" dirty="0"/>
          </a:p>
          <a:p>
            <a:pPr lvl="1"/>
            <a:r>
              <a:rPr lang="en-US" altLang="zh-CN" dirty="0"/>
              <a:t>TSF</a:t>
            </a:r>
            <a:r>
              <a:rPr lang="zh-CN" altLang="en-US" dirty="0"/>
              <a:t> 各个组件及对应的功能关系</a:t>
            </a:r>
            <a:endParaRPr lang="en-US" altLang="zh-CN" dirty="0"/>
          </a:p>
          <a:p>
            <a:pPr lvl="1"/>
            <a:r>
              <a:rPr lang="en-US" altLang="zh-CN" dirty="0"/>
              <a:t>TSF</a:t>
            </a:r>
            <a:r>
              <a:rPr lang="zh-CN" altLang="en-US" dirty="0"/>
              <a:t> 组件依赖关系</a:t>
            </a:r>
            <a:endParaRPr lang="en-US" altLang="zh-CN" dirty="0"/>
          </a:p>
          <a:p>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5080967" y="1988840"/>
            <a:ext cx="4910138"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a:solidFill>
                  <a:schemeClr val="accent1"/>
                </a:solidFill>
                <a:latin typeface="微软雅黑" panose="020B0503020204020204" pitchFamily="34" charset="-122"/>
                <a:ea typeface="微软雅黑" panose="020B0503020204020204" pitchFamily="34" charset="-122"/>
                <a:cs typeface="+mn-ea"/>
                <a:sym typeface="+mn-lt"/>
              </a:rPr>
              <a:t>TSF</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 简介</a:t>
            </a:r>
            <a:endPar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5" name="MH_Others_1"/>
          <p:cNvSpPr/>
          <p:nvPr>
            <p:custDataLst>
              <p:tags r:id="rId2"/>
            </p:custDataLst>
          </p:nvPr>
        </p:nvSpPr>
        <p:spPr>
          <a:xfrm>
            <a:off x="5015880" y="1988840"/>
            <a:ext cx="68262"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5080967" y="2728615"/>
            <a:ext cx="4910138"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a:solidFill>
                  <a:schemeClr val="accent1"/>
                </a:solidFill>
                <a:latin typeface="微软雅黑" panose="020B0503020204020204" pitchFamily="34" charset="-122"/>
                <a:ea typeface="微软雅黑" panose="020B0503020204020204" pitchFamily="34" charset="-122"/>
                <a:cs typeface="+mn-ea"/>
                <a:sym typeface="+mn-lt"/>
              </a:rPr>
              <a:t>TSF</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 架构</a:t>
            </a:r>
            <a:endPar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7" name="MH_Others_2"/>
          <p:cNvSpPr/>
          <p:nvPr>
            <p:custDataLst>
              <p:tags r:id="rId4"/>
            </p:custDataLst>
          </p:nvPr>
        </p:nvSpPr>
        <p:spPr>
          <a:xfrm>
            <a:off x="5015880" y="2728615"/>
            <a:ext cx="68262"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8" name="MH_Entry_3"/>
          <p:cNvSpPr/>
          <p:nvPr>
            <p:custDataLst>
              <p:tags r:id="rId5"/>
            </p:custDataLst>
          </p:nvPr>
        </p:nvSpPr>
        <p:spPr>
          <a:xfrm>
            <a:off x="5080967" y="3468390"/>
            <a:ext cx="4910138"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a:t>
            </a:r>
            <a:r>
              <a:rPr lang="en-US" altLang="zh-CN" sz="2400" b="1" dirty="0">
                <a:solidFill>
                  <a:schemeClr val="accent1"/>
                </a:solidFill>
                <a:latin typeface="微软雅黑" panose="020B0503020204020204" pitchFamily="34" charset="-122"/>
                <a:ea typeface="微软雅黑" panose="020B0503020204020204" pitchFamily="34" charset="-122"/>
                <a:cs typeface="+mn-ea"/>
                <a:sym typeface="+mn-lt"/>
              </a:rPr>
              <a:t>TSF</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 组件说明</a:t>
            </a:r>
            <a:endPar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MH_Others_3"/>
          <p:cNvSpPr/>
          <p:nvPr>
            <p:custDataLst>
              <p:tags r:id="rId6"/>
            </p:custDataLst>
          </p:nvPr>
        </p:nvSpPr>
        <p:spPr>
          <a:xfrm>
            <a:off x="5015880" y="3468390"/>
            <a:ext cx="68262"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7"/>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endParaRPr lang="zh-CN" altLang="en-US" sz="66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3" name="MH_Others_4"/>
          <p:cNvSpPr txBox="1"/>
          <p:nvPr>
            <p:custDataLst>
              <p:tags r:id="rId8"/>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endParaRPr lang="zh-CN" altLang="en-US" sz="66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kern="1200" dirty="0">
                <a:solidFill>
                  <a:srgbClr val="01ACF1"/>
                </a:solidFill>
                <a:latin typeface="微软雅黑" panose="020B0503020204020204" pitchFamily="34" charset="-122"/>
                <a:ea typeface="微软雅黑" panose="020B0503020204020204" pitchFamily="34" charset="-122"/>
                <a:cs typeface="+mn-ea"/>
                <a:sym typeface="+mn-lt"/>
              </a:rPr>
              <a:t>1.1 </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TSF</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 介绍</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kern="1200" dirty="0">
                <a:solidFill>
                  <a:srgbClr val="01ACF1"/>
                </a:solidFill>
                <a:latin typeface="微软雅黑" panose="020B0503020204020204" pitchFamily="34" charset="-122"/>
                <a:ea typeface="微软雅黑" panose="020B0503020204020204" pitchFamily="34" charset="-122"/>
                <a:cs typeface="+mn-ea"/>
                <a:sym typeface="+mn-lt"/>
              </a:rPr>
              <a:t>1.2 </a:t>
            </a:r>
            <a:r>
              <a:rPr lang="en-US" altLang="zh-CN" sz="2000" b="0" kern="1200" dirty="0">
                <a:solidFill>
                  <a:srgbClr val="01ACF1"/>
                </a:solidFill>
                <a:latin typeface="微软雅黑" panose="020B0503020204020204" pitchFamily="34" charset="-122"/>
                <a:ea typeface="微软雅黑" panose="020B0503020204020204" pitchFamily="34" charset="-122"/>
                <a:cs typeface="+mn-ea"/>
                <a:sym typeface="+mn-lt"/>
              </a:rPr>
              <a:t>TSF</a:t>
            </a:r>
            <a:r>
              <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rPr>
              <a:t> 产品功能</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a:solidFill>
                  <a:schemeClr val="accent1"/>
                </a:solidFill>
                <a:latin typeface="微软雅黑" panose="020B0503020204020204" pitchFamily="34" charset="-122"/>
                <a:ea typeface="微软雅黑" panose="020B0503020204020204" pitchFamily="34" charset="-122"/>
                <a:cs typeface="+mn-ea"/>
                <a:sym typeface="+mn-lt"/>
              </a:rPr>
              <a:t>TSF</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 简介</a:t>
            </a:r>
            <a:endPar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4222143" y="5581816"/>
            <a:ext cx="184731" cy="369332"/>
          </a:xfrm>
          <a:prstGeom prst="rect">
            <a:avLst/>
          </a:prstGeom>
          <a:noFill/>
        </p:spPr>
        <p:txBody>
          <a:bodyPr wrap="none" rtlCol="0">
            <a:spAutoFit/>
          </a:bodyPr>
          <a:lstStyle/>
          <a:p>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1.1</a:t>
            </a:r>
            <a:r>
              <a:rPr kumimoji="1" lang="zh-CN" altLang="en-US" dirty="0"/>
              <a:t> </a:t>
            </a:r>
            <a:r>
              <a:rPr kumimoji="1" lang="en-US" altLang="zh-CN" dirty="0"/>
              <a:t>TSF</a:t>
            </a:r>
            <a:r>
              <a:rPr kumimoji="1" lang="zh-CN" altLang="en-US" dirty="0"/>
              <a:t> 介绍</a:t>
            </a:r>
            <a:endParaRPr kumimoji="1" lang="zh-CN" altLang="en-US" dirty="0"/>
          </a:p>
        </p:txBody>
      </p:sp>
      <p:sp>
        <p:nvSpPr>
          <p:cNvPr id="3" name="内容占位符 2"/>
          <p:cNvSpPr>
            <a:spLocks noGrp="1"/>
          </p:cNvSpPr>
          <p:nvPr>
            <p:ph idx="1"/>
          </p:nvPr>
        </p:nvSpPr>
        <p:spPr/>
        <p:txBody>
          <a:bodyPr/>
          <a:lstStyle/>
          <a:p>
            <a:r>
              <a:rPr lang="zh-CN" altLang="en-US" dirty="0"/>
              <a:t>腾讯分布式服务框架 （</a:t>
            </a:r>
            <a:r>
              <a:rPr lang="en-US" altLang="zh-CN" dirty="0"/>
              <a:t>Tencent Service Framework</a:t>
            </a:r>
            <a:r>
              <a:rPr lang="zh-CN" altLang="en-US" dirty="0"/>
              <a:t>） 是一个围绕着应用和微服务的 </a:t>
            </a:r>
            <a:r>
              <a:rPr lang="en-US" altLang="zh-CN" dirty="0"/>
              <a:t>PaaS </a:t>
            </a:r>
            <a:r>
              <a:rPr lang="zh-CN" altLang="en-US" dirty="0"/>
              <a:t>平台，助企业客户解决传统集中式架构转型的困难，打造大规模高可用的分布式系统架构，实现业务、产品的快速落地。</a:t>
            </a:r>
            <a:endParaRPr lang="zh-CN" altLang="en-US" dirty="0"/>
          </a:p>
          <a:p>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1.2</a:t>
            </a:r>
            <a:r>
              <a:rPr kumimoji="1" lang="zh-CN" altLang="en-US" dirty="0"/>
              <a:t> </a:t>
            </a:r>
            <a:r>
              <a:rPr kumimoji="1" lang="en-US" altLang="zh-CN" dirty="0"/>
              <a:t>TSF</a:t>
            </a:r>
            <a:r>
              <a:rPr kumimoji="1" lang="zh-CN" altLang="en-US" dirty="0"/>
              <a:t> 产品功能 </a:t>
            </a:r>
            <a:endParaRPr kumimoji="1" lang="zh-CN" altLang="en-US" dirty="0"/>
          </a:p>
        </p:txBody>
      </p:sp>
      <p:sp>
        <p:nvSpPr>
          <p:cNvPr id="3" name="内容占位符 2"/>
          <p:cNvSpPr>
            <a:spLocks noGrp="1"/>
          </p:cNvSpPr>
          <p:nvPr>
            <p:ph idx="1"/>
          </p:nvPr>
        </p:nvSpPr>
        <p:spPr/>
        <p:txBody>
          <a:bodyPr/>
          <a:lstStyle/>
          <a:p>
            <a:r>
              <a:rPr lang="zh-CN" altLang="en-US" dirty="0"/>
              <a:t>资源管理</a:t>
            </a:r>
            <a:endParaRPr lang="en-US" altLang="zh-CN" dirty="0"/>
          </a:p>
          <a:p>
            <a:pPr lvl="1"/>
            <a:r>
              <a:rPr lang="zh-CN" altLang="en-US" dirty="0"/>
              <a:t>集群、命名空间（服务调用）、部署组（操作单元）</a:t>
            </a:r>
            <a:endParaRPr lang="en-US" altLang="zh-CN" dirty="0"/>
          </a:p>
          <a:p>
            <a:r>
              <a:rPr lang="zh-CN" altLang="en-US" dirty="0"/>
              <a:t>应用生命周期管理</a:t>
            </a:r>
            <a:endParaRPr lang="en-US" altLang="zh-CN" dirty="0"/>
          </a:p>
          <a:p>
            <a:pPr lvl="1"/>
            <a:r>
              <a:rPr lang="zh-CN" altLang="en-US" dirty="0"/>
              <a:t>应用部署、应用启停、弹性扩缩容、程序</a:t>
            </a:r>
            <a:r>
              <a:rPr lang="en-US" altLang="zh-CN" dirty="0"/>
              <a:t>/</a:t>
            </a:r>
            <a:r>
              <a:rPr lang="zh-CN" altLang="en-US" dirty="0"/>
              <a:t>镜像版本管理、分布式配置</a:t>
            </a:r>
            <a:endParaRPr lang="en-US" altLang="zh-CN" dirty="0"/>
          </a:p>
          <a:p>
            <a:r>
              <a:rPr lang="zh-CN" altLang="en-US" dirty="0"/>
              <a:t>微服务治理</a:t>
            </a:r>
            <a:endParaRPr lang="en-US" altLang="zh-CN" dirty="0"/>
          </a:p>
          <a:p>
            <a:pPr lvl="1"/>
            <a:r>
              <a:rPr lang="zh-CN" altLang="en-US" dirty="0"/>
              <a:t>微服务列表、微服务详情、服务限流、服务路由、服务鉴权、服务熔断</a:t>
            </a:r>
            <a:endParaRPr lang="en-US" altLang="zh-CN" dirty="0"/>
          </a:p>
          <a:p>
            <a:r>
              <a:rPr lang="zh-CN" altLang="en-US" dirty="0"/>
              <a:t>数据化运营</a:t>
            </a:r>
            <a:endParaRPr lang="en-US" altLang="zh-CN" dirty="0"/>
          </a:p>
          <a:p>
            <a:pPr lvl="1"/>
            <a:r>
              <a:rPr lang="zh-CN" altLang="en-US" dirty="0"/>
              <a:t>业务日志、服务依赖拓扑图、调用链详情、微服务统计数据、监控告警、</a:t>
            </a:r>
            <a:r>
              <a:rPr lang="en-US" altLang="zh-CN" dirty="0"/>
              <a:t>JVM</a:t>
            </a:r>
            <a:r>
              <a:rPr lang="zh-CN" altLang="en-US" dirty="0"/>
              <a:t> 监控</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endParaRPr lang="zh-CN" altLang="en-US" sz="66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a:solidFill>
                  <a:schemeClr val="accent1"/>
                </a:solidFill>
                <a:latin typeface="微软雅黑" panose="020B0503020204020204" pitchFamily="34" charset="-122"/>
                <a:ea typeface="微软雅黑" panose="020B0503020204020204" pitchFamily="34" charset="-122"/>
                <a:cs typeface="+mn-ea"/>
                <a:sym typeface="+mn-lt"/>
              </a:rPr>
              <a:t>TSF</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 架构</a:t>
            </a:r>
            <a:endPar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4222143" y="5581816"/>
            <a:ext cx="184731" cy="369332"/>
          </a:xfrm>
          <a:prstGeom prst="rect">
            <a:avLst/>
          </a:prstGeom>
          <a:noFill/>
        </p:spPr>
        <p:txBody>
          <a:bodyPr wrap="none" rtlCol="0">
            <a:spAutoFit/>
          </a:bodyPr>
          <a:lstStyle/>
          <a:p>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p>
            <a:r>
              <a:rPr lang="en-US" altLang="zh-CN" dirty="0"/>
              <a:t>TSF</a:t>
            </a:r>
            <a:r>
              <a:rPr lang="zh-CN" altLang="en-US" dirty="0"/>
              <a:t> </a:t>
            </a:r>
            <a:r>
              <a:rPr lang="en-US" altLang="zh-CN" dirty="0"/>
              <a:t>1.29</a:t>
            </a:r>
            <a:r>
              <a:rPr lang="zh-CN" altLang="en-US" dirty="0"/>
              <a:t> 独立版架构概览</a:t>
            </a:r>
            <a:endParaRPr lang="zh-CN" altLang="en-US" dirty="0"/>
          </a:p>
        </p:txBody>
      </p:sp>
      <p:sp>
        <p:nvSpPr>
          <p:cNvPr id="3" name="内容占位符 2"/>
          <p:cNvSpPr>
            <a:spLocks noGrp="1"/>
          </p:cNvSpPr>
          <p:nvPr>
            <p:ph idx="1"/>
          </p:nvPr>
        </p:nvSpPr>
        <p:spPr/>
        <p:txBody>
          <a:bodyPr/>
          <a:lstStyle/>
          <a:p>
            <a:r>
              <a:rPr lang="zh-CN" altLang="en-US" dirty="0"/>
              <a:t>模块分类</a:t>
            </a:r>
            <a:endParaRPr lang="en-US" altLang="zh-CN" dirty="0"/>
          </a:p>
          <a:p>
            <a:pPr lvl="1"/>
            <a:r>
              <a:rPr lang="zh-CN" altLang="en-US" dirty="0"/>
              <a:t>前置接入层</a:t>
            </a:r>
            <a:endParaRPr lang="en-US" altLang="zh-CN" dirty="0"/>
          </a:p>
          <a:p>
            <a:pPr lvl="1"/>
            <a:r>
              <a:rPr lang="en-US" altLang="zh-CN" dirty="0"/>
              <a:t>TSF</a:t>
            </a:r>
            <a:r>
              <a:rPr lang="zh-CN" altLang="en-US" dirty="0"/>
              <a:t> 管控平台</a:t>
            </a:r>
            <a:endParaRPr lang="en-US" altLang="zh-CN" dirty="0"/>
          </a:p>
          <a:p>
            <a:pPr lvl="1"/>
            <a:r>
              <a:rPr lang="en-US" altLang="zh-CN" dirty="0"/>
              <a:t>TSF </a:t>
            </a:r>
            <a:r>
              <a:rPr lang="zh-CN" altLang="en-US" dirty="0"/>
              <a:t>注册中心</a:t>
            </a:r>
            <a:endParaRPr lang="en-US" altLang="zh-CN" dirty="0"/>
          </a:p>
          <a:p>
            <a:pPr lvl="1"/>
            <a:r>
              <a:rPr lang="en-US" altLang="zh-CN" dirty="0"/>
              <a:t>TSF</a:t>
            </a:r>
            <a:r>
              <a:rPr lang="zh-CN" altLang="en-US" dirty="0"/>
              <a:t> 虚拟机应用管理平台</a:t>
            </a:r>
            <a:endParaRPr lang="en-US" altLang="zh-CN" dirty="0"/>
          </a:p>
          <a:p>
            <a:pPr lvl="1"/>
            <a:r>
              <a:rPr lang="en-US" altLang="zh-CN" dirty="0"/>
              <a:t>TSF</a:t>
            </a:r>
            <a:r>
              <a:rPr lang="zh-CN" altLang="en-US" dirty="0"/>
              <a:t> </a:t>
            </a:r>
            <a:r>
              <a:rPr lang="en-US" altLang="zh-CN" dirty="0"/>
              <a:t>Mesh</a:t>
            </a:r>
            <a:r>
              <a:rPr lang="zh-CN" altLang="en-US" dirty="0"/>
              <a:t> 应用管理平台</a:t>
            </a:r>
            <a:endParaRPr lang="en-US" altLang="zh-CN" dirty="0"/>
          </a:p>
          <a:p>
            <a:pPr lvl="1"/>
            <a:r>
              <a:rPr lang="en-US" altLang="zh-CN" dirty="0"/>
              <a:t>TSF</a:t>
            </a:r>
            <a:r>
              <a:rPr lang="zh-CN" altLang="en-US" dirty="0"/>
              <a:t> 运营端</a:t>
            </a:r>
            <a:endParaRPr lang="en-US" altLang="zh-CN" dirty="0"/>
          </a:p>
          <a:p>
            <a:pPr lvl="1"/>
            <a:r>
              <a:rPr lang="en-US" altLang="zh-CN" dirty="0"/>
              <a:t>TSF</a:t>
            </a:r>
            <a:r>
              <a:rPr lang="zh-CN" altLang="en-US" dirty="0"/>
              <a:t> 容器平台</a:t>
            </a:r>
            <a:endParaRPr lang="zh-CN" altLang="en-US" dirty="0"/>
          </a:p>
          <a:p>
            <a:pPr lvl="1"/>
            <a:r>
              <a:rPr lang="en-US" altLang="zh-CN" dirty="0">
                <a:sym typeface="+mn-ea"/>
              </a:rPr>
              <a:t>TSF </a:t>
            </a:r>
            <a:r>
              <a:rPr lang="zh-CN" altLang="en-US" dirty="0">
                <a:sym typeface="+mn-ea"/>
              </a:rPr>
              <a:t>基础服务</a:t>
            </a:r>
            <a:endParaRPr lang="zh-CN" altLang="en-US" sz="1400" dirty="0"/>
          </a:p>
          <a:p>
            <a:pPr marL="0" lvl="0" indent="0">
              <a:buNone/>
            </a:pPr>
            <a:r>
              <a:rPr lang="zh-CN" altLang="en-US" sz="1200" dirty="0"/>
              <a:t>注：除了应用集群内的，其余都是平台组件</a:t>
            </a:r>
            <a:endParaRPr lang="zh-CN" altLang="en-US" sz="1200"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71864" y="543198"/>
            <a:ext cx="7128792" cy="61836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TSF</a:t>
            </a:r>
            <a:r>
              <a:rPr kumimoji="1" lang="zh-CN" altLang="en-US" dirty="0"/>
              <a:t> 程序部署控制流</a:t>
            </a:r>
            <a:endParaRPr kumimoji="1" lang="zh-CN" altLang="en-US" dirty="0"/>
          </a:p>
        </p:txBody>
      </p:sp>
      <p:pic>
        <p:nvPicPr>
          <p:cNvPr id="15" name="内容占位符 1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59967" y="836712"/>
            <a:ext cx="7672065" cy="5723325"/>
          </a:xfrm>
        </p:spPr>
      </p:pic>
    </p:spTree>
  </p:cSld>
  <p:clrMapOvr>
    <a:masterClrMapping/>
  </p:clrMapOvr>
</p:sld>
</file>

<file path=ppt/tags/tag1.xml><?xml version="1.0" encoding="utf-8"?>
<p:tagLst xmlns:p="http://schemas.openxmlformats.org/presentationml/2006/main">
  <p:tag name="MH" val="20171102112856"/>
  <p:tag name="MH_LIBRARY" val="CONTENTS"/>
  <p:tag name="MH_TYPE" val="ENTRY"/>
  <p:tag name="ID" val="553516"/>
  <p:tag name="MH_ORDER" val="1"/>
</p:tagLst>
</file>

<file path=ppt/tags/tag10.xml><?xml version="1.0" encoding="utf-8"?>
<p:tagLst xmlns:p="http://schemas.openxmlformats.org/presentationml/2006/main">
  <p:tag name="MH" val="20171102112856"/>
  <p:tag name="MH_LIBRARY" val="CONTENTS"/>
  <p:tag name="MH_TYPE" val="OTHERS"/>
  <p:tag name="ID" val="553516"/>
</p:tagLst>
</file>

<file path=ppt/tags/tag11.xml><?xml version="1.0" encoding="utf-8"?>
<p:tagLst xmlns:p="http://schemas.openxmlformats.org/presentationml/2006/main">
  <p:tag name="MH" val="20171102112856"/>
  <p:tag name="MH_LIBRARY" val="CONTENTS"/>
  <p:tag name="MH_TYPE" val="ENTRY"/>
  <p:tag name="ID" val="553516"/>
  <p:tag name="MH_ORDER" val="1"/>
</p:tagLst>
</file>

<file path=ppt/tags/tag12.xml><?xml version="1.0" encoding="utf-8"?>
<p:tagLst xmlns:p="http://schemas.openxmlformats.org/presentationml/2006/main">
  <p:tag name="MH" val="20171102112856"/>
  <p:tag name="MH_LIBRARY" val="CONTENTS"/>
  <p:tag name="MH_TYPE" val="OTHERS"/>
  <p:tag name="ID" val="553516"/>
</p:tagLst>
</file>

<file path=ppt/tags/tag13.xml><?xml version="1.0" encoding="utf-8"?>
<p:tagLst xmlns:p="http://schemas.openxmlformats.org/presentationml/2006/main">
  <p:tag name="MH" val="20171102112856"/>
  <p:tag name="MH_LIBRARY" val="CONTENTS"/>
  <p:tag name="MH_TYPE" val="OTHERS"/>
  <p:tag name="ID" val="553516"/>
</p:tagLst>
</file>

<file path=ppt/tags/tag14.xml><?xml version="1.0" encoding="utf-8"?>
<p:tagLst xmlns:p="http://schemas.openxmlformats.org/presentationml/2006/main">
  <p:tag name="MH" val="20171102112856"/>
  <p:tag name="MH_LIBRARY" val="CONTENTS"/>
  <p:tag name="MH_TYPE" val="OTHERS"/>
  <p:tag name="ID" val="553516"/>
</p:tagLst>
</file>

<file path=ppt/tags/tag15.xml><?xml version="1.0" encoding="utf-8"?>
<p:tagLst xmlns:p="http://schemas.openxmlformats.org/presentationml/2006/main">
  <p:tag name="MH" val="20171102112856"/>
  <p:tag name="MH_LIBRARY" val="CONTENTS"/>
  <p:tag name="MH_TYPE" val="ENTRY"/>
  <p:tag name="ID" val="553516"/>
  <p:tag name="MH_ORDER" val="1"/>
</p:tagLst>
</file>

<file path=ppt/tags/tag16.xml><?xml version="1.0" encoding="utf-8"?>
<p:tagLst xmlns:p="http://schemas.openxmlformats.org/presentationml/2006/main">
  <p:tag name="MH" val="20171102112856"/>
  <p:tag name="MH_LIBRARY" val="CONTENTS"/>
  <p:tag name="MH_TYPE" val="OTHERS"/>
  <p:tag name="ID" val="553516"/>
</p:tagLst>
</file>

<file path=ppt/tags/tag17.xml><?xml version="1.0" encoding="utf-8"?>
<p:tagLst xmlns:p="http://schemas.openxmlformats.org/presentationml/2006/main">
  <p:tag name="MH" val="20171102112856"/>
  <p:tag name="MH_LIBRARY" val="CONTENTS"/>
  <p:tag name="MH_TYPE" val="OTHERS"/>
  <p:tag name="ID" val="553516"/>
</p:tagLst>
</file>

<file path=ppt/tags/tag18.xml><?xml version="1.0" encoding="utf-8"?>
<p:tagLst xmlns:p="http://schemas.openxmlformats.org/presentationml/2006/main">
  <p:tag name="MH" val="20171102112856"/>
  <p:tag name="MH_LIBRARY" val="CONTENTS"/>
  <p:tag name="MH_TYPE" val="OTHERS"/>
  <p:tag name="ID" val="553516"/>
</p:tagLst>
</file>

<file path=ppt/tags/tag19.xml><?xml version="1.0" encoding="utf-8"?>
<p:tagLst xmlns:p="http://schemas.openxmlformats.org/presentationml/2006/main">
  <p:tag name="MH" val="20171102112856"/>
  <p:tag name="MH_LIBRARY" val="CONTENTS"/>
  <p:tag name="MH_TYPE" val="ENTRY"/>
  <p:tag name="ID" val="553516"/>
  <p:tag name="MH_ORDER" val="1"/>
</p:tagLst>
</file>

<file path=ppt/tags/tag2.xml><?xml version="1.0" encoding="utf-8"?>
<p:tagLst xmlns:p="http://schemas.openxmlformats.org/presentationml/2006/main">
  <p:tag name="MH" val="20171102112856"/>
  <p:tag name="MH_LIBRARY" val="CONTENTS"/>
  <p:tag name="MH_TYPE" val="OTHERS"/>
  <p:tag name="ID" val="553516"/>
</p:tagLst>
</file>

<file path=ppt/tags/tag20.xml><?xml version="1.0" encoding="utf-8"?>
<p:tagLst xmlns:p="http://schemas.openxmlformats.org/presentationml/2006/main">
  <p:tag name="MH" val="20171102112856"/>
  <p:tag name="MH_LIBRARY" val="CONTENTS"/>
  <p:tag name="MH_TYPE" val="OTHERS"/>
  <p:tag name="ID" val="553516"/>
</p:tagLst>
</file>

<file path=ppt/tags/tag21.xml><?xml version="1.0" encoding="utf-8"?>
<p:tagLst xmlns:p="http://schemas.openxmlformats.org/presentationml/2006/main">
  <p:tag name="KSO_WM_UNIT_TABLE_BEAUTIFY" val="smartTable{b22ab690-b6a6-47c0-95c6-80bd2a28e55c}"/>
  <p:tag name="TABLE_ENDDRAG_ORIGIN_RECT" val="719*129"/>
  <p:tag name="TABLE_ENDDRAG_RECT" val="66*122*810*134"/>
</p:tagLst>
</file>

<file path=ppt/tags/tag22.xml><?xml version="1.0" encoding="utf-8"?>
<p:tagLst xmlns:p="http://schemas.openxmlformats.org/presentationml/2006/main">
  <p:tag name="KSO_WM_UNIT_TABLE_BEAUTIFY" val="smartTable{b167bb5d-57ea-446a-9686-089c394de25e}"/>
  <p:tag name="TABLE_ENDDRAG_ORIGIN_RECT" val="813*450"/>
  <p:tag name="TABLE_ENDDRAG_RECT" val="66*60*813*437"/>
</p:tagLst>
</file>

<file path=ppt/tags/tag23.xml><?xml version="1.0" encoding="utf-8"?>
<p:tagLst xmlns:p="http://schemas.openxmlformats.org/presentationml/2006/main">
  <p:tag name="KSO_WM_UNIT_TABLE_BEAUTIFY" val="smartTable{b22ab690-b6a6-47c0-95c6-80bd2a28e55c}"/>
  <p:tag name="TABLE_ENDDRAG_ORIGIN_RECT" val="842*476"/>
  <p:tag name="TABLE_ENDDRAG_RECT" val="66*41*842*464"/>
</p:tagLst>
</file>

<file path=ppt/tags/tag24.xml><?xml version="1.0" encoding="utf-8"?>
<p:tagLst xmlns:p="http://schemas.openxmlformats.org/presentationml/2006/main">
  <p:tag name="KSO_WM_UNIT_TABLE_BEAUTIFY" val="smartTable{b1c36627-f746-4e33-ae6b-5e29d3f61c35}"/>
  <p:tag name="TABLE_ENDDRAG_ORIGIN_RECT" val="719*319"/>
  <p:tag name="TABLE_ENDDRAG_RECT" val="66*89*828*329"/>
</p:tagLst>
</file>

<file path=ppt/tags/tag25.xml><?xml version="1.0" encoding="utf-8"?>
<p:tagLst xmlns:p="http://schemas.openxmlformats.org/presentationml/2006/main">
  <p:tag name="KSO_WM_UNIT_TABLE_BEAUTIFY" val="smartTable{b1c36627-f746-4e33-ae6b-5e29d3f61c35}"/>
  <p:tag name="TABLE_ENDDRAG_ORIGIN_RECT" val="719*286"/>
  <p:tag name="TABLE_ENDDRAG_RECT" val="66*81*842*342"/>
</p:tagLst>
</file>

<file path=ppt/tags/tag26.xml><?xml version="1.0" encoding="utf-8"?>
<p:tagLst xmlns:p="http://schemas.openxmlformats.org/presentationml/2006/main">
  <p:tag name="KSO_WM_UNIT_TABLE_BEAUTIFY" val="smartTable{0f2438ed-b02c-428b-aee7-8064ecb6a2dd}"/>
  <p:tag name="TABLE_ENDDRAG_ORIGIN_RECT" val="719*218"/>
  <p:tag name="TABLE_ENDDRAG_RECT" val="66*89*833*243"/>
</p:tagLst>
</file>

<file path=ppt/tags/tag27.xml><?xml version="1.0" encoding="utf-8"?>
<p:tagLst xmlns:p="http://schemas.openxmlformats.org/presentationml/2006/main">
  <p:tag name="KSO_WM_UNIT_TABLE_BEAUTIFY" val="smartTable{0f2438ed-b02c-428b-aee7-8064ecb6a2dd}"/>
  <p:tag name="TABLE_ENDDRAG_ORIGIN_RECT" val="834*457"/>
  <p:tag name="TABLE_ENDDRAG_RECT" val="63*69*834*457"/>
</p:tagLst>
</file>

<file path=ppt/tags/tag28.xml><?xml version="1.0" encoding="utf-8"?>
<p:tagLst xmlns:p="http://schemas.openxmlformats.org/presentationml/2006/main">
  <p:tag name="KSO_WM_UNIT_TABLE_BEAUTIFY" val="smartTable{0f2438ed-b02c-428b-aee7-8064ecb6a2dd}"/>
  <p:tag name="TABLE_ENDDRAG_ORIGIN_RECT" val="839*355"/>
  <p:tag name="TABLE_ENDDRAG_RECT" val="66*99*719*355"/>
</p:tagLst>
</file>

<file path=ppt/tags/tag3.xml><?xml version="1.0" encoding="utf-8"?>
<p:tagLst xmlns:p="http://schemas.openxmlformats.org/presentationml/2006/main">
  <p:tag name="MH" val="20171102112856"/>
  <p:tag name="MH_LIBRARY" val="CONTENTS"/>
  <p:tag name="MH_TYPE" val="ENTRY"/>
  <p:tag name="ID" val="553516"/>
  <p:tag name="MH_ORDER" val="2"/>
</p:tagLst>
</file>

<file path=ppt/tags/tag4.xml><?xml version="1.0" encoding="utf-8"?>
<p:tagLst xmlns:p="http://schemas.openxmlformats.org/presentationml/2006/main">
  <p:tag name="MH" val="20171102112856"/>
  <p:tag name="MH_LIBRARY" val="CONTENTS"/>
  <p:tag name="MH_TYPE" val="OTHERS"/>
  <p:tag name="ID" val="553516"/>
</p:tagLst>
</file>

<file path=ppt/tags/tag5.xml><?xml version="1.0" encoding="utf-8"?>
<p:tagLst xmlns:p="http://schemas.openxmlformats.org/presentationml/2006/main">
  <p:tag name="MH" val="20171102112856"/>
  <p:tag name="MH_LIBRARY" val="CONTENTS"/>
  <p:tag name="MH_TYPE" val="ENTRY"/>
  <p:tag name="ID" val="553516"/>
  <p:tag name="MH_ORDER" val="3"/>
</p:tagLst>
</file>

<file path=ppt/tags/tag6.xml><?xml version="1.0" encoding="utf-8"?>
<p:tagLst xmlns:p="http://schemas.openxmlformats.org/presentationml/2006/main">
  <p:tag name="MH" val="20171102112856"/>
  <p:tag name="MH_LIBRARY" val="CONTENTS"/>
  <p:tag name="MH_TYPE" val="OTHERS"/>
  <p:tag name="ID" val="553516"/>
</p:tagLst>
</file>

<file path=ppt/tags/tag7.xml><?xml version="1.0" encoding="utf-8"?>
<p:tagLst xmlns:p="http://schemas.openxmlformats.org/presentationml/2006/main">
  <p:tag name="MH" val="20171102112856"/>
  <p:tag name="MH_LIBRARY" val="CONTENTS"/>
  <p:tag name="MH_TYPE" val="OTHERS"/>
  <p:tag name="ID" val="553516"/>
</p:tagLst>
</file>

<file path=ppt/tags/tag8.xml><?xml version="1.0" encoding="utf-8"?>
<p:tagLst xmlns:p="http://schemas.openxmlformats.org/presentationml/2006/main">
  <p:tag name="MH" val="20171102112856"/>
  <p:tag name="MH_LIBRARY" val="CONTENTS"/>
  <p:tag name="MH_TYPE" val="OTHERS"/>
  <p:tag name="ID" val="553516"/>
</p:tagLst>
</file>

<file path=ppt/tags/tag9.xml><?xml version="1.0" encoding="utf-8"?>
<p:tagLst xmlns:p="http://schemas.openxmlformats.org/presentationml/2006/main">
  <p:tag name="MH" val="20171102112856"/>
  <p:tag name="MH_LIBRARY" val="CONTENTS"/>
  <p:tag name="MH_TYPE" val="OTHERS"/>
  <p:tag name="ID" val="553516"/>
</p:tagLst>
</file>

<file path=ppt/theme/theme1.xml><?xml version="1.0" encoding="utf-8"?>
<a:theme xmlns:a="http://schemas.openxmlformats.org/drawingml/2006/main" name="2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课件模板(1)</Template>
  <TotalTime>0</TotalTime>
  <Words>7316</Words>
  <Application>WPS 表格</Application>
  <PresentationFormat>宽屏</PresentationFormat>
  <Paragraphs>1017</Paragraphs>
  <Slides>28</Slides>
  <Notes>11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28</vt:i4>
      </vt:variant>
    </vt:vector>
  </HeadingPairs>
  <TitlesOfParts>
    <vt:vector size="47" baseType="lpstr">
      <vt:lpstr>Arial</vt:lpstr>
      <vt:lpstr>方正书宋_GBK</vt:lpstr>
      <vt:lpstr>Wingdings</vt:lpstr>
      <vt:lpstr>Calibri Light</vt:lpstr>
      <vt:lpstr>Helvetica Neue</vt:lpstr>
      <vt:lpstr>Calibri</vt:lpstr>
      <vt:lpstr>宋体</vt:lpstr>
      <vt:lpstr>微软雅黑</vt:lpstr>
      <vt:lpstr>汉仪旗黑</vt:lpstr>
      <vt:lpstr>汉仪书宋二KW</vt:lpstr>
      <vt:lpstr>Microsoft YaHei</vt:lpstr>
      <vt:lpstr>宋体</vt:lpstr>
      <vt:lpstr>Arial Unicode MS</vt:lpstr>
      <vt:lpstr>微軟正黑體</vt:lpstr>
      <vt:lpstr>苹方-简</vt:lpstr>
      <vt:lpstr>黑体</vt:lpstr>
      <vt:lpstr>汉仪中黑KW</vt:lpstr>
      <vt:lpstr>微软雅黑</vt:lpstr>
      <vt:lpstr>2_主题1</vt:lpstr>
      <vt:lpstr>PowerPoint 演示文稿</vt:lpstr>
      <vt:lpstr>课程目标</vt:lpstr>
      <vt:lpstr>PowerPoint 演示文稿</vt:lpstr>
      <vt:lpstr>PowerPoint 演示文稿</vt:lpstr>
      <vt:lpstr>1.1 TSF 介绍</vt:lpstr>
      <vt:lpstr>1.2 TSF 产品功能 </vt:lpstr>
      <vt:lpstr>PowerPoint 演示文稿</vt:lpstr>
      <vt:lpstr>TSF 1.29 独立版架构概览</vt:lpstr>
      <vt:lpstr>TSF 程序部署控制流</vt:lpstr>
      <vt:lpstr>TSF 注册中心</vt:lpstr>
      <vt:lpstr>TSF SDK 长轮训机制</vt:lpstr>
      <vt:lpstr>TSF 服务限流</vt:lpstr>
      <vt:lpstr>调用链、监控、日志数据采集</vt:lpstr>
      <vt:lpstr>独立版容器实例视角</vt:lpstr>
      <vt:lpstr>独立版虚拟机实例视角</vt:lpstr>
      <vt:lpstr>调用链、监控、日志数据采集</vt:lpstr>
      <vt:lpstr>Mesh 服务注册</vt:lpstr>
      <vt:lpstr>PowerPoint 演示文稿</vt:lpstr>
      <vt:lpstr>TSF 前置接入层组件说明</vt:lpstr>
      <vt:lpstr>TSF 管控平台组件说明</vt:lpstr>
      <vt:lpstr>TSF 管控平台组件说明</vt:lpstr>
      <vt:lpstr>TSF 注册中心组件说明</vt:lpstr>
      <vt:lpstr>TSF 虚拟机应用管理平台组件说明</vt:lpstr>
      <vt:lpstr>TSF Mesh 应用管理平台组件说明</vt:lpstr>
      <vt:lpstr>TSF 基础服务组件说明</vt:lpstr>
      <vt:lpstr>TSF SDK 组件说明</vt:lpstr>
      <vt:lpstr>课程总结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T137638</dc:creator>
  <cp:lastModifiedBy>zongze</cp:lastModifiedBy>
  <cp:revision>248</cp:revision>
  <cp:lastPrinted>2021-07-29T14:09:37Z</cp:lastPrinted>
  <dcterms:created xsi:type="dcterms:W3CDTF">2021-07-29T14:09:37Z</dcterms:created>
  <dcterms:modified xsi:type="dcterms:W3CDTF">2021-07-29T14:09:37Z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