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1"/>
  </p:notesMasterIdLst>
  <p:handoutMasterIdLst>
    <p:handoutMasterId r:id="rId22"/>
  </p:handoutMasterIdLst>
  <p:sldIdLst>
    <p:sldId id="3195" r:id="rId2"/>
    <p:sldId id="3178" r:id="rId3"/>
    <p:sldId id="3196" r:id="rId4"/>
    <p:sldId id="3143" r:id="rId5"/>
    <p:sldId id="3210" r:id="rId6"/>
    <p:sldId id="3207" r:id="rId7"/>
    <p:sldId id="3211" r:id="rId8"/>
    <p:sldId id="3212" r:id="rId9"/>
    <p:sldId id="3214" r:id="rId10"/>
    <p:sldId id="3215" r:id="rId11"/>
    <p:sldId id="3208" r:id="rId12"/>
    <p:sldId id="3216" r:id="rId13"/>
    <p:sldId id="3217" r:id="rId14"/>
    <p:sldId id="3134" r:id="rId15"/>
    <p:sldId id="3218" r:id="rId16"/>
    <p:sldId id="3219" r:id="rId17"/>
    <p:sldId id="3209" r:id="rId18"/>
    <p:sldId id="3213" r:id="rId19"/>
    <p:sldId id="3200" r:id="rId20"/>
  </p:sldIdLst>
  <p:sldSz cx="12858750" cy="7232650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1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BFB"/>
    <a:srgbClr val="FEA600"/>
    <a:srgbClr val="CB10D7"/>
    <a:srgbClr val="259FE5"/>
    <a:srgbClr val="72B027"/>
    <a:srgbClr val="FEA702"/>
    <a:srgbClr val="A6A6A6"/>
    <a:srgbClr val="F84E4B"/>
    <a:srgbClr val="26C8D2"/>
    <a:srgbClr val="1CB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5" autoAdjust="0"/>
    <p:restoredTop sz="92986" autoAdjust="0"/>
  </p:normalViewPr>
  <p:slideViewPr>
    <p:cSldViewPr>
      <p:cViewPr varScale="1">
        <p:scale>
          <a:sx n="59" d="100"/>
          <a:sy n="59" d="100"/>
        </p:scale>
        <p:origin x="873" y="33"/>
      </p:cViewPr>
      <p:guideLst>
        <p:guide orient="horz" pos="328"/>
        <p:guide pos="4051"/>
        <p:guide pos="557"/>
        <p:guide orient="horz" pos="4183"/>
        <p:guide pos="7588"/>
        <p:guide pos="376"/>
        <p:guide pos="1351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用人工智能建设美好世界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zh-CN" altLang="en-US"/>
              <a:t>用人工智能建设美好世界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36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09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17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8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54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00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30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08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08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24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6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5E018A50-0272-459E-8BED-66D2F38212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883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5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7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1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0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2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56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2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" y="0"/>
            <a:ext cx="12858750" cy="723265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 descr="D:\Pictures\公司logo\iflytek_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944" y="6797727"/>
            <a:ext cx="11604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24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41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41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41" y="6704017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6" y="6704017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91" y="6704017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</p:sldLayoutIdLst>
  <p:hf sldNum="0"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apeli.com/das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hexo.io/zh-cn/" TargetMode="External"/><Relationship Id="rId4" Type="http://schemas.openxmlformats.org/officeDocument/2006/relationships/hyperlink" Target="https://zealdocs.or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487437" y="2536207"/>
            <a:ext cx="8190412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88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  <a:cs typeface="Arial" panose="020B0604020202020204" pitchFamily="34" charset="0"/>
              </a:rPr>
              <a:t>如何成为优秀工程师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89615" y="533697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耿协锋</a:t>
            </a:r>
          </a:p>
        </p:txBody>
      </p:sp>
    </p:spTree>
    <p:extLst>
      <p:ext uri="{BB962C8B-B14F-4D97-AF65-F5344CB8AC3E}">
        <p14:creationId xmlns:p14="http://schemas.microsoft.com/office/powerpoint/2010/main" val="14628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959894" y="3286085"/>
            <a:ext cx="3671678" cy="3671678"/>
          </a:xfrm>
          <a:prstGeom prst="donut">
            <a:avLst>
              <a:gd name="adj" fmla="val 7852"/>
            </a:avLst>
          </a:prstGeom>
          <a:solidFill>
            <a:schemeClr val="accent1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extrusionH="95250" prstMaterial="flat">
            <a:bevelT w="95250" h="69850"/>
            <a:bevelB w="95250" h="698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1428781" y="3437968"/>
            <a:ext cx="2733904" cy="2733904"/>
          </a:xfrm>
          <a:prstGeom prst="donut">
            <a:avLst>
              <a:gd name="adj" fmla="val 7852"/>
            </a:avLst>
          </a:prstGeom>
          <a:solidFill>
            <a:schemeClr val="accent2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z="635000" extrusionH="95250" prstMaterial="flat">
            <a:bevelT h="57150"/>
            <a:bevelB h="571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1884432" y="3519627"/>
            <a:ext cx="1822602" cy="1822602"/>
          </a:xfrm>
          <a:prstGeom prst="donut">
            <a:avLst>
              <a:gd name="adj" fmla="val 7852"/>
            </a:avLst>
          </a:prstGeom>
          <a:solidFill>
            <a:schemeClr val="accent1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z="1270000" extrusionH="95250" prstMaterial="flat">
            <a:bevelT w="44450" h="25400"/>
            <a:bevelB w="44450" h="254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2250905" y="3817678"/>
            <a:ext cx="1089658" cy="1089658"/>
          </a:xfrm>
          <a:prstGeom prst="donut">
            <a:avLst>
              <a:gd name="adj" fmla="val 12925"/>
            </a:avLst>
          </a:prstGeom>
          <a:solidFill>
            <a:schemeClr val="accent2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z="1905000" extrusionH="95250" prstMaterial="flat">
            <a:bevelT w="38100" h="19050"/>
            <a:bevelB w="38100" h="190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 flipV="1">
            <a:off x="2567911" y="3920096"/>
            <a:ext cx="455651" cy="45565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z="2374900" extrusionH="95250" prstMaterial="flat">
            <a:bevelT w="95250" h="69850"/>
            <a:bevelB w="95250" h="698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412572" y="2003527"/>
            <a:ext cx="4000114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613923" y="2670336"/>
            <a:ext cx="3798762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44163" y="3517127"/>
            <a:ext cx="3468522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475760" y="4374581"/>
            <a:ext cx="2936929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855467" y="5376923"/>
            <a:ext cx="2557221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TextBox 79"/>
          <p:cNvSpPr txBox="1"/>
          <p:nvPr/>
        </p:nvSpPr>
        <p:spPr>
          <a:xfrm>
            <a:off x="7653752" y="5083405"/>
            <a:ext cx="32401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食物、水、空气、睡眠</a:t>
            </a:r>
            <a:endParaRPr lang="en-GB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90632" y="4989425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生理上的需要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53752" y="4101797"/>
            <a:ext cx="46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整个有机体是一个追求安全的机制，人的感受器官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、效应器官、智能和其他能量主要是寻求安全的工具</a:t>
            </a:r>
            <a:endParaRPr lang="en-GB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690632" y="4002182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安全上的需要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53752" y="3184277"/>
            <a:ext cx="46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人人都希望得到相互的关系和照顾。感情上的需要比生理上的需要来的细致。</a:t>
            </a:r>
            <a:endParaRPr lang="en-GB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1191" y="3154660"/>
            <a:ext cx="249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情感和归属上的需要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653752" y="2248173"/>
            <a:ext cx="460827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人人都希望自己有稳定的社会地位，要求个人的能力和成就得到社会的承认。尊重的需要又可分为内部尊重和外部尊重</a:t>
            </a:r>
            <a:endParaRPr lang="en-GB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47114" y="231855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尊重的需要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653752" y="952029"/>
            <a:ext cx="4608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自我实现的需要是最高层次的需要，是指实现个人理想、抱负，发挥个人的能力到最大程度，达到自我实现境界的人，接受自己也接受他人，解决问题能力增强，自觉性提高，善于独立处事。</a:t>
            </a:r>
            <a:endParaRPr lang="en-GB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34153" y="1630424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自我实现的需要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973" y="266550"/>
            <a:ext cx="3888070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马斯洛需求层次理论</a:t>
            </a:r>
          </a:p>
        </p:txBody>
      </p:sp>
    </p:spTree>
    <p:extLst>
      <p:ext uri="{BB962C8B-B14F-4D97-AF65-F5344CB8AC3E}">
        <p14:creationId xmlns:p14="http://schemas.microsoft.com/office/powerpoint/2010/main" val="11364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7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8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9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87" grpId="0"/>
          <p:bldP spid="88" grpId="0"/>
          <p:bldP spid="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7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8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9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87" grpId="0"/>
          <p:bldP spid="88" grpId="0"/>
          <p:bldP spid="8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椭圆 3079"/>
          <p:cNvSpPr>
            <a:spLocks noChangeArrowheads="1"/>
          </p:cNvSpPr>
          <p:nvPr/>
        </p:nvSpPr>
        <p:spPr bwMode="auto">
          <a:xfrm>
            <a:off x="2535728" y="2503745"/>
            <a:ext cx="2222943" cy="22229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文本框 3080"/>
          <p:cNvSpPr txBox="1">
            <a:spLocks noChangeArrowheads="1"/>
          </p:cNvSpPr>
          <p:nvPr/>
        </p:nvSpPr>
        <p:spPr bwMode="auto">
          <a:xfrm>
            <a:off x="4758667" y="3117207"/>
            <a:ext cx="1760948" cy="139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6152" name="椭圆 3088"/>
          <p:cNvSpPr>
            <a:spLocks noChangeArrowheads="1"/>
          </p:cNvSpPr>
          <p:nvPr/>
        </p:nvSpPr>
        <p:spPr bwMode="auto">
          <a:xfrm>
            <a:off x="1627353" y="4324947"/>
            <a:ext cx="169622" cy="1696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3" name="椭圆 3087"/>
          <p:cNvSpPr>
            <a:spLocks noChangeArrowheads="1"/>
          </p:cNvSpPr>
          <p:nvPr/>
        </p:nvSpPr>
        <p:spPr bwMode="auto">
          <a:xfrm>
            <a:off x="4946150" y="2238152"/>
            <a:ext cx="482083" cy="4820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5360" y="3376145"/>
            <a:ext cx="5760640" cy="960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如何提高</a:t>
            </a:r>
          </a:p>
        </p:txBody>
      </p:sp>
    </p:spTree>
    <p:extLst>
      <p:ext uri="{BB962C8B-B14F-4D97-AF65-F5344CB8AC3E}">
        <p14:creationId xmlns:p14="http://schemas.microsoft.com/office/powerpoint/2010/main" val="19677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7" y="880021"/>
            <a:ext cx="12857163" cy="5472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2"/>
          <p:cNvSpPr txBox="1"/>
          <p:nvPr/>
        </p:nvSpPr>
        <p:spPr>
          <a:xfrm>
            <a:off x="524719" y="1641329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PDCA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</a:t>
            </a:r>
            <a:endParaRPr lang="en-US" sz="6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32"/>
          <p:cNvSpPr txBox="1"/>
          <p:nvPr/>
        </p:nvSpPr>
        <p:spPr>
          <a:xfrm>
            <a:off x="524719" y="2978103"/>
            <a:ext cx="6624736" cy="85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给自己的学习指定计划，然后坚持执行，最终检查计划的结果，改善期间的不足指定新的计划。</a:t>
            </a:r>
            <a:endParaRPr lang="en-US" altLang="zh-CN" sz="2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2973" y="266550"/>
            <a:ext cx="1321663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PDCA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074" name="Picture 2" descr="https://timgsa.baidu.com/timg?image&amp;quality=80&amp;size=b9999_10000&amp;sec=1541389396777&amp;di=24217709805e871d8fbc5e86599ab2a8&amp;imgtype=jpg&amp;src=http%3A%2F%2Fimg0.imgtn.bdimg.com%2Fit%2Fu%3D1088079770%2C4038113961%26fm%3D214%26gp%3D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839" y="2089658"/>
            <a:ext cx="29718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2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7" y="880021"/>
            <a:ext cx="12857163" cy="5472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2"/>
          <p:cNvSpPr txBox="1"/>
          <p:nvPr/>
        </p:nvSpPr>
        <p:spPr>
          <a:xfrm>
            <a:off x="524719" y="1641329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培养批判性思维</a:t>
            </a:r>
            <a:endParaRPr lang="en-US" sz="6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32"/>
          <p:cNvSpPr txBox="1"/>
          <p:nvPr/>
        </p:nvSpPr>
        <p:spPr>
          <a:xfrm>
            <a:off x="524719" y="2896245"/>
            <a:ext cx="54726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批判性思维就是把知识的表象和本质区分开来的能力。</a:t>
            </a:r>
            <a:endParaRPr lang="en-US" altLang="zh-CN" sz="2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学会质疑</a:t>
            </a:r>
            <a:endParaRPr lang="en-US" altLang="zh-CN" sz="2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学会分析和总结</a:t>
            </a:r>
            <a:endParaRPr lang="en-US" altLang="zh-CN" sz="2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2973" y="266550"/>
            <a:ext cx="3359079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Critical Thinking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 descr="https://timgsa.baidu.com/timg?image&amp;quality=80&amp;size=b9999_10000&amp;sec=1541508276697&amp;di=8e2a42cd91a0658e6596eff78ee41912&amp;imgtype=0&amp;src=http%3A%2F%2Fs10.sinaimg.cn%2Fmw690%2F001ohRyxzy76bzM1qxHe9%266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335" y="1154112"/>
            <a:ext cx="65722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1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473493" y="2176166"/>
            <a:ext cx="1746661" cy="174666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STEP 1</a:t>
            </a:r>
            <a:endParaRPr lang="zh-CN" altLang="en-US" sz="2109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131458" y="2742299"/>
            <a:ext cx="1746661" cy="174666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10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STEP 2</a:t>
            </a:r>
            <a:endParaRPr lang="zh-CN" altLang="en-US" sz="2109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789419" y="2176169"/>
            <a:ext cx="1746661" cy="174666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10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STEP 3</a:t>
            </a:r>
            <a:endParaRPr lang="zh-CN" altLang="en-US" sz="210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447381" y="2742299"/>
            <a:ext cx="1746661" cy="174666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10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STEP 4</a:t>
            </a:r>
            <a:endParaRPr lang="zh-CN" altLang="en-US" sz="2109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>
            <a:stCxn id="9" idx="6"/>
            <a:endCxn id="14" idx="2"/>
          </p:cNvCxnSpPr>
          <p:nvPr/>
        </p:nvCxnSpPr>
        <p:spPr>
          <a:xfrm>
            <a:off x="3220157" y="3049500"/>
            <a:ext cx="911301" cy="566129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2"/>
          </p:cNvCxnSpPr>
          <p:nvPr/>
        </p:nvCxnSpPr>
        <p:spPr>
          <a:xfrm flipV="1">
            <a:off x="5878119" y="3049500"/>
            <a:ext cx="911301" cy="566129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7" idx="6"/>
            <a:endCxn id="20" idx="2"/>
          </p:cNvCxnSpPr>
          <p:nvPr/>
        </p:nvCxnSpPr>
        <p:spPr>
          <a:xfrm>
            <a:off x="8536080" y="3049500"/>
            <a:ext cx="911301" cy="566129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0"/>
          <p:cNvSpPr txBox="1"/>
          <p:nvPr/>
        </p:nvSpPr>
        <p:spPr>
          <a:xfrm>
            <a:off x="1473493" y="4840461"/>
            <a:ext cx="1746662" cy="1426966"/>
          </a:xfrm>
          <a:prstGeom prst="rect">
            <a:avLst/>
          </a:prstGeom>
          <a:noFill/>
        </p:spPr>
        <p:txBody>
          <a:bodyPr wrap="square" lIns="96431" tIns="48215" rIns="96431" bIns="48215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多写代码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多读代码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多学代码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170"/>
          <p:cNvSpPr txBox="1"/>
          <p:nvPr/>
        </p:nvSpPr>
        <p:spPr>
          <a:xfrm>
            <a:off x="4131457" y="4857153"/>
            <a:ext cx="1746662" cy="1426966"/>
          </a:xfrm>
          <a:prstGeom prst="rect">
            <a:avLst/>
          </a:prstGeom>
          <a:noFill/>
        </p:spPr>
        <p:txBody>
          <a:bodyPr wrap="square" lIns="96431" tIns="48215" rIns="96431" bIns="48215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多读代码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多设计代码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写核心代码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170"/>
          <p:cNvSpPr txBox="1"/>
          <p:nvPr/>
        </p:nvSpPr>
        <p:spPr>
          <a:xfrm>
            <a:off x="6789418" y="4838046"/>
            <a:ext cx="1746661" cy="1426966"/>
          </a:xfrm>
          <a:prstGeom prst="rect">
            <a:avLst/>
          </a:prstGeom>
          <a:noFill/>
        </p:spPr>
        <p:txBody>
          <a:bodyPr wrap="square" lIns="96431" tIns="48215" rIns="96431" bIns="48215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多扩展阅读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领悟管理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学会计划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170"/>
          <p:cNvSpPr txBox="1"/>
          <p:nvPr/>
        </p:nvSpPr>
        <p:spPr>
          <a:xfrm>
            <a:off x="9447378" y="4857153"/>
            <a:ext cx="1746663" cy="1426966"/>
          </a:xfrm>
          <a:prstGeom prst="rect">
            <a:avLst/>
          </a:prstGeom>
          <a:noFill/>
        </p:spPr>
        <p:txBody>
          <a:bodyPr wrap="square" lIns="96431" tIns="48215" rIns="96431" bIns="48215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融会贯通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硬软结合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学会传授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836226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职业生涯</a:t>
            </a:r>
          </a:p>
        </p:txBody>
      </p:sp>
    </p:spTree>
    <p:extLst>
      <p:ext uri="{BB962C8B-B14F-4D97-AF65-F5344CB8AC3E}">
        <p14:creationId xmlns:p14="http://schemas.microsoft.com/office/powerpoint/2010/main" val="1983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94" y="1888133"/>
            <a:ext cx="3148318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237077" y="1888133"/>
            <a:ext cx="3148318" cy="2160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73358" y="1888133"/>
            <a:ext cx="3148318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709640" y="1888133"/>
            <a:ext cx="3148318" cy="2160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94" y="4128413"/>
            <a:ext cx="3148318" cy="2160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237077" y="4128413"/>
            <a:ext cx="3148318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473358" y="4128413"/>
            <a:ext cx="3148318" cy="2160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709640" y="4128413"/>
            <a:ext cx="3148318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8994" y="915559"/>
            <a:ext cx="953278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容易学习落地的方法</a:t>
            </a:r>
            <a:endParaRPr lang="en-US" sz="4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32"/>
          <p:cNvSpPr txBox="1"/>
          <p:nvPr/>
        </p:nvSpPr>
        <p:spPr>
          <a:xfrm>
            <a:off x="3693317" y="2320181"/>
            <a:ext cx="223583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面向官方</a:t>
            </a:r>
            <a:r>
              <a:rPr lang="en-US" altLang="zh-CN" sz="1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1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文档编程，可以使用</a:t>
            </a:r>
            <a:r>
              <a:rPr lang="en-US" altLang="zh-CN" sz="1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Dash</a:t>
            </a:r>
            <a:r>
              <a:rPr lang="zh-CN" altLang="en-US" sz="1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或者</a:t>
            </a:r>
            <a:r>
              <a:rPr lang="en-US" altLang="zh-CN" sz="1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Zeal</a:t>
            </a:r>
            <a:r>
              <a:rPr lang="zh-CN" altLang="en-US" sz="1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统一管理自己的</a:t>
            </a:r>
            <a:r>
              <a:rPr lang="en-US" altLang="zh-CN" sz="1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1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文档，建议多阅读相关的官方文档来加深立即</a:t>
            </a:r>
            <a:endParaRPr lang="en-US" sz="1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10185557" y="2392189"/>
            <a:ext cx="223583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可以使用笔记工具，快速记录平时心得，抽时间整理笔记为博客加深理解和运用。</a:t>
            </a:r>
            <a:endParaRPr lang="en-US" sz="1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32"/>
          <p:cNvSpPr txBox="1"/>
          <p:nvPr/>
        </p:nvSpPr>
        <p:spPr>
          <a:xfrm>
            <a:off x="431956" y="4736552"/>
            <a:ext cx="223583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面向开源编程，不重复制造轮子。节省出来时间阅读开源代码，从中学习编程思想。</a:t>
            </a:r>
            <a:endParaRPr lang="en-US" sz="1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32"/>
          <p:cNvSpPr txBox="1"/>
          <p:nvPr/>
        </p:nvSpPr>
        <p:spPr>
          <a:xfrm>
            <a:off x="6924197" y="4736555"/>
            <a:ext cx="223583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利用碎片时间阅读技术短篇，推荐现在流行的各个技术领域的公众号，可以了解对应领域的最新信息</a:t>
            </a:r>
            <a:endParaRPr lang="en-US" sz="1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1836226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有效干货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6" y="1926761"/>
            <a:ext cx="2234597" cy="21216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362" y="4234744"/>
            <a:ext cx="1941747" cy="1936184"/>
          </a:xfrm>
          <a:prstGeom prst="rect">
            <a:avLst/>
          </a:prstGeom>
        </p:spPr>
      </p:pic>
      <p:pic>
        <p:nvPicPr>
          <p:cNvPr id="1028" name="Picture 4" descr="https://timgsa.baidu.com/timg?image&amp;quality=80&amp;size=b9999_10000&amp;sec=1541571111503&amp;di=632414fa08b4b86e242ecf540ebe2535&amp;imgtype=0&amp;src=http%3A%2F%2Fimgupload2.youboy.com%2Fimagestore20150825c3ba95af-7643-4065-a4d9-1a50d94254f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294" y="1950989"/>
            <a:ext cx="1989741" cy="198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41571554172&amp;di=8fffb2be37ebde0c46423e0ea63eeaaa&amp;imgtype=0&amp;src=http%3A%2F%2Fimg.25pp.com%2Fuploadfile%2Fsoft%2Fimages%2F2015%2F0405%2F2015040510002335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60" y="4329520"/>
            <a:ext cx="1746632" cy="174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7" y="1024037"/>
            <a:ext cx="12857163" cy="532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2"/>
          <p:cNvSpPr txBox="1"/>
          <p:nvPr/>
        </p:nvSpPr>
        <p:spPr>
          <a:xfrm>
            <a:off x="524719" y="1240061"/>
            <a:ext cx="112332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文档管理工具  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Mac</a:t>
            </a: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版 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3"/>
              </a:rPr>
              <a:t>https://kapeli.com/dash</a:t>
            </a:r>
            <a:endParaRPr lang="en-US" altLang="zh-CN" sz="20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文档管理工具  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</a:t>
            </a: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版 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4"/>
              </a:rPr>
              <a:t>https://zealdocs.org/</a:t>
            </a:r>
            <a:endParaRPr lang="en-US" altLang="zh-CN" sz="20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推荐公众号：安卓开发精选、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Cocoa</a:t>
            </a: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开发社区、前端大全、</a:t>
            </a:r>
            <a:r>
              <a:rPr lang="en-US" altLang="zh-CN" sz="20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importNew</a:t>
            </a: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爱好者、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Node</a:t>
            </a: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全栈、技术最前线</a:t>
            </a:r>
            <a:endParaRPr lang="en-US" altLang="zh-CN" sz="20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推荐使用有道云笔记或者印象笔记</a:t>
            </a:r>
            <a:endParaRPr lang="en-US" altLang="zh-CN" sz="20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博客推荐使用</a:t>
            </a:r>
            <a:r>
              <a:rPr lang="en-US" altLang="zh-CN" sz="20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hexo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5"/>
              </a:rPr>
              <a:t>https://hexo.io/zh-cn/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，可以将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文档渲染成博客，方便好用。</a:t>
            </a:r>
            <a:endParaRPr lang="en-US" altLang="zh-CN" sz="20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学会使用</a:t>
            </a:r>
            <a:r>
              <a:rPr lang="en-US" altLang="zh-CN" sz="2000" dirty="0" err="1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发现新事物、火事物 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6"/>
              </a:rPr>
              <a:t>https://github.com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阅读马丁福勒的书籍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《</a:t>
            </a: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重构：改善既有代码的设计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》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2973" y="266550"/>
            <a:ext cx="1836226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有效干货</a:t>
            </a:r>
          </a:p>
        </p:txBody>
      </p:sp>
    </p:spTree>
    <p:extLst>
      <p:ext uri="{BB962C8B-B14F-4D97-AF65-F5344CB8AC3E}">
        <p14:creationId xmlns:p14="http://schemas.microsoft.com/office/powerpoint/2010/main" val="237842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椭圆 3079"/>
          <p:cNvSpPr>
            <a:spLocks noChangeArrowheads="1"/>
          </p:cNvSpPr>
          <p:nvPr/>
        </p:nvSpPr>
        <p:spPr bwMode="auto">
          <a:xfrm>
            <a:off x="2535728" y="2503745"/>
            <a:ext cx="2222943" cy="22229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文本框 3080"/>
          <p:cNvSpPr txBox="1">
            <a:spLocks noChangeArrowheads="1"/>
          </p:cNvSpPr>
          <p:nvPr/>
        </p:nvSpPr>
        <p:spPr bwMode="auto">
          <a:xfrm>
            <a:off x="4758667" y="3117207"/>
            <a:ext cx="1760948" cy="139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152" name="椭圆 3088"/>
          <p:cNvSpPr>
            <a:spLocks noChangeArrowheads="1"/>
          </p:cNvSpPr>
          <p:nvPr/>
        </p:nvSpPr>
        <p:spPr bwMode="auto">
          <a:xfrm>
            <a:off x="1627353" y="4324947"/>
            <a:ext cx="169622" cy="1696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3" name="椭圆 3087"/>
          <p:cNvSpPr>
            <a:spLocks noChangeArrowheads="1"/>
          </p:cNvSpPr>
          <p:nvPr/>
        </p:nvSpPr>
        <p:spPr bwMode="auto">
          <a:xfrm>
            <a:off x="4946150" y="2238152"/>
            <a:ext cx="482083" cy="4820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5360" y="3376145"/>
            <a:ext cx="5760640" cy="960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适合自己</a:t>
            </a:r>
          </a:p>
        </p:txBody>
      </p:sp>
    </p:spTree>
    <p:extLst>
      <p:ext uri="{BB962C8B-B14F-4D97-AF65-F5344CB8AC3E}">
        <p14:creationId xmlns:p14="http://schemas.microsoft.com/office/powerpoint/2010/main" val="10126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372973" y="266550"/>
            <a:ext cx="1836226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适合自己</a:t>
            </a:r>
          </a:p>
        </p:txBody>
      </p:sp>
      <p:sp>
        <p:nvSpPr>
          <p:cNvPr id="3" name="矩形 2"/>
          <p:cNvSpPr/>
          <p:nvPr/>
        </p:nvSpPr>
        <p:spPr>
          <a:xfrm>
            <a:off x="5997327" y="1934980"/>
            <a:ext cx="6552728" cy="3200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685800" indent="-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我讲得不一定是正确的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85800" indent="-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适合自己的才是正确的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85800" indent="-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CK</a:t>
            </a: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思维来思考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85800" indent="-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养成自己的学习、思考习惯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85800" indent="-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放手开始行动</a:t>
            </a:r>
          </a:p>
        </p:txBody>
      </p:sp>
      <p:pic>
        <p:nvPicPr>
          <p:cNvPr id="1026" name="Picture 2" descr="https://timgsa.baidu.com/timg?image&amp;quality=80&amp;size=b9999_10000&amp;sec=1541605694063&amp;di=68bde9bb3e5e8be969568192a0244ff4&amp;imgtype=0&amp;src=http%3A%2F%2Fy1.ifengimg.com%2Fcmpp%2F2016%2F04%2F09%2F13%2F9158e569-1b01-45b8-b52c-f80cc7d8ce5e_size233_w550_h36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90" y="2112431"/>
            <a:ext cx="52387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3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487437" y="2927131"/>
            <a:ext cx="788387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600" cap="all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感谢聆听 批评指导</a:t>
            </a:r>
          </a:p>
        </p:txBody>
      </p:sp>
    </p:spTree>
    <p:extLst>
      <p:ext uri="{BB962C8B-B14F-4D97-AF65-F5344CB8AC3E}">
        <p14:creationId xmlns:p14="http://schemas.microsoft.com/office/powerpoint/2010/main" val="7549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/>
        </p:nvSpPr>
        <p:spPr>
          <a:xfrm>
            <a:off x="1749433" y="554822"/>
            <a:ext cx="11474254" cy="1672827"/>
          </a:xfrm>
          <a:prstGeom prst="parallelogram">
            <a:avLst>
              <a:gd name="adj" fmla="val 45244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6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50455" y="2634040"/>
            <a:ext cx="29434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优秀工程师的特点</a:t>
            </a:r>
          </a:p>
        </p:txBody>
      </p:sp>
      <p:sp>
        <p:nvSpPr>
          <p:cNvPr id="5127" name="MH_Entry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44401" y="3570603"/>
            <a:ext cx="28651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来自内在的力量</a:t>
            </a:r>
          </a:p>
        </p:txBody>
      </p:sp>
      <p:sp>
        <p:nvSpPr>
          <p:cNvPr id="5128" name="MH_Entry_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47856" y="4508172"/>
            <a:ext cx="29434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如何提高</a:t>
            </a:r>
          </a:p>
        </p:txBody>
      </p:sp>
      <p:sp>
        <p:nvSpPr>
          <p:cNvPr id="5129" name="MH_Entry_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43655" y="5447740"/>
            <a:ext cx="28651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适合自己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MH_Number_1"/>
          <p:cNvSpPr/>
          <p:nvPr>
            <p:custDataLst>
              <p:tags r:id="rId6"/>
            </p:custDataLst>
          </p:nvPr>
        </p:nvSpPr>
        <p:spPr>
          <a:xfrm rot="413314">
            <a:off x="6514465" y="2614365"/>
            <a:ext cx="485887" cy="525899"/>
          </a:xfrm>
          <a:custGeom>
            <a:avLst/>
            <a:gdLst>
              <a:gd name="connsiteX0" fmla="*/ 370244 w 370244"/>
              <a:gd name="connsiteY0" fmla="*/ 0 h 400732"/>
              <a:gd name="connsiteX1" fmla="*/ 325083 w 370244"/>
              <a:gd name="connsiteY1" fmla="*/ 361458 h 400732"/>
              <a:gd name="connsiteX2" fmla="*/ 0 w 370244"/>
              <a:gd name="connsiteY2" fmla="*/ 400732 h 400732"/>
              <a:gd name="connsiteX3" fmla="*/ 45161 w 370244"/>
              <a:gd name="connsiteY3" fmla="*/ 39274 h 40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4" h="400732">
                <a:moveTo>
                  <a:pt x="370244" y="0"/>
                </a:moveTo>
                <a:lnTo>
                  <a:pt x="325083" y="361458"/>
                </a:lnTo>
                <a:lnTo>
                  <a:pt x="0" y="400732"/>
                </a:lnTo>
                <a:lnTo>
                  <a:pt x="45161" y="392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3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953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Number_2"/>
          <p:cNvSpPr/>
          <p:nvPr>
            <p:custDataLst>
              <p:tags r:id="rId7"/>
            </p:custDataLst>
          </p:nvPr>
        </p:nvSpPr>
        <p:spPr>
          <a:xfrm rot="413314">
            <a:off x="6308128" y="3554216"/>
            <a:ext cx="485888" cy="525898"/>
          </a:xfrm>
          <a:custGeom>
            <a:avLst/>
            <a:gdLst>
              <a:gd name="connsiteX0" fmla="*/ 45161 w 370245"/>
              <a:gd name="connsiteY0" fmla="*/ 39273 h 400731"/>
              <a:gd name="connsiteX1" fmla="*/ 370245 w 370245"/>
              <a:gd name="connsiteY1" fmla="*/ 0 h 400731"/>
              <a:gd name="connsiteX2" fmla="*/ 325083 w 370245"/>
              <a:gd name="connsiteY2" fmla="*/ 361458 h 400731"/>
              <a:gd name="connsiteX3" fmla="*/ 0 w 370245"/>
              <a:gd name="connsiteY3" fmla="*/ 400731 h 4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5" h="400731">
                <a:moveTo>
                  <a:pt x="45161" y="39273"/>
                </a:moveTo>
                <a:lnTo>
                  <a:pt x="370245" y="0"/>
                </a:lnTo>
                <a:lnTo>
                  <a:pt x="325083" y="361458"/>
                </a:lnTo>
                <a:lnTo>
                  <a:pt x="0" y="4007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3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953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6" name="MH_Number_3"/>
          <p:cNvSpPr/>
          <p:nvPr>
            <p:custDataLst>
              <p:tags r:id="rId8"/>
            </p:custDataLst>
          </p:nvPr>
        </p:nvSpPr>
        <p:spPr>
          <a:xfrm rot="413314">
            <a:off x="6101798" y="4494068"/>
            <a:ext cx="485887" cy="525899"/>
          </a:xfrm>
          <a:custGeom>
            <a:avLst/>
            <a:gdLst>
              <a:gd name="connsiteX0" fmla="*/ 370244 w 370244"/>
              <a:gd name="connsiteY0" fmla="*/ 0 h 400732"/>
              <a:gd name="connsiteX1" fmla="*/ 325083 w 370244"/>
              <a:gd name="connsiteY1" fmla="*/ 361458 h 400732"/>
              <a:gd name="connsiteX2" fmla="*/ 0 w 370244"/>
              <a:gd name="connsiteY2" fmla="*/ 400732 h 400732"/>
              <a:gd name="connsiteX3" fmla="*/ 45161 w 370244"/>
              <a:gd name="connsiteY3" fmla="*/ 39274 h 40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4" h="400732">
                <a:moveTo>
                  <a:pt x="370244" y="0"/>
                </a:moveTo>
                <a:lnTo>
                  <a:pt x="325083" y="361458"/>
                </a:lnTo>
                <a:lnTo>
                  <a:pt x="0" y="400732"/>
                </a:lnTo>
                <a:lnTo>
                  <a:pt x="45161" y="392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3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953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Number_4"/>
          <p:cNvSpPr/>
          <p:nvPr>
            <p:custDataLst>
              <p:tags r:id="rId9"/>
            </p:custDataLst>
          </p:nvPr>
        </p:nvSpPr>
        <p:spPr>
          <a:xfrm rot="413314">
            <a:off x="5895348" y="5433918"/>
            <a:ext cx="486111" cy="524054"/>
          </a:xfrm>
          <a:custGeom>
            <a:avLst/>
            <a:gdLst>
              <a:gd name="connsiteX0" fmla="*/ 45331 w 370414"/>
              <a:gd name="connsiteY0" fmla="*/ 39273 h 399327"/>
              <a:gd name="connsiteX1" fmla="*/ 370414 w 370414"/>
              <a:gd name="connsiteY1" fmla="*/ 0 h 399327"/>
              <a:gd name="connsiteX2" fmla="*/ 325084 w 370414"/>
              <a:gd name="connsiteY2" fmla="*/ 360054 h 399327"/>
              <a:gd name="connsiteX3" fmla="*/ 0 w 370414"/>
              <a:gd name="connsiteY3" fmla="*/ 399327 h 39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14" h="399327">
                <a:moveTo>
                  <a:pt x="45331" y="39273"/>
                </a:moveTo>
                <a:lnTo>
                  <a:pt x="370414" y="0"/>
                </a:lnTo>
                <a:lnTo>
                  <a:pt x="325084" y="360054"/>
                </a:lnTo>
                <a:lnTo>
                  <a:pt x="0" y="3993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3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953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Others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88252" y="767958"/>
            <a:ext cx="1134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3" name="平行四边形 12"/>
          <p:cNvSpPr/>
          <p:nvPr/>
        </p:nvSpPr>
        <p:spPr>
          <a:xfrm>
            <a:off x="-914534" y="554820"/>
            <a:ext cx="3424041" cy="1672827"/>
          </a:xfrm>
          <a:prstGeom prst="parallelogram">
            <a:avLst>
              <a:gd name="adj" fmla="val 44396"/>
            </a:avLst>
          </a:prstGeom>
          <a:blipFill dpi="0"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10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椭圆 3079"/>
          <p:cNvSpPr>
            <a:spLocks noChangeArrowheads="1"/>
          </p:cNvSpPr>
          <p:nvPr/>
        </p:nvSpPr>
        <p:spPr bwMode="auto">
          <a:xfrm>
            <a:off x="2535728" y="2503745"/>
            <a:ext cx="2222943" cy="22229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文本框 3080"/>
          <p:cNvSpPr txBox="1">
            <a:spLocks noChangeArrowheads="1"/>
          </p:cNvSpPr>
          <p:nvPr/>
        </p:nvSpPr>
        <p:spPr bwMode="auto">
          <a:xfrm>
            <a:off x="4758667" y="3117207"/>
            <a:ext cx="1760948" cy="139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6152" name="椭圆 3088"/>
          <p:cNvSpPr>
            <a:spLocks noChangeArrowheads="1"/>
          </p:cNvSpPr>
          <p:nvPr/>
        </p:nvSpPr>
        <p:spPr bwMode="auto">
          <a:xfrm>
            <a:off x="1627353" y="4324947"/>
            <a:ext cx="169622" cy="1696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3" name="椭圆 3087"/>
          <p:cNvSpPr>
            <a:spLocks noChangeArrowheads="1"/>
          </p:cNvSpPr>
          <p:nvPr/>
        </p:nvSpPr>
        <p:spPr bwMode="auto">
          <a:xfrm>
            <a:off x="4946150" y="2238152"/>
            <a:ext cx="482083" cy="4820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5360" y="3376145"/>
            <a:ext cx="5760640" cy="960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优秀工程师的特点</a:t>
            </a:r>
          </a:p>
        </p:txBody>
      </p:sp>
    </p:spTree>
    <p:extLst>
      <p:ext uri="{BB962C8B-B14F-4D97-AF65-F5344CB8AC3E}">
        <p14:creationId xmlns:p14="http://schemas.microsoft.com/office/powerpoint/2010/main" val="357569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372973" y="266550"/>
            <a:ext cx="4298439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你记忆中的优秀工程师</a:t>
            </a: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95" y="2142099"/>
            <a:ext cx="2341008" cy="3511513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423" y="2142099"/>
            <a:ext cx="2795999" cy="24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"/>
          <p:cNvCxnSpPr/>
          <p:nvPr/>
        </p:nvCxnSpPr>
        <p:spPr>
          <a:xfrm>
            <a:off x="6981621" y="3866436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6967665" y="3130639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H="1">
            <a:off x="5029153" y="3884809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892004" y="2782929"/>
            <a:ext cx="3006691" cy="700835"/>
            <a:chOff x="7699508" y="2223969"/>
            <a:chExt cx="3283266" cy="765303"/>
          </a:xfrm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9371697" y="1378195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6200000">
              <a:off x="7730064" y="21934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92004" y="3761531"/>
            <a:ext cx="3006691" cy="700834"/>
            <a:chOff x="7699508" y="3292593"/>
            <a:chExt cx="3283266" cy="765302"/>
          </a:xfrm>
        </p:grpSpPr>
        <p:sp>
          <p:nvSpPr>
            <p:cNvPr id="17" name="Round Same Side Corner Rectangle 16"/>
            <p:cNvSpPr/>
            <p:nvPr/>
          </p:nvSpPr>
          <p:spPr>
            <a:xfrm rot="5400000">
              <a:off x="9371697" y="2446818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 rot="16200000">
              <a:off x="7730064" y="32620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2590" y="2794553"/>
            <a:ext cx="3006691" cy="700834"/>
            <a:chOff x="1246506" y="2236667"/>
            <a:chExt cx="3283266" cy="765302"/>
          </a:xfrm>
        </p:grpSpPr>
        <p:sp>
          <p:nvSpPr>
            <p:cNvPr id="23" name="Round Same Side Corner Rectangle 22"/>
            <p:cNvSpPr/>
            <p:nvPr/>
          </p:nvSpPr>
          <p:spPr>
            <a:xfrm rot="5400000" flipH="1" flipV="1">
              <a:off x="2092283" y="1390890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 flipH="1" flipV="1">
              <a:off x="3733916" y="22061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82591" y="3773162"/>
            <a:ext cx="3006689" cy="700835"/>
            <a:chOff x="1246507" y="3305290"/>
            <a:chExt cx="3283264" cy="765303"/>
          </a:xfrm>
        </p:grpSpPr>
        <p:sp>
          <p:nvSpPr>
            <p:cNvPr id="29" name="Round Same Side Corner Rectangle 28"/>
            <p:cNvSpPr/>
            <p:nvPr/>
          </p:nvSpPr>
          <p:spPr>
            <a:xfrm rot="5400000" flipH="1" flipV="1">
              <a:off x="2092284" y="2459513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 flipH="1" flipV="1">
              <a:off x="3733915" y="32747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4" name="Elbow Connector 33"/>
          <p:cNvCxnSpPr/>
          <p:nvPr/>
        </p:nvCxnSpPr>
        <p:spPr>
          <a:xfrm flipH="1" flipV="1">
            <a:off x="5029153" y="3149011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"/>
          <p:cNvSpPr>
            <a:spLocks/>
          </p:cNvSpPr>
          <p:nvPr/>
        </p:nvSpPr>
        <p:spPr bwMode="auto">
          <a:xfrm>
            <a:off x="5442045" y="2618211"/>
            <a:ext cx="987332" cy="985094"/>
          </a:xfrm>
          <a:custGeom>
            <a:avLst/>
            <a:gdLst>
              <a:gd name="T0" fmla="*/ 372 w 372"/>
              <a:gd name="T1" fmla="*/ 0 h 371"/>
              <a:gd name="T2" fmla="*/ 325 w 372"/>
              <a:gd name="T3" fmla="*/ 0 h 371"/>
              <a:gd name="T4" fmla="*/ 325 w 372"/>
              <a:gd name="T5" fmla="*/ 73 h 371"/>
              <a:gd name="T6" fmla="*/ 263 w 372"/>
              <a:gd name="T7" fmla="*/ 90 h 371"/>
              <a:gd name="T8" fmla="*/ 226 w 372"/>
              <a:gd name="T9" fmla="*/ 26 h 371"/>
              <a:gd name="T10" fmla="*/ 145 w 372"/>
              <a:gd name="T11" fmla="*/ 73 h 371"/>
              <a:gd name="T12" fmla="*/ 182 w 372"/>
              <a:gd name="T13" fmla="*/ 136 h 371"/>
              <a:gd name="T14" fmla="*/ 137 w 372"/>
              <a:gd name="T15" fmla="*/ 183 h 371"/>
              <a:gd name="T16" fmla="*/ 73 w 372"/>
              <a:gd name="T17" fmla="*/ 146 h 371"/>
              <a:gd name="T18" fmla="*/ 28 w 372"/>
              <a:gd name="T19" fmla="*/ 225 h 371"/>
              <a:gd name="T20" fmla="*/ 91 w 372"/>
              <a:gd name="T21" fmla="*/ 262 h 371"/>
              <a:gd name="T22" fmla="*/ 74 w 372"/>
              <a:gd name="T23" fmla="*/ 325 h 371"/>
              <a:gd name="T24" fmla="*/ 0 w 372"/>
              <a:gd name="T25" fmla="*/ 325 h 371"/>
              <a:gd name="T26" fmla="*/ 0 w 372"/>
              <a:gd name="T27" fmla="*/ 371 h 371"/>
              <a:gd name="T28" fmla="*/ 372 w 372"/>
              <a:gd name="T29" fmla="*/ 371 h 371"/>
              <a:gd name="T30" fmla="*/ 372 w 372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0"/>
                </a:moveTo>
                <a:cubicBezTo>
                  <a:pt x="325" y="0"/>
                  <a:pt x="325" y="0"/>
                  <a:pt x="325" y="0"/>
                </a:cubicBezTo>
                <a:cubicBezTo>
                  <a:pt x="325" y="73"/>
                  <a:pt x="325" y="73"/>
                  <a:pt x="325" y="73"/>
                </a:cubicBezTo>
                <a:cubicBezTo>
                  <a:pt x="304" y="77"/>
                  <a:pt x="282" y="83"/>
                  <a:pt x="263" y="90"/>
                </a:cubicBezTo>
                <a:cubicBezTo>
                  <a:pt x="226" y="26"/>
                  <a:pt x="226" y="26"/>
                  <a:pt x="226" y="26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82" y="136"/>
                  <a:pt x="182" y="136"/>
                  <a:pt x="182" y="136"/>
                </a:cubicBezTo>
                <a:cubicBezTo>
                  <a:pt x="166" y="150"/>
                  <a:pt x="150" y="166"/>
                  <a:pt x="137" y="183"/>
                </a:cubicBezTo>
                <a:cubicBezTo>
                  <a:pt x="73" y="146"/>
                  <a:pt x="73" y="146"/>
                  <a:pt x="73" y="146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91" y="262"/>
                  <a:pt x="91" y="262"/>
                  <a:pt x="91" y="262"/>
                </a:cubicBezTo>
                <a:cubicBezTo>
                  <a:pt x="82" y="283"/>
                  <a:pt x="78" y="303"/>
                  <a:pt x="74" y="325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71"/>
                  <a:pt x="0" y="371"/>
                  <a:pt x="0" y="371"/>
                </a:cubicBezTo>
                <a:cubicBezTo>
                  <a:pt x="372" y="371"/>
                  <a:pt x="372" y="371"/>
                  <a:pt x="372" y="371"/>
                </a:cubicBezTo>
                <a:lnTo>
                  <a:pt x="3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6429380" y="2618211"/>
            <a:ext cx="986213" cy="985094"/>
          </a:xfrm>
          <a:custGeom>
            <a:avLst/>
            <a:gdLst>
              <a:gd name="T0" fmla="*/ 0 w 371"/>
              <a:gd name="T1" fmla="*/ 0 h 371"/>
              <a:gd name="T2" fmla="*/ 46 w 371"/>
              <a:gd name="T3" fmla="*/ 0 h 371"/>
              <a:gd name="T4" fmla="*/ 46 w 371"/>
              <a:gd name="T5" fmla="*/ 73 h 371"/>
              <a:gd name="T6" fmla="*/ 108 w 371"/>
              <a:gd name="T7" fmla="*/ 90 h 371"/>
              <a:gd name="T8" fmla="*/ 145 w 371"/>
              <a:gd name="T9" fmla="*/ 26 h 371"/>
              <a:gd name="T10" fmla="*/ 226 w 371"/>
              <a:gd name="T11" fmla="*/ 73 h 371"/>
              <a:gd name="T12" fmla="*/ 189 w 371"/>
              <a:gd name="T13" fmla="*/ 136 h 371"/>
              <a:gd name="T14" fmla="*/ 234 w 371"/>
              <a:gd name="T15" fmla="*/ 183 h 371"/>
              <a:gd name="T16" fmla="*/ 298 w 371"/>
              <a:gd name="T17" fmla="*/ 146 h 371"/>
              <a:gd name="T18" fmla="*/ 344 w 371"/>
              <a:gd name="T19" fmla="*/ 225 h 371"/>
              <a:gd name="T20" fmla="*/ 281 w 371"/>
              <a:gd name="T21" fmla="*/ 262 h 371"/>
              <a:gd name="T22" fmla="*/ 297 w 371"/>
              <a:gd name="T23" fmla="*/ 325 h 371"/>
              <a:gd name="T24" fmla="*/ 371 w 371"/>
              <a:gd name="T25" fmla="*/ 325 h 371"/>
              <a:gd name="T26" fmla="*/ 371 w 371"/>
              <a:gd name="T27" fmla="*/ 371 h 371"/>
              <a:gd name="T28" fmla="*/ 0 w 371"/>
              <a:gd name="T29" fmla="*/ 371 h 371"/>
              <a:gd name="T30" fmla="*/ 0 w 371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73"/>
                  <a:pt x="46" y="73"/>
                  <a:pt x="46" y="73"/>
                </a:cubicBezTo>
                <a:cubicBezTo>
                  <a:pt x="67" y="77"/>
                  <a:pt x="89" y="83"/>
                  <a:pt x="108" y="90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226" y="73"/>
                  <a:pt x="226" y="73"/>
                  <a:pt x="226" y="73"/>
                </a:cubicBezTo>
                <a:cubicBezTo>
                  <a:pt x="189" y="136"/>
                  <a:pt x="189" y="136"/>
                  <a:pt x="189" y="136"/>
                </a:cubicBezTo>
                <a:cubicBezTo>
                  <a:pt x="206" y="150"/>
                  <a:pt x="221" y="166"/>
                  <a:pt x="234" y="183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44" y="225"/>
                  <a:pt x="344" y="225"/>
                  <a:pt x="344" y="225"/>
                </a:cubicBezTo>
                <a:cubicBezTo>
                  <a:pt x="281" y="262"/>
                  <a:pt x="281" y="262"/>
                  <a:pt x="281" y="262"/>
                </a:cubicBezTo>
                <a:cubicBezTo>
                  <a:pt x="289" y="283"/>
                  <a:pt x="294" y="303"/>
                  <a:pt x="297" y="325"/>
                </a:cubicBezTo>
                <a:cubicBezTo>
                  <a:pt x="371" y="325"/>
                  <a:pt x="371" y="325"/>
                  <a:pt x="371" y="325"/>
                </a:cubicBezTo>
                <a:cubicBezTo>
                  <a:pt x="371" y="371"/>
                  <a:pt x="371" y="371"/>
                  <a:pt x="371" y="371"/>
                </a:cubicBezTo>
                <a:cubicBezTo>
                  <a:pt x="0" y="371"/>
                  <a:pt x="0" y="371"/>
                  <a:pt x="0" y="3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reeform 15"/>
          <p:cNvSpPr>
            <a:spLocks/>
          </p:cNvSpPr>
          <p:nvPr/>
        </p:nvSpPr>
        <p:spPr bwMode="auto">
          <a:xfrm>
            <a:off x="6429380" y="3603309"/>
            <a:ext cx="986213" cy="983975"/>
          </a:xfrm>
          <a:custGeom>
            <a:avLst/>
            <a:gdLst>
              <a:gd name="T0" fmla="*/ 0 w 371"/>
              <a:gd name="T1" fmla="*/ 371 h 371"/>
              <a:gd name="T2" fmla="*/ 46 w 371"/>
              <a:gd name="T3" fmla="*/ 371 h 371"/>
              <a:gd name="T4" fmla="*/ 46 w 371"/>
              <a:gd name="T5" fmla="*/ 299 h 371"/>
              <a:gd name="T6" fmla="*/ 108 w 371"/>
              <a:gd name="T7" fmla="*/ 282 h 371"/>
              <a:gd name="T8" fmla="*/ 145 w 371"/>
              <a:gd name="T9" fmla="*/ 345 h 371"/>
              <a:gd name="T10" fmla="*/ 226 w 371"/>
              <a:gd name="T11" fmla="*/ 299 h 371"/>
              <a:gd name="T12" fmla="*/ 189 w 371"/>
              <a:gd name="T13" fmla="*/ 236 h 371"/>
              <a:gd name="T14" fmla="*/ 234 w 371"/>
              <a:gd name="T15" fmla="*/ 189 h 371"/>
              <a:gd name="T16" fmla="*/ 298 w 371"/>
              <a:gd name="T17" fmla="*/ 226 h 371"/>
              <a:gd name="T18" fmla="*/ 344 w 371"/>
              <a:gd name="T19" fmla="*/ 146 h 371"/>
              <a:gd name="T20" fmla="*/ 281 w 371"/>
              <a:gd name="T21" fmla="*/ 109 h 371"/>
              <a:gd name="T22" fmla="*/ 297 w 371"/>
              <a:gd name="T23" fmla="*/ 46 h 371"/>
              <a:gd name="T24" fmla="*/ 371 w 371"/>
              <a:gd name="T25" fmla="*/ 46 h 371"/>
              <a:gd name="T26" fmla="*/ 371 w 371"/>
              <a:gd name="T27" fmla="*/ 0 h 371"/>
              <a:gd name="T28" fmla="*/ 0 w 371"/>
              <a:gd name="T29" fmla="*/ 0 h 371"/>
              <a:gd name="T30" fmla="*/ 0 w 371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371"/>
                </a:moveTo>
                <a:cubicBezTo>
                  <a:pt x="46" y="371"/>
                  <a:pt x="46" y="371"/>
                  <a:pt x="46" y="371"/>
                </a:cubicBezTo>
                <a:cubicBezTo>
                  <a:pt x="46" y="299"/>
                  <a:pt x="46" y="299"/>
                  <a:pt x="46" y="299"/>
                </a:cubicBezTo>
                <a:cubicBezTo>
                  <a:pt x="67" y="295"/>
                  <a:pt x="89" y="289"/>
                  <a:pt x="108" y="28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226" y="299"/>
                  <a:pt x="226" y="299"/>
                  <a:pt x="226" y="299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206" y="221"/>
                  <a:pt x="221" y="206"/>
                  <a:pt x="234" y="189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344" y="146"/>
                  <a:pt x="344" y="146"/>
                  <a:pt x="344" y="146"/>
                </a:cubicBezTo>
                <a:cubicBezTo>
                  <a:pt x="281" y="109"/>
                  <a:pt x="281" y="109"/>
                  <a:pt x="281" y="109"/>
                </a:cubicBezTo>
                <a:cubicBezTo>
                  <a:pt x="289" y="89"/>
                  <a:pt x="294" y="69"/>
                  <a:pt x="297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0"/>
                  <a:pt x="371" y="0"/>
                  <a:pt x="371" y="0"/>
                </a:cubicBezTo>
                <a:cubicBezTo>
                  <a:pt x="0" y="0"/>
                  <a:pt x="0" y="0"/>
                  <a:pt x="0" y="0"/>
                </a:cubicBezTo>
                <a:lnTo>
                  <a:pt x="0" y="3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5442045" y="3603309"/>
            <a:ext cx="987332" cy="983975"/>
          </a:xfrm>
          <a:custGeom>
            <a:avLst/>
            <a:gdLst>
              <a:gd name="T0" fmla="*/ 372 w 372"/>
              <a:gd name="T1" fmla="*/ 371 h 371"/>
              <a:gd name="T2" fmla="*/ 325 w 372"/>
              <a:gd name="T3" fmla="*/ 371 h 371"/>
              <a:gd name="T4" fmla="*/ 325 w 372"/>
              <a:gd name="T5" fmla="*/ 299 h 371"/>
              <a:gd name="T6" fmla="*/ 263 w 372"/>
              <a:gd name="T7" fmla="*/ 282 h 371"/>
              <a:gd name="T8" fmla="*/ 226 w 372"/>
              <a:gd name="T9" fmla="*/ 345 h 371"/>
              <a:gd name="T10" fmla="*/ 145 w 372"/>
              <a:gd name="T11" fmla="*/ 299 h 371"/>
              <a:gd name="T12" fmla="*/ 182 w 372"/>
              <a:gd name="T13" fmla="*/ 236 h 371"/>
              <a:gd name="T14" fmla="*/ 137 w 372"/>
              <a:gd name="T15" fmla="*/ 189 h 371"/>
              <a:gd name="T16" fmla="*/ 73 w 372"/>
              <a:gd name="T17" fmla="*/ 226 h 371"/>
              <a:gd name="T18" fmla="*/ 28 w 372"/>
              <a:gd name="T19" fmla="*/ 146 h 371"/>
              <a:gd name="T20" fmla="*/ 91 w 372"/>
              <a:gd name="T21" fmla="*/ 109 h 371"/>
              <a:gd name="T22" fmla="*/ 74 w 372"/>
              <a:gd name="T23" fmla="*/ 46 h 371"/>
              <a:gd name="T24" fmla="*/ 0 w 372"/>
              <a:gd name="T25" fmla="*/ 46 h 371"/>
              <a:gd name="T26" fmla="*/ 0 w 372"/>
              <a:gd name="T27" fmla="*/ 0 h 371"/>
              <a:gd name="T28" fmla="*/ 372 w 372"/>
              <a:gd name="T29" fmla="*/ 0 h 371"/>
              <a:gd name="T30" fmla="*/ 372 w 372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371"/>
                </a:moveTo>
                <a:cubicBezTo>
                  <a:pt x="325" y="371"/>
                  <a:pt x="325" y="371"/>
                  <a:pt x="325" y="371"/>
                </a:cubicBezTo>
                <a:cubicBezTo>
                  <a:pt x="325" y="299"/>
                  <a:pt x="325" y="299"/>
                  <a:pt x="325" y="299"/>
                </a:cubicBezTo>
                <a:cubicBezTo>
                  <a:pt x="304" y="295"/>
                  <a:pt x="282" y="289"/>
                  <a:pt x="263" y="282"/>
                </a:cubicBezTo>
                <a:cubicBezTo>
                  <a:pt x="226" y="345"/>
                  <a:pt x="226" y="345"/>
                  <a:pt x="226" y="345"/>
                </a:cubicBezTo>
                <a:cubicBezTo>
                  <a:pt x="145" y="299"/>
                  <a:pt x="145" y="299"/>
                  <a:pt x="145" y="299"/>
                </a:cubicBezTo>
                <a:cubicBezTo>
                  <a:pt x="182" y="236"/>
                  <a:pt x="182" y="236"/>
                  <a:pt x="182" y="236"/>
                </a:cubicBezTo>
                <a:cubicBezTo>
                  <a:pt x="166" y="221"/>
                  <a:pt x="150" y="206"/>
                  <a:pt x="137" y="189"/>
                </a:cubicBezTo>
                <a:cubicBezTo>
                  <a:pt x="73" y="226"/>
                  <a:pt x="73" y="226"/>
                  <a:pt x="73" y="22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82" y="89"/>
                  <a:pt x="78" y="69"/>
                  <a:pt x="7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372" y="0"/>
                  <a:pt x="372" y="0"/>
                  <a:pt x="372" y="0"/>
                </a:cubicBezTo>
                <a:lnTo>
                  <a:pt x="372" y="3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411002" y="2968253"/>
            <a:ext cx="14795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技术顶尖</a:t>
            </a:r>
            <a:endParaRPr lang="en-AU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2411002" y="3967073"/>
            <a:ext cx="14795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源于梦想</a:t>
            </a:r>
            <a:endParaRPr lang="en-AU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4330314" y="2937659"/>
            <a:ext cx="452602" cy="402133"/>
          </a:xfrm>
          <a:custGeom>
            <a:avLst/>
            <a:gdLst>
              <a:gd name="T0" fmla="*/ 133 w 134"/>
              <a:gd name="T1" fmla="*/ 16 h 119"/>
              <a:gd name="T2" fmla="*/ 121 w 134"/>
              <a:gd name="T3" fmla="*/ 5 h 119"/>
              <a:gd name="T4" fmla="*/ 115 w 134"/>
              <a:gd name="T5" fmla="*/ 5 h 119"/>
              <a:gd name="T6" fmla="*/ 114 w 134"/>
              <a:gd name="T7" fmla="*/ 8 h 119"/>
              <a:gd name="T8" fmla="*/ 111 w 134"/>
              <a:gd name="T9" fmla="*/ 9 h 119"/>
              <a:gd name="T10" fmla="*/ 111 w 134"/>
              <a:gd name="T11" fmla="*/ 9 h 119"/>
              <a:gd name="T12" fmla="*/ 81 w 134"/>
              <a:gd name="T13" fmla="*/ 39 h 119"/>
              <a:gd name="T14" fmla="*/ 79 w 134"/>
              <a:gd name="T15" fmla="*/ 47 h 119"/>
              <a:gd name="T16" fmla="*/ 82 w 134"/>
              <a:gd name="T17" fmla="*/ 50 h 119"/>
              <a:gd name="T18" fmla="*/ 82 w 134"/>
              <a:gd name="T19" fmla="*/ 50 h 119"/>
              <a:gd name="T20" fmla="*/ 83 w 134"/>
              <a:gd name="T21" fmla="*/ 51 h 119"/>
              <a:gd name="T22" fmla="*/ 76 w 134"/>
              <a:gd name="T23" fmla="*/ 57 h 119"/>
              <a:gd name="T24" fmla="*/ 54 w 134"/>
              <a:gd name="T25" fmla="*/ 35 h 119"/>
              <a:gd name="T26" fmla="*/ 47 w 134"/>
              <a:gd name="T27" fmla="*/ 10 h 119"/>
              <a:gd name="T28" fmla="*/ 21 w 134"/>
              <a:gd name="T29" fmla="*/ 3 h 119"/>
              <a:gd name="T30" fmla="*/ 36 w 134"/>
              <a:gd name="T31" fmla="*/ 18 h 119"/>
              <a:gd name="T32" fmla="*/ 32 w 134"/>
              <a:gd name="T33" fmla="*/ 32 h 119"/>
              <a:gd name="T34" fmla="*/ 18 w 134"/>
              <a:gd name="T35" fmla="*/ 36 h 119"/>
              <a:gd name="T36" fmla="*/ 3 w 134"/>
              <a:gd name="T37" fmla="*/ 21 h 119"/>
              <a:gd name="T38" fmla="*/ 10 w 134"/>
              <a:gd name="T39" fmla="*/ 47 h 119"/>
              <a:gd name="T40" fmla="*/ 36 w 134"/>
              <a:gd name="T41" fmla="*/ 53 h 119"/>
              <a:gd name="T42" fmla="*/ 37 w 134"/>
              <a:gd name="T43" fmla="*/ 53 h 119"/>
              <a:gd name="T44" fmla="*/ 58 w 134"/>
              <a:gd name="T45" fmla="*/ 75 h 119"/>
              <a:gd name="T46" fmla="*/ 38 w 134"/>
              <a:gd name="T47" fmla="*/ 96 h 119"/>
              <a:gd name="T48" fmla="*/ 36 w 134"/>
              <a:gd name="T49" fmla="*/ 95 h 119"/>
              <a:gd name="T50" fmla="*/ 31 w 134"/>
              <a:gd name="T51" fmla="*/ 99 h 119"/>
              <a:gd name="T52" fmla="*/ 21 w 134"/>
              <a:gd name="T53" fmla="*/ 115 h 119"/>
              <a:gd name="T54" fmla="*/ 23 w 134"/>
              <a:gd name="T55" fmla="*/ 117 h 119"/>
              <a:gd name="T56" fmla="*/ 39 w 134"/>
              <a:gd name="T57" fmla="*/ 107 h 119"/>
              <a:gd name="T58" fmla="*/ 43 w 134"/>
              <a:gd name="T59" fmla="*/ 101 h 119"/>
              <a:gd name="T60" fmla="*/ 42 w 134"/>
              <a:gd name="T61" fmla="*/ 100 h 119"/>
              <a:gd name="T62" fmla="*/ 63 w 134"/>
              <a:gd name="T63" fmla="*/ 80 h 119"/>
              <a:gd name="T64" fmla="*/ 98 w 134"/>
              <a:gd name="T65" fmla="*/ 115 h 119"/>
              <a:gd name="T66" fmla="*/ 107 w 134"/>
              <a:gd name="T67" fmla="*/ 119 h 119"/>
              <a:gd name="T68" fmla="*/ 116 w 134"/>
              <a:gd name="T69" fmla="*/ 115 h 119"/>
              <a:gd name="T70" fmla="*/ 116 w 134"/>
              <a:gd name="T71" fmla="*/ 97 h 119"/>
              <a:gd name="T72" fmla="*/ 81 w 134"/>
              <a:gd name="T73" fmla="*/ 62 h 119"/>
              <a:gd name="T74" fmla="*/ 87 w 134"/>
              <a:gd name="T75" fmla="*/ 56 h 119"/>
              <a:gd name="T76" fmla="*/ 90 w 134"/>
              <a:gd name="T77" fmla="*/ 59 h 119"/>
              <a:gd name="T78" fmla="*/ 98 w 134"/>
              <a:gd name="T79" fmla="*/ 57 h 119"/>
              <a:gd name="T80" fmla="*/ 128 w 134"/>
              <a:gd name="T81" fmla="*/ 26 h 119"/>
              <a:gd name="T82" fmla="*/ 128 w 134"/>
              <a:gd name="T83" fmla="*/ 26 h 119"/>
              <a:gd name="T84" fmla="*/ 128 w 134"/>
              <a:gd name="T85" fmla="*/ 26 h 119"/>
              <a:gd name="T86" fmla="*/ 129 w 134"/>
              <a:gd name="T87" fmla="*/ 23 h 119"/>
              <a:gd name="T88" fmla="*/ 133 w 134"/>
              <a:gd name="T89" fmla="*/ 22 h 119"/>
              <a:gd name="T90" fmla="*/ 133 w 134"/>
              <a:gd name="T91" fmla="*/ 16 h 119"/>
              <a:gd name="T92" fmla="*/ 108 w 134"/>
              <a:gd name="T93" fmla="*/ 103 h 119"/>
              <a:gd name="T94" fmla="*/ 113 w 134"/>
              <a:gd name="T95" fmla="*/ 108 h 119"/>
              <a:gd name="T96" fmla="*/ 108 w 134"/>
              <a:gd name="T97" fmla="*/ 113 h 119"/>
              <a:gd name="T98" fmla="*/ 103 w 134"/>
              <a:gd name="T99" fmla="*/ 108 h 119"/>
              <a:gd name="T100" fmla="*/ 108 w 134"/>
              <a:gd name="T101" fmla="*/ 103 h 119"/>
              <a:gd name="T102" fmla="*/ 91 w 134"/>
              <a:gd name="T103" fmla="*/ 41 h 119"/>
              <a:gd name="T104" fmla="*/ 89 w 134"/>
              <a:gd name="T105" fmla="*/ 39 h 119"/>
              <a:gd name="T106" fmla="*/ 112 w 134"/>
              <a:gd name="T107" fmla="*/ 17 h 119"/>
              <a:gd name="T108" fmla="*/ 114 w 134"/>
              <a:gd name="T109" fmla="*/ 19 h 119"/>
              <a:gd name="T110" fmla="*/ 91 w 134"/>
              <a:gd name="T111" fmla="*/ 41 h 119"/>
              <a:gd name="T112" fmla="*/ 98 w 134"/>
              <a:gd name="T113" fmla="*/ 48 h 119"/>
              <a:gd name="T114" fmla="*/ 96 w 134"/>
              <a:gd name="T115" fmla="*/ 47 h 119"/>
              <a:gd name="T116" fmla="*/ 119 w 134"/>
              <a:gd name="T117" fmla="*/ 24 h 119"/>
              <a:gd name="T118" fmla="*/ 121 w 134"/>
              <a:gd name="T119" fmla="*/ 26 h 119"/>
              <a:gd name="T120" fmla="*/ 98 w 134"/>
              <a:gd name="T121" fmla="*/ 4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3907" y="3896696"/>
            <a:ext cx="440054" cy="437252"/>
            <a:chOff x="7392564" y="5336936"/>
            <a:chExt cx="556472" cy="552928"/>
          </a:xfrm>
          <a:solidFill>
            <a:schemeClr val="bg1"/>
          </a:solidFill>
        </p:grpSpPr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7392564" y="5740999"/>
              <a:ext cx="148865" cy="14886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7477630" y="5383014"/>
              <a:ext cx="368619" cy="375707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7527252" y="5439725"/>
              <a:ext cx="368619" cy="368619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7835615" y="5336936"/>
              <a:ext cx="113421" cy="109878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95927" y="2926886"/>
            <a:ext cx="282643" cy="378920"/>
            <a:chOff x="8025047" y="2676140"/>
            <a:chExt cx="308642" cy="413776"/>
          </a:xfrm>
        </p:grpSpPr>
        <p:sp>
          <p:nvSpPr>
            <p:cNvPr id="41" name="Freeform 62"/>
            <p:cNvSpPr>
              <a:spLocks noEditPoints="1"/>
            </p:cNvSpPr>
            <p:nvPr/>
          </p:nvSpPr>
          <p:spPr bwMode="auto">
            <a:xfrm>
              <a:off x="8025047" y="2676140"/>
              <a:ext cx="233759" cy="413776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63"/>
            <p:cNvSpPr>
              <a:spLocks/>
            </p:cNvSpPr>
            <p:nvPr/>
          </p:nvSpPr>
          <p:spPr bwMode="auto">
            <a:xfrm>
              <a:off x="8159041" y="2753123"/>
              <a:ext cx="174648" cy="16658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2" name="Freeform 58"/>
          <p:cNvSpPr>
            <a:spLocks/>
          </p:cNvSpPr>
          <p:nvPr/>
        </p:nvSpPr>
        <p:spPr bwMode="auto">
          <a:xfrm>
            <a:off x="8089256" y="3890904"/>
            <a:ext cx="427409" cy="443045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6"/>
          <p:cNvSpPr txBox="1">
            <a:spLocks/>
          </p:cNvSpPr>
          <p:nvPr/>
        </p:nvSpPr>
        <p:spPr>
          <a:xfrm>
            <a:off x="8970702" y="2968253"/>
            <a:ext cx="1479003" cy="400110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极其热爱</a:t>
            </a:r>
            <a:endParaRPr lang="en-AU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8970745" y="3916703"/>
            <a:ext cx="1479427" cy="400110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科学方法</a:t>
            </a:r>
            <a:endParaRPr lang="en-AU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2973" y="266550"/>
            <a:ext cx="2246595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他们的特点</a:t>
            </a:r>
          </a:p>
        </p:txBody>
      </p:sp>
    </p:spTree>
    <p:extLst>
      <p:ext uri="{BB962C8B-B14F-4D97-AF65-F5344CB8AC3E}">
        <p14:creationId xmlns:p14="http://schemas.microsoft.com/office/powerpoint/2010/main" val="5603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2" grpId="0" animBg="1"/>
      <p:bldP spid="45" grpId="0" animBg="1"/>
      <p:bldP spid="46" grpId="0" build="p"/>
      <p:bldP spid="47" grpId="0" build="p"/>
      <p:bldP spid="33" grpId="0" animBg="1"/>
      <p:bldP spid="52" grpId="0" animBg="1"/>
      <p:bldP spid="43" grpId="0" build="p"/>
      <p:bldP spid="4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椭圆 3079"/>
          <p:cNvSpPr>
            <a:spLocks noChangeArrowheads="1"/>
          </p:cNvSpPr>
          <p:nvPr/>
        </p:nvSpPr>
        <p:spPr bwMode="auto">
          <a:xfrm>
            <a:off x="2535728" y="2503745"/>
            <a:ext cx="2222943" cy="22229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文本框 3080"/>
          <p:cNvSpPr txBox="1">
            <a:spLocks noChangeArrowheads="1"/>
          </p:cNvSpPr>
          <p:nvPr/>
        </p:nvSpPr>
        <p:spPr bwMode="auto">
          <a:xfrm>
            <a:off x="4758667" y="3117207"/>
            <a:ext cx="1760948" cy="139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6152" name="椭圆 3088"/>
          <p:cNvSpPr>
            <a:spLocks noChangeArrowheads="1"/>
          </p:cNvSpPr>
          <p:nvPr/>
        </p:nvSpPr>
        <p:spPr bwMode="auto">
          <a:xfrm>
            <a:off x="1627353" y="4324947"/>
            <a:ext cx="169622" cy="1696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3" name="椭圆 3087"/>
          <p:cNvSpPr>
            <a:spLocks noChangeArrowheads="1"/>
          </p:cNvSpPr>
          <p:nvPr/>
        </p:nvSpPr>
        <p:spPr bwMode="auto">
          <a:xfrm>
            <a:off x="4946150" y="2238152"/>
            <a:ext cx="482083" cy="4820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5360" y="3376145"/>
            <a:ext cx="5760640" cy="865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来自内在的力量</a:t>
            </a:r>
          </a:p>
        </p:txBody>
      </p:sp>
    </p:spTree>
    <p:extLst>
      <p:ext uri="{BB962C8B-B14F-4D97-AF65-F5344CB8AC3E}">
        <p14:creationId xmlns:p14="http://schemas.microsoft.com/office/powerpoint/2010/main" val="88618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372973" y="266550"/>
            <a:ext cx="1836226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时间疲惫</a:t>
            </a:r>
          </a:p>
        </p:txBody>
      </p:sp>
      <p:sp>
        <p:nvSpPr>
          <p:cNvPr id="4" name="矩形 3"/>
          <p:cNvSpPr/>
          <p:nvPr/>
        </p:nvSpPr>
        <p:spPr>
          <a:xfrm>
            <a:off x="3837087" y="2464197"/>
            <a:ext cx="5184576" cy="30469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	time++;</a:t>
            </a: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	love--;</a:t>
            </a: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372973" y="266550"/>
            <a:ext cx="1836226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极其热爱</a:t>
            </a:r>
          </a:p>
        </p:txBody>
      </p:sp>
      <p:sp>
        <p:nvSpPr>
          <p:cNvPr id="4" name="矩形 3"/>
          <p:cNvSpPr/>
          <p:nvPr/>
        </p:nvSpPr>
        <p:spPr>
          <a:xfrm>
            <a:off x="3837087" y="1960141"/>
            <a:ext cx="5184576" cy="378565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	time++;</a:t>
            </a: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	discover++</a:t>
            </a: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	love++;</a:t>
            </a: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0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372973" y="266550"/>
            <a:ext cx="1836226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源于梦想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503" y="1744117"/>
            <a:ext cx="4117307" cy="4176464"/>
          </a:xfrm>
          <a:prstGeom prst="rect">
            <a:avLst/>
          </a:prstGeom>
        </p:spPr>
      </p:pic>
      <p:sp>
        <p:nvSpPr>
          <p:cNvPr id="5" name="TextBox 32"/>
          <p:cNvSpPr txBox="1"/>
          <p:nvPr/>
        </p:nvSpPr>
        <p:spPr>
          <a:xfrm>
            <a:off x="812751" y="2536205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你的</a:t>
            </a:r>
            <a:r>
              <a:rPr lang="zh-CN" altLang="en-US" sz="8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梦想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是什么？</a:t>
            </a:r>
            <a:endParaRPr lang="en-US" sz="6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0B3FFB9-FC8F-4040-BE49-E5F881112AD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712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NUMBER"/>
  <p:tag name="ID" val="547130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OTHERS"/>
  <p:tag name="ID" val="5471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AUTOCOLOR" val="TRUE"/>
  <p:tag name="MH_TYPE" val="CONTENTS"/>
  <p:tag name="ID" val="5471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NUMBER"/>
  <p:tag name="ID" val="547130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NUMBER"/>
  <p:tag name="ID" val="547130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NUMBER"/>
  <p:tag name="ID" val="547130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59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B6BFB"/>
      </a:accent1>
      <a:accent2>
        <a:srgbClr val="92D050"/>
      </a:accent2>
      <a:accent3>
        <a:srgbClr val="3B6BFB"/>
      </a:accent3>
      <a:accent4>
        <a:srgbClr val="92D050"/>
      </a:accent4>
      <a:accent5>
        <a:srgbClr val="3B6BFB"/>
      </a:accent5>
      <a:accent6>
        <a:srgbClr val="92D050"/>
      </a:accent6>
      <a:hlink>
        <a:srgbClr val="3B6BFB"/>
      </a:hlink>
      <a:folHlink>
        <a:srgbClr val="92D05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608</Words>
  <Application>Microsoft Office PowerPoint</Application>
  <PresentationFormat>自定义</PresentationFormat>
  <Paragraphs>97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方正正准黑简体</vt:lpstr>
      <vt:lpstr>汉仪大宋简</vt:lpstr>
      <vt:lpstr>微软雅黑</vt:lpstr>
      <vt:lpstr>Arial</vt:lpstr>
      <vt:lpstr>Calibri</vt:lpstr>
      <vt:lpstr>Calibri Light</vt:lpstr>
      <vt:lpstr>Consolas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星球星空</dc:title>
  <dc:creator/>
  <cp:keywords>www.1ppt.com</cp:keywords>
  <cp:lastModifiedBy/>
  <cp:revision>1</cp:revision>
  <dcterms:created xsi:type="dcterms:W3CDTF">2016-10-17T14:00:15Z</dcterms:created>
  <dcterms:modified xsi:type="dcterms:W3CDTF">2019-12-05T01:50:45Z</dcterms:modified>
</cp:coreProperties>
</file>