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7" r:id="rId4"/>
    <p:sldId id="279" r:id="rId5"/>
    <p:sldId id="262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8" r:id="rId23"/>
    <p:sldId id="278" r:id="rId24"/>
    <p:sldId id="283" r:id="rId25"/>
    <p:sldId id="284" r:id="rId26"/>
    <p:sldId id="287" r:id="rId27"/>
    <p:sldId id="285" r:id="rId28"/>
    <p:sldId id="282" r:id="rId29"/>
    <p:sldId id="26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44B"/>
    <a:srgbClr val="FF8585"/>
    <a:srgbClr val="9148C8"/>
    <a:srgbClr val="008DF6"/>
    <a:srgbClr val="AFDC7E"/>
    <a:srgbClr val="3FCDFF"/>
    <a:srgbClr val="FFDD71"/>
    <a:srgbClr val="E6E6E6"/>
    <a:srgbClr val="00339A"/>
    <a:srgbClr val="2DF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2190" autoAdjust="0"/>
  </p:normalViewPr>
  <p:slideViewPr>
    <p:cSldViewPr snapToGrid="0">
      <p:cViewPr varScale="1">
        <p:scale>
          <a:sx n="93" d="100"/>
          <a:sy n="93" d="100"/>
        </p:scale>
        <p:origin x="127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7B43E-8F51-40E0-8A13-575D818A4947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304FD-D8D1-402E-8714-21D8CC9FE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8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버튼팀의 발표를 맡은 임수진 입니다</a:t>
            </a:r>
            <a:r>
              <a:rPr lang="en-US" altLang="ko-KR" dirty="0"/>
              <a:t>~~~~~ </a:t>
            </a:r>
            <a:r>
              <a:rPr lang="ko-KR" altLang="en-US" dirty="0"/>
              <a:t>저희 버튼팀은 팀장에 임수진</a:t>
            </a:r>
            <a:r>
              <a:rPr lang="en-US" altLang="ko-KR" dirty="0"/>
              <a:t>, </a:t>
            </a:r>
            <a:r>
              <a:rPr lang="ko-KR" altLang="en-US" dirty="0"/>
              <a:t>팀원에 </a:t>
            </a:r>
            <a:r>
              <a:rPr lang="ko-KR" altLang="en-US" dirty="0" err="1"/>
              <a:t>엄세영</a:t>
            </a:r>
            <a:r>
              <a:rPr lang="en-US" altLang="ko-KR" dirty="0"/>
              <a:t>, </a:t>
            </a:r>
            <a:r>
              <a:rPr lang="ko-KR" altLang="en-US" dirty="0"/>
              <a:t>이유진</a:t>
            </a:r>
            <a:r>
              <a:rPr lang="en-US" altLang="ko-KR" dirty="0"/>
              <a:t>, </a:t>
            </a:r>
            <a:r>
              <a:rPr lang="ko-KR" altLang="en-US" dirty="0"/>
              <a:t>이현준</a:t>
            </a:r>
            <a:r>
              <a:rPr lang="en-US" altLang="ko-KR" dirty="0"/>
              <a:t>, </a:t>
            </a:r>
            <a:r>
              <a:rPr lang="ko-KR" altLang="en-US" dirty="0"/>
              <a:t>최진용 다섯명이 한 팀으로 이번 프로젝트 제작에 참여했습니다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22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로그인 페이지의 코드입니다</a:t>
            </a:r>
            <a:r>
              <a:rPr lang="en-US" altLang="ko-KR" dirty="0"/>
              <a:t>. </a:t>
            </a:r>
            <a:r>
              <a:rPr lang="ko-KR" altLang="en-US" dirty="0"/>
              <a:t>로그인에는 아이디와 패스워드를 입력하는 간단한 창을 만들었고 </a:t>
            </a:r>
            <a:r>
              <a:rPr lang="ko-KR" altLang="en-US" dirty="0" err="1"/>
              <a:t>입력후</a:t>
            </a:r>
            <a:r>
              <a:rPr lang="ko-KR" altLang="en-US" dirty="0"/>
              <a:t> 로그인 버튼을 누르면 로그인이 되는 간단한 코드입니다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로그인을 하기 전</a:t>
            </a:r>
            <a:r>
              <a:rPr lang="en-US" altLang="ko-KR" dirty="0"/>
              <a:t>, </a:t>
            </a:r>
            <a:r>
              <a:rPr lang="ko-KR" altLang="en-US" dirty="0"/>
              <a:t>회원가입을 </a:t>
            </a:r>
            <a:r>
              <a:rPr lang="ko-KR" altLang="en-US" dirty="0" err="1"/>
              <a:t>해야하므로</a:t>
            </a:r>
            <a:r>
              <a:rPr lang="ko-KR" altLang="en-US" dirty="0"/>
              <a:t> 가입하기 버튼을 만들었고 </a:t>
            </a:r>
            <a:r>
              <a:rPr lang="en-US" altLang="ko-KR" dirty="0"/>
              <a:t>a</a:t>
            </a:r>
            <a:r>
              <a:rPr lang="ko-KR" altLang="en-US" dirty="0"/>
              <a:t>태그를 사용하면 됐지만 </a:t>
            </a:r>
            <a:r>
              <a:rPr lang="ko-KR" altLang="en-US" dirty="0" err="1"/>
              <a:t>온클릭</a:t>
            </a:r>
            <a:r>
              <a:rPr lang="ko-KR" altLang="en-US" dirty="0"/>
              <a:t> 이벤트로 회원가입 페이지로 이동하도록 해봤습니다</a:t>
            </a:r>
            <a:r>
              <a:rPr lang="en-US" altLang="ko-KR" dirty="0"/>
              <a:t>… </a:t>
            </a:r>
            <a:r>
              <a:rPr lang="ko-KR" altLang="en-US" dirty="0"/>
              <a:t>겉멋입니다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56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회원가입 페이지는 사용자로부터 다섯가지 입력사항을 받도록 했고 입력을 하면 회원가입 버튼을 눌러 실행시키는 방식입니다</a:t>
            </a:r>
            <a:r>
              <a:rPr lang="en-US" altLang="ko-KR" dirty="0"/>
              <a:t>. </a:t>
            </a:r>
            <a:r>
              <a:rPr lang="ko-KR" altLang="en-US" dirty="0"/>
              <a:t>회원가입을 처리하는 페이지로 넘어가기 전에 </a:t>
            </a:r>
            <a:r>
              <a:rPr lang="en-US" altLang="ko-KR" dirty="0"/>
              <a:t>submit</a:t>
            </a:r>
            <a:r>
              <a:rPr lang="ko-KR" altLang="en-US" dirty="0"/>
              <a:t>버튼에 </a:t>
            </a:r>
            <a:r>
              <a:rPr lang="ko-KR" altLang="en-US" dirty="0" err="1"/>
              <a:t>온클릭</a:t>
            </a:r>
            <a:r>
              <a:rPr lang="ko-KR" altLang="en-US" dirty="0"/>
              <a:t> 이벤트를 주어 조인체크라는</a:t>
            </a:r>
            <a:endParaRPr lang="en-US" altLang="ko-KR" dirty="0"/>
          </a:p>
          <a:p>
            <a:r>
              <a:rPr lang="ko-KR" altLang="en-US" dirty="0"/>
              <a:t>함수를 실행시키도록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667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조인체크라는 함수는 사용자가 입력한 회원가입 데이터에 대한 유효성 검사를 하는 함수입니다</a:t>
            </a:r>
            <a:r>
              <a:rPr lang="en-US" altLang="ko-KR" dirty="0"/>
              <a:t>. </a:t>
            </a:r>
            <a:r>
              <a:rPr lang="ko-KR" altLang="en-US" dirty="0"/>
              <a:t>예를 들면 이름에는 한글만 쓸 수 있도록 정규식을 썼고 아이디에는 영문과 숫자만 사용하도록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밑 줄에는 </a:t>
            </a:r>
            <a:r>
              <a:rPr lang="en-US" altLang="ko-KR" dirty="0"/>
              <a:t>length</a:t>
            </a:r>
            <a:r>
              <a:rPr lang="ko-KR" altLang="en-US" dirty="0"/>
              <a:t>를 사용해 </a:t>
            </a:r>
            <a:r>
              <a:rPr lang="ko-KR" altLang="en-US" dirty="0" err="1"/>
              <a:t>입력값이</a:t>
            </a:r>
            <a:r>
              <a:rPr lang="ko-KR" altLang="en-US" dirty="0"/>
              <a:t> 없으면 경고창이 뜨고 빈 칸이 없도록 했습니다</a:t>
            </a:r>
            <a:r>
              <a:rPr lang="en-US" altLang="ko-KR" dirty="0"/>
              <a:t>. </a:t>
            </a:r>
            <a:r>
              <a:rPr lang="ko-KR" altLang="en-US" dirty="0" err="1"/>
              <a:t>입력값이</a:t>
            </a:r>
            <a:r>
              <a:rPr lang="ko-KR" altLang="en-US" dirty="0"/>
              <a:t> 있을 경우에는 </a:t>
            </a:r>
            <a:r>
              <a:rPr lang="en-US" altLang="ko-KR" dirty="0"/>
              <a:t>else if</a:t>
            </a:r>
            <a:r>
              <a:rPr lang="ko-KR" altLang="en-US" dirty="0"/>
              <a:t>문 안에 위에 사용한 정규식을 검증하도록 했습니다</a:t>
            </a:r>
            <a:r>
              <a:rPr lang="en-US" altLang="ko-KR" dirty="0"/>
              <a:t>. </a:t>
            </a:r>
            <a:r>
              <a:rPr lang="ko-KR" altLang="en-US" dirty="0"/>
              <a:t>그래서 제대로 된 값들이 테이블에 들어가도록 구현했습니다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60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유효성 검사를 통과하면 회원가입을 처리하는 페이지로 이동이 됩니다</a:t>
            </a:r>
            <a:r>
              <a:rPr lang="en-US" altLang="ko-KR" dirty="0"/>
              <a:t>. </a:t>
            </a:r>
            <a:r>
              <a:rPr lang="ko-KR" altLang="en-US" dirty="0"/>
              <a:t>실제 사용자에게 보여지지는 않고 쿼리문을 수행하게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자바에서 </a:t>
            </a:r>
            <a:r>
              <a:rPr lang="en-US" altLang="ko-KR" dirty="0"/>
              <a:t>try</a:t>
            </a:r>
            <a:r>
              <a:rPr lang="ko-KR" altLang="en-US" dirty="0"/>
              <a:t>문은 예외처리를 위해 사용되는 제어문인데 아직 배우지 않았으니 자세한 설명은 넘어가겠습니다</a:t>
            </a:r>
            <a:r>
              <a:rPr lang="en-US" altLang="ko-KR" dirty="0"/>
              <a:t>…. </a:t>
            </a:r>
            <a:r>
              <a:rPr lang="ko-KR" altLang="en-US" dirty="0"/>
              <a:t>트라이문 안에 보면 노란색 박스로 오라클과 연결되는 코드가 작성되었습니다</a:t>
            </a:r>
            <a:r>
              <a:rPr lang="en-US" altLang="ko-KR" dirty="0"/>
              <a:t>. </a:t>
            </a:r>
            <a:r>
              <a:rPr lang="ko-KR" altLang="en-US" dirty="0"/>
              <a:t>오라클 계정과 비밀번호를 입력해 접속을 하는 방식입니다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47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오라클과 접속이 되었다면 쿼리문을 통해 </a:t>
            </a:r>
            <a:r>
              <a:rPr lang="ko-KR" altLang="en-US" dirty="0" err="1"/>
              <a:t>입력받은</a:t>
            </a:r>
            <a:r>
              <a:rPr lang="ko-KR" altLang="en-US" dirty="0"/>
              <a:t> 데이터를 처리해야 하는데 로그인 페이지에서는 해당 테이블에 아이디와 패스워드가 일치하는 행이 있는지 확인합니다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행이 있으면 카운트 값은 </a:t>
            </a:r>
            <a:r>
              <a:rPr lang="en-US" altLang="ko-KR" dirty="0"/>
              <a:t>1</a:t>
            </a:r>
            <a:r>
              <a:rPr lang="ko-KR" altLang="en-US" dirty="0"/>
              <a:t>이 되겠죠</a:t>
            </a:r>
            <a:r>
              <a:rPr lang="en-US" altLang="ko-KR" dirty="0"/>
              <a:t>?? </a:t>
            </a:r>
            <a:r>
              <a:rPr lang="ko-KR" altLang="en-US" dirty="0"/>
              <a:t>저희가 사용자 테이블은 멤버라는 이름으로 만들었고 아이디는 </a:t>
            </a:r>
            <a:r>
              <a:rPr lang="en-US" altLang="ko-KR" dirty="0"/>
              <a:t>pk</a:t>
            </a:r>
            <a:r>
              <a:rPr lang="ko-KR" altLang="en-US" dirty="0"/>
              <a:t>로 줬기 때문에 카운트는 </a:t>
            </a:r>
            <a:r>
              <a:rPr lang="en-US" altLang="ko-KR" dirty="0"/>
              <a:t>0 </a:t>
            </a:r>
            <a:r>
              <a:rPr lang="ko-KR" altLang="en-US" dirty="0"/>
              <a:t>아니면 </a:t>
            </a:r>
            <a:r>
              <a:rPr lang="en-US" altLang="ko-KR" dirty="0"/>
              <a:t>1</a:t>
            </a:r>
            <a:r>
              <a:rPr lang="ko-KR" altLang="en-US" dirty="0"/>
              <a:t>이 됩니다</a:t>
            </a:r>
            <a:r>
              <a:rPr lang="en-US" altLang="ko-KR" dirty="0"/>
              <a:t>. </a:t>
            </a:r>
            <a:r>
              <a:rPr lang="ko-KR" altLang="en-US" dirty="0"/>
              <a:t>아래 </a:t>
            </a:r>
            <a:r>
              <a:rPr lang="en-US" altLang="ko-KR" dirty="0"/>
              <a:t>if</a:t>
            </a:r>
            <a:r>
              <a:rPr lang="ko-KR" altLang="en-US" dirty="0"/>
              <a:t>문을 보시면 카운트가 </a:t>
            </a:r>
            <a:r>
              <a:rPr lang="en-US" altLang="ko-KR" dirty="0"/>
              <a:t>0 </a:t>
            </a:r>
            <a:r>
              <a:rPr lang="ko-KR" altLang="en-US" dirty="0"/>
              <a:t>이상이라고 </a:t>
            </a:r>
            <a:r>
              <a:rPr lang="ko-KR" altLang="en-US" dirty="0" err="1"/>
              <a:t>써져있지만</a:t>
            </a:r>
            <a:r>
              <a:rPr lang="ko-KR" altLang="en-US" dirty="0"/>
              <a:t> 값은 </a:t>
            </a:r>
            <a:r>
              <a:rPr lang="en-US" altLang="ko-KR" dirty="0"/>
              <a:t>1</a:t>
            </a:r>
            <a:r>
              <a:rPr lang="ko-KR" altLang="en-US" dirty="0"/>
              <a:t>일 경우를 말하는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맞는 아이디와 비밀번호가 있는 행이 있다면 로그인 한 아이디를 </a:t>
            </a:r>
            <a:r>
              <a:rPr lang="ko-KR" altLang="en-US" dirty="0" err="1"/>
              <a:t>로그인유저라는</a:t>
            </a:r>
            <a:r>
              <a:rPr lang="ko-KR" altLang="en-US" dirty="0"/>
              <a:t> 이름으로 세션에 저장하고 메인 페이지로 이동을 합니다</a:t>
            </a:r>
            <a:r>
              <a:rPr lang="en-US" altLang="ko-KR" dirty="0"/>
              <a:t>. Else</a:t>
            </a:r>
            <a:r>
              <a:rPr lang="ko-KR" altLang="en-US" dirty="0"/>
              <a:t>문에서 아이디와 비밀번호가 일치하지 않거나 없으면 경고창을 띄우고 다시 로그인 페이지로 돌아가도록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19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할 시에 생성되는 세션이 무엇인지 설명하겠습니다</a:t>
            </a:r>
            <a:r>
              <a:rPr lang="en-US" altLang="ko-KR" dirty="0"/>
              <a:t>. </a:t>
            </a:r>
            <a:r>
              <a:rPr lang="ko-KR" altLang="en-US" dirty="0"/>
              <a:t>세션은 서버와 클라이언트 간의 상태 정보를 유지하기 위해 사용되는 것으로 클라이언트와 연결이 지속되는 동안 클라이언트의 요청이 서버에 전송될 때마다</a:t>
            </a:r>
            <a:endParaRPr lang="en-US" altLang="ko-KR" dirty="0"/>
          </a:p>
          <a:p>
            <a:r>
              <a:rPr lang="ko-KR" altLang="en-US" dirty="0"/>
              <a:t>세션을 식별해서 해당 세션에 대한 정보를 유지하는 것입니다</a:t>
            </a:r>
            <a:r>
              <a:rPr lang="en-US" altLang="ko-KR" dirty="0"/>
              <a:t>. </a:t>
            </a:r>
            <a:r>
              <a:rPr lang="ko-KR" altLang="en-US" dirty="0"/>
              <a:t>저희가 </a:t>
            </a:r>
            <a:r>
              <a:rPr lang="ko-KR" altLang="en-US" dirty="0" err="1"/>
              <a:t>원했던건</a:t>
            </a:r>
            <a:r>
              <a:rPr lang="ko-KR" altLang="en-US" dirty="0"/>
              <a:t> 로그인을 해야 홈페이지를 볼 수 있었으면 좋겠다 생각해서 세션을 사용해 봤습니다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84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페이지는 세션에 값이 있어야만 볼 수 있는 페이지로 코드 윗부분에 </a:t>
            </a:r>
            <a:r>
              <a:rPr lang="en-US" altLang="ko-KR" dirty="0"/>
              <a:t>if</a:t>
            </a:r>
            <a:r>
              <a:rPr lang="ko-KR" altLang="en-US" dirty="0"/>
              <a:t>문으로 세션이 </a:t>
            </a:r>
            <a:r>
              <a:rPr lang="en-US" altLang="ko-KR" dirty="0"/>
              <a:t>null</a:t>
            </a:r>
            <a:r>
              <a:rPr lang="ko-KR" altLang="en-US" dirty="0"/>
              <a:t>값이 아니고 로그인 </a:t>
            </a:r>
            <a:r>
              <a:rPr lang="ko-KR" altLang="en-US" dirty="0" err="1"/>
              <a:t>유저값이</a:t>
            </a:r>
            <a:r>
              <a:rPr lang="ko-KR" altLang="en-US" dirty="0"/>
              <a:t> 널이 아닌 경우에 로그인 </a:t>
            </a:r>
            <a:r>
              <a:rPr lang="ko-KR" altLang="en-US" dirty="0" err="1"/>
              <a:t>유저값을</a:t>
            </a:r>
            <a:r>
              <a:rPr lang="ko-KR" altLang="en-US" dirty="0"/>
              <a:t> 받아와서 페이지를 볼 수 있도록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보여지는 페이지 제일 밑에 </a:t>
            </a:r>
            <a:r>
              <a:rPr lang="en-US" altLang="ko-KR" dirty="0"/>
              <a:t>else</a:t>
            </a:r>
            <a:r>
              <a:rPr lang="ko-KR" altLang="en-US" dirty="0"/>
              <a:t>문을 넣어서 로그인이 안됐다면 로그인 창으로 다시 넘어가도록 코드를 짰습니다</a:t>
            </a:r>
            <a:r>
              <a:rPr lang="en-US" altLang="ko-KR" dirty="0"/>
              <a:t>.. </a:t>
            </a:r>
            <a:r>
              <a:rPr lang="ko-KR" altLang="en-US" dirty="0"/>
              <a:t>원래라면 모든 페이지에 이 코드를 썼어야 </a:t>
            </a:r>
            <a:r>
              <a:rPr lang="ko-KR" altLang="en-US" dirty="0" err="1"/>
              <a:t>헀지만</a:t>
            </a:r>
            <a:r>
              <a:rPr lang="ko-KR" altLang="en-US" dirty="0"/>
              <a:t> 코드 수정이 빈번했기 때문에 약간 귀찮아서 메인 페이지에만 넣었습니다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83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로그아웃을 누르게 되면 저장된 세션 값을 모두 </a:t>
            </a:r>
            <a:r>
              <a:rPr lang="ko-KR" altLang="en-US" dirty="0" err="1"/>
              <a:t>삭제시키도록</a:t>
            </a:r>
            <a:r>
              <a:rPr lang="ko-KR" altLang="en-US" dirty="0"/>
              <a:t> 해서 로그인 페이지로 이동을 하게 했습니다</a:t>
            </a:r>
            <a:r>
              <a:rPr lang="en-US" altLang="ko-KR" dirty="0"/>
              <a:t>…. </a:t>
            </a:r>
            <a:r>
              <a:rPr lang="ko-KR" altLang="en-US" dirty="0"/>
              <a:t>이게 로그아웃 페이지의 전체 코드로 매우 짧죠</a:t>
            </a:r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88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내 정보 수정을 하는 것을 구현해 봤습니다</a:t>
            </a:r>
            <a:r>
              <a:rPr lang="en-US" altLang="ko-KR" dirty="0"/>
              <a:t>.. </a:t>
            </a:r>
            <a:r>
              <a:rPr lang="ko-KR" altLang="en-US" dirty="0"/>
              <a:t>선생님이 며칠 전에 말하셨던 </a:t>
            </a:r>
            <a:r>
              <a:rPr lang="en-US" altLang="ko-KR" dirty="0" err="1"/>
              <a:t>readonly</a:t>
            </a:r>
            <a:r>
              <a:rPr lang="en-US" altLang="ko-KR" dirty="0"/>
              <a:t> </a:t>
            </a:r>
            <a:r>
              <a:rPr lang="ko-KR" altLang="en-US" dirty="0"/>
              <a:t>속성을 저희가 사용하게 되었는데</a:t>
            </a:r>
            <a:r>
              <a:rPr lang="en-US" altLang="ko-KR" dirty="0"/>
              <a:t>, </a:t>
            </a:r>
            <a:r>
              <a:rPr lang="en-US" altLang="ko-KR" dirty="0" err="1"/>
              <a:t>readonly</a:t>
            </a:r>
            <a:r>
              <a:rPr lang="ko-KR" altLang="en-US" dirty="0"/>
              <a:t>는 수정이 불가능 하도록 막는 것입니다</a:t>
            </a:r>
            <a:r>
              <a:rPr lang="en-US" altLang="ko-KR" dirty="0"/>
              <a:t>. Id</a:t>
            </a:r>
            <a:r>
              <a:rPr lang="ko-KR" altLang="en-US" dirty="0"/>
              <a:t>는 수정하지 못하도록 </a:t>
            </a:r>
            <a:r>
              <a:rPr lang="en-US" altLang="ko-KR" dirty="0" err="1"/>
              <a:t>readonly</a:t>
            </a:r>
            <a:r>
              <a:rPr lang="ko-KR" altLang="en-US" dirty="0"/>
              <a:t>값을 줬고 아이디에는 자동적으로</a:t>
            </a:r>
            <a:endParaRPr lang="en-US" altLang="ko-KR" dirty="0"/>
          </a:p>
          <a:p>
            <a:r>
              <a:rPr lang="ko-KR" altLang="en-US" dirty="0" err="1"/>
              <a:t>로그인유저의</a:t>
            </a:r>
            <a:r>
              <a:rPr lang="ko-KR" altLang="en-US" dirty="0"/>
              <a:t> 아이디를 보여주도록 했습니다</a:t>
            </a:r>
            <a:r>
              <a:rPr lang="en-US" altLang="ko-KR" dirty="0"/>
              <a:t>. </a:t>
            </a:r>
            <a:r>
              <a:rPr lang="ko-KR" altLang="en-US" dirty="0"/>
              <a:t>내 정보 수정에서 </a:t>
            </a:r>
            <a:r>
              <a:rPr lang="ko-KR" altLang="en-US" dirty="0" err="1"/>
              <a:t>입력받은</a:t>
            </a:r>
            <a:r>
              <a:rPr lang="ko-KR" altLang="en-US" dirty="0"/>
              <a:t> 데이터들은 다시 그것을 처리하기 위해 업데이트 </a:t>
            </a:r>
            <a:r>
              <a:rPr lang="ko-KR" altLang="en-US" dirty="0" err="1"/>
              <a:t>인포</a:t>
            </a:r>
            <a:r>
              <a:rPr lang="ko-KR" altLang="en-US" dirty="0"/>
              <a:t> 코드로 이동을 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643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업데이트 </a:t>
            </a:r>
            <a:r>
              <a:rPr lang="ko-KR" altLang="en-US" dirty="0" err="1"/>
              <a:t>인포</a:t>
            </a:r>
            <a:r>
              <a:rPr lang="ko-KR" altLang="en-US" dirty="0"/>
              <a:t> 코드에서는 다시 </a:t>
            </a:r>
            <a:r>
              <a:rPr lang="en-US" altLang="ko-KR" dirty="0" err="1"/>
              <a:t>db</a:t>
            </a:r>
            <a:r>
              <a:rPr lang="ko-KR" altLang="en-US" dirty="0"/>
              <a:t>와 연결해 쿼리문을 사용하는 것인데요</a:t>
            </a:r>
            <a:r>
              <a:rPr lang="en-US" altLang="ko-KR" dirty="0"/>
              <a:t>, update</a:t>
            </a:r>
            <a:r>
              <a:rPr lang="ko-KR" altLang="en-US" dirty="0"/>
              <a:t>문을 사용해서 원래 테이블에 있던 값을 수정하도록 했습니다</a:t>
            </a:r>
            <a:r>
              <a:rPr lang="en-US" altLang="ko-KR" dirty="0"/>
              <a:t>. </a:t>
            </a:r>
            <a:r>
              <a:rPr lang="ko-KR" altLang="en-US" dirty="0"/>
              <a:t>뒤에 물음표에는 </a:t>
            </a:r>
            <a:r>
              <a:rPr lang="ko-KR" altLang="en-US" dirty="0" err="1"/>
              <a:t>입력받은</a:t>
            </a:r>
            <a:r>
              <a:rPr lang="ko-KR" altLang="en-US" dirty="0"/>
              <a:t> 값이 들어가는 것입니다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17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 주제는 브레인스토밍을 통해 여러 주제를 생각해 봤고</a:t>
            </a:r>
            <a:r>
              <a:rPr lang="en-US" altLang="ko-KR" dirty="0"/>
              <a:t>, </a:t>
            </a:r>
            <a:r>
              <a:rPr lang="ko-KR" altLang="en-US" dirty="0"/>
              <a:t>그 중 마포구에서 할 수 있는 취미생활에 관한 것을 하기로 했습니다</a:t>
            </a:r>
            <a:r>
              <a:rPr lang="en-US" altLang="ko-KR" dirty="0"/>
              <a:t>. </a:t>
            </a:r>
            <a:r>
              <a:rPr lang="ko-KR" altLang="en-US" dirty="0"/>
              <a:t>테이블에 들어갈 내용을 찾던 중에 서울시 공공데이터 홈페이지에 들어가니 서울시에서 제공하는 여러 데이터들을 찾을 수 있었고</a:t>
            </a:r>
            <a:r>
              <a:rPr lang="en-US" altLang="ko-KR" dirty="0"/>
              <a:t>,</a:t>
            </a:r>
            <a:r>
              <a:rPr lang="ko-KR" altLang="en-US" dirty="0"/>
              <a:t> 그 데이터를 통해 조금 더 범위를 넓혀 마포구가 아닌 서울시 전체에서 할 수 있는 취미에 관한 장소들을 보여주는 데이터를 활용하기로 했습니다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29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각 주제마다 검색창을 넣었는데요</a:t>
            </a:r>
            <a:r>
              <a:rPr lang="en-US" altLang="ko-KR" dirty="0"/>
              <a:t>? </a:t>
            </a:r>
            <a:r>
              <a:rPr lang="ko-KR" altLang="en-US" dirty="0"/>
              <a:t>검색창에서 </a:t>
            </a:r>
            <a:r>
              <a:rPr lang="ko-KR" altLang="en-US" dirty="0" err="1"/>
              <a:t>입력받은</a:t>
            </a:r>
            <a:r>
              <a:rPr lang="ko-KR" altLang="en-US" dirty="0"/>
              <a:t> 값은 쿼리라고 네임을 줬고 그 값은 검색어를 처리하는 코드에서 </a:t>
            </a:r>
            <a:r>
              <a:rPr lang="ko-KR" altLang="en-US" dirty="0" err="1"/>
              <a:t>변수명</a:t>
            </a:r>
            <a:r>
              <a:rPr lang="ko-KR" altLang="en-US" dirty="0"/>
              <a:t> 쿼리에 들어가게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319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검색은 </a:t>
            </a:r>
            <a:r>
              <a:rPr lang="ko-KR" altLang="en-US" dirty="0" err="1"/>
              <a:t>셀렉트로</a:t>
            </a:r>
            <a:r>
              <a:rPr lang="ko-KR" altLang="en-US" dirty="0"/>
              <a:t> 쿼리문을 작성했는데요 </a:t>
            </a:r>
            <a:r>
              <a:rPr lang="en-US" altLang="ko-KR" dirty="0"/>
              <a:t>where</a:t>
            </a:r>
            <a:r>
              <a:rPr lang="ko-KR" altLang="en-US" dirty="0"/>
              <a:t>문에 각 속성에 </a:t>
            </a:r>
            <a:r>
              <a:rPr lang="en-US" altLang="ko-KR" dirty="0"/>
              <a:t>like</a:t>
            </a:r>
            <a:r>
              <a:rPr lang="ko-KR" altLang="en-US" dirty="0"/>
              <a:t> 뒤에 검색어가 들어가도록 했습니다</a:t>
            </a:r>
            <a:r>
              <a:rPr lang="en-US" altLang="ko-KR" dirty="0"/>
              <a:t>. </a:t>
            </a:r>
            <a:r>
              <a:rPr lang="ko-KR" altLang="en-US" dirty="0"/>
              <a:t>아래의 </a:t>
            </a:r>
            <a:r>
              <a:rPr lang="en-US" altLang="ko-KR" dirty="0"/>
              <a:t>for</a:t>
            </a:r>
            <a:r>
              <a:rPr lang="ko-KR" altLang="en-US" dirty="0"/>
              <a:t>문은 퍼센트 기호를 사용해 검색어가 데이터 어디에 있을지 모르니까 앞 뒤에 퍼센트를 붙여 검색하도록 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그렇게 검색된 데이터들은 테이블 형식으로 나타나게 되는데 </a:t>
            </a:r>
            <a:r>
              <a:rPr lang="en-US" altLang="ko-KR" dirty="0"/>
              <a:t>while</a:t>
            </a:r>
            <a:r>
              <a:rPr lang="ko-KR" altLang="en-US" dirty="0"/>
              <a:t>문으로 모든 </a:t>
            </a:r>
            <a:r>
              <a:rPr lang="ko-KR" altLang="en-US" dirty="0" err="1"/>
              <a:t>데이터값이</a:t>
            </a:r>
            <a:r>
              <a:rPr lang="ko-KR" altLang="en-US" dirty="0"/>
              <a:t> </a:t>
            </a:r>
            <a:r>
              <a:rPr lang="ko-KR" altLang="en-US" dirty="0" err="1"/>
              <a:t>나올때까지</a:t>
            </a:r>
            <a:r>
              <a:rPr lang="ko-KR" altLang="en-US" dirty="0"/>
              <a:t> 반복하도록 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697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테이블을 하나만 사용하는 페이지면 해당하는 테이블명만 넣어서 </a:t>
            </a:r>
            <a:r>
              <a:rPr lang="ko-KR" altLang="en-US" dirty="0" err="1"/>
              <a:t>셀렉트문을</a:t>
            </a:r>
            <a:r>
              <a:rPr lang="ko-KR" altLang="en-US" dirty="0"/>
              <a:t> 사용하면 됐지만</a:t>
            </a:r>
            <a:r>
              <a:rPr lang="en-US" altLang="ko-KR" dirty="0"/>
              <a:t>, </a:t>
            </a:r>
            <a:r>
              <a:rPr lang="ko-KR" altLang="en-US" dirty="0"/>
              <a:t>어떤 페이지에는 테이블을 여러 개 사용했습니다</a:t>
            </a:r>
            <a:r>
              <a:rPr lang="en-US" altLang="ko-KR" dirty="0"/>
              <a:t>. </a:t>
            </a:r>
            <a:r>
              <a:rPr lang="ko-KR" altLang="en-US" dirty="0"/>
              <a:t>그렇게 되면 쿼리문이 엄청나게 길어지더라구요</a:t>
            </a:r>
            <a:r>
              <a:rPr lang="en-US" altLang="ko-KR" dirty="0"/>
              <a:t>???</a:t>
            </a:r>
          </a:p>
          <a:p>
            <a:r>
              <a:rPr lang="ko-KR" altLang="en-US" dirty="0"/>
              <a:t>그래서 </a:t>
            </a:r>
            <a:r>
              <a:rPr lang="ko-KR" altLang="en-US" dirty="0" err="1"/>
              <a:t>가상테이블인</a:t>
            </a:r>
            <a:r>
              <a:rPr lang="ko-KR" altLang="en-US" dirty="0"/>
              <a:t> </a:t>
            </a:r>
            <a:r>
              <a:rPr lang="en-US" altLang="ko-KR" dirty="0"/>
              <a:t>view</a:t>
            </a:r>
            <a:r>
              <a:rPr lang="ko-KR" altLang="en-US" dirty="0"/>
              <a:t>를 사용해봤습니다</a:t>
            </a:r>
            <a:r>
              <a:rPr lang="en-US" altLang="ko-KR" dirty="0"/>
              <a:t>. </a:t>
            </a:r>
            <a:r>
              <a:rPr lang="ko-KR" altLang="en-US" dirty="0"/>
              <a:t>뷰를 만들어서 유니온 올로 합집합으로 연결시켜 사용하니 쿼리문이 짧아져서 편했습니다</a:t>
            </a:r>
            <a:r>
              <a:rPr lang="en-US" altLang="ko-KR" dirty="0"/>
              <a:t>.  </a:t>
            </a:r>
            <a:r>
              <a:rPr lang="ko-KR" altLang="en-US" dirty="0"/>
              <a:t>각 주제별 페이지의 검색 기능은 이렇게 구현을 했고요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932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페이지와 헤더에 있는 검색은 통합검색 기능을 만들고 싶었습니다</a:t>
            </a:r>
            <a:r>
              <a:rPr lang="en-US" altLang="ko-KR" dirty="0"/>
              <a:t>. </a:t>
            </a:r>
            <a:r>
              <a:rPr lang="ko-KR" altLang="en-US" dirty="0"/>
              <a:t>그래서 첫번째 생각으로는 </a:t>
            </a:r>
            <a:r>
              <a:rPr lang="ko-KR" altLang="en-US" dirty="0" err="1"/>
              <a:t>셀렉트</a:t>
            </a:r>
            <a:r>
              <a:rPr lang="ko-KR" altLang="en-US" dirty="0"/>
              <a:t> 태그를 사용해 옵션에 각 주제들을 넣어서 선택한 주제의 테이블만 가져와서 검색을 하려고 했습니다</a:t>
            </a:r>
            <a:r>
              <a:rPr lang="en-US" altLang="ko-KR" dirty="0"/>
              <a:t>. </a:t>
            </a:r>
            <a:r>
              <a:rPr lang="ko-KR" altLang="en-US" dirty="0"/>
              <a:t>하지만 실패했고</a:t>
            </a:r>
            <a:r>
              <a:rPr lang="en-US" altLang="ko-KR" dirty="0"/>
              <a:t>,,</a:t>
            </a:r>
          </a:p>
          <a:p>
            <a:r>
              <a:rPr lang="ko-KR" altLang="en-US" dirty="0"/>
              <a:t>두번째는 위의 코드를 사용해 각 검색기능을 가진 코드를 </a:t>
            </a:r>
            <a:r>
              <a:rPr lang="ko-KR" altLang="en-US" dirty="0" err="1"/>
              <a:t>인클루드</a:t>
            </a:r>
            <a:r>
              <a:rPr lang="ko-KR" altLang="en-US" dirty="0"/>
              <a:t> 해서 가져오라고 했으나 이것도 실패했습니다</a:t>
            </a:r>
            <a:r>
              <a:rPr lang="en-US" altLang="ko-KR" dirty="0"/>
              <a:t>….</a:t>
            </a:r>
            <a:r>
              <a:rPr lang="ko-KR" altLang="en-US" dirty="0"/>
              <a:t>그래서 각 검색 페이지의 코드를 이어 붙여서 구현하는 방식으로 통합검색을 하도록 했습니다</a:t>
            </a:r>
            <a:r>
              <a:rPr lang="en-US" altLang="ko-KR" dirty="0"/>
              <a:t>.. </a:t>
            </a:r>
            <a:r>
              <a:rPr lang="ko-KR" altLang="en-US" dirty="0"/>
              <a:t>저희 코드 리뷰는 여기까지 </a:t>
            </a:r>
            <a:r>
              <a:rPr lang="ko-KR" altLang="en-US" dirty="0" err="1"/>
              <a:t>였구요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206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저희가 이번에 버전관리를 </a:t>
            </a:r>
            <a:r>
              <a:rPr lang="en-US" altLang="ko-KR" dirty="0"/>
              <a:t>git</a:t>
            </a:r>
            <a:r>
              <a:rPr lang="ko-KR" altLang="en-US" dirty="0"/>
              <a:t>을 사용해 봤는데요 제 </a:t>
            </a:r>
            <a:r>
              <a:rPr lang="ko-KR" altLang="en-US" dirty="0" err="1"/>
              <a:t>레포지토리</a:t>
            </a:r>
            <a:r>
              <a:rPr lang="ko-KR" altLang="en-US" dirty="0"/>
              <a:t> 퍼스트콜라보에 이번 프로젝트를 저장해 </a:t>
            </a:r>
            <a:r>
              <a:rPr lang="ko-KR" altLang="en-US" dirty="0" err="1"/>
              <a:t>놨구요</a:t>
            </a:r>
            <a:r>
              <a:rPr lang="en-US" altLang="ko-KR" dirty="0"/>
              <a:t>,,, </a:t>
            </a:r>
            <a:r>
              <a:rPr lang="ko-KR" altLang="en-US" dirty="0"/>
              <a:t>깃을 사용하면서 기본적인 </a:t>
            </a:r>
            <a:r>
              <a:rPr lang="ko-KR" altLang="en-US" dirty="0" err="1"/>
              <a:t>스테이징</a:t>
            </a:r>
            <a:r>
              <a:rPr lang="en-US" altLang="ko-KR" dirty="0"/>
              <a:t>, </a:t>
            </a:r>
            <a:r>
              <a:rPr lang="ko-KR" altLang="en-US" dirty="0" err="1"/>
              <a:t>커밋</a:t>
            </a:r>
            <a:r>
              <a:rPr lang="en-US" altLang="ko-KR" dirty="0"/>
              <a:t>, </a:t>
            </a:r>
            <a:r>
              <a:rPr lang="ko-KR" altLang="en-US" dirty="0"/>
              <a:t>풀</a:t>
            </a:r>
            <a:r>
              <a:rPr lang="en-US" altLang="ko-KR" dirty="0"/>
              <a:t>, </a:t>
            </a:r>
            <a:r>
              <a:rPr lang="ko-KR" altLang="en-US" dirty="0" err="1"/>
              <a:t>푸쉬들은</a:t>
            </a:r>
            <a:r>
              <a:rPr lang="ko-KR" altLang="en-US" dirty="0"/>
              <a:t> 더 손에 익은 것 같고요</a:t>
            </a:r>
            <a:r>
              <a:rPr lang="en-US" altLang="ko-KR" dirty="0"/>
              <a:t>..</a:t>
            </a:r>
          </a:p>
          <a:p>
            <a:r>
              <a:rPr lang="ko-KR" altLang="en-US" dirty="0" err="1"/>
              <a:t>브랜치</a:t>
            </a:r>
            <a:r>
              <a:rPr lang="en-US" altLang="ko-KR" dirty="0"/>
              <a:t>, </a:t>
            </a:r>
            <a:r>
              <a:rPr lang="ko-KR" altLang="en-US" dirty="0"/>
              <a:t>풀 </a:t>
            </a:r>
            <a:r>
              <a:rPr lang="ko-KR" altLang="en-US" dirty="0" err="1"/>
              <a:t>리퀘스트도</a:t>
            </a:r>
            <a:r>
              <a:rPr lang="ko-KR" altLang="en-US" dirty="0"/>
              <a:t> 사용해 보면서 협업하기가 참 힘들구나</a:t>
            </a:r>
            <a:r>
              <a:rPr lang="en-US" altLang="ko-KR" dirty="0"/>
              <a:t>…..</a:t>
            </a:r>
            <a:r>
              <a:rPr lang="ko-KR" altLang="en-US" dirty="0"/>
              <a:t>생각을 했습니다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5320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깃에서 문제가 </a:t>
            </a:r>
            <a:r>
              <a:rPr lang="ko-KR" altLang="en-US" dirty="0" err="1"/>
              <a:t>됐던건</a:t>
            </a:r>
            <a:r>
              <a:rPr lang="ko-KR" altLang="en-US" dirty="0"/>
              <a:t> 처음에 </a:t>
            </a:r>
            <a:r>
              <a:rPr lang="ko-KR" altLang="en-US" dirty="0" err="1"/>
              <a:t>브랜치</a:t>
            </a:r>
            <a:r>
              <a:rPr lang="ko-KR" altLang="en-US" dirty="0"/>
              <a:t> 개념을 제대로 잡지 못했던 것입니다</a:t>
            </a:r>
            <a:r>
              <a:rPr lang="en-US" altLang="ko-KR" dirty="0"/>
              <a:t>….</a:t>
            </a:r>
            <a:r>
              <a:rPr lang="ko-KR" altLang="en-US" dirty="0"/>
              <a:t>처음에 저장소를 만들고 팀원들을 </a:t>
            </a:r>
            <a:r>
              <a:rPr lang="ko-KR" altLang="en-US" dirty="0" err="1"/>
              <a:t>초대했을때</a:t>
            </a:r>
            <a:r>
              <a:rPr lang="ko-KR" altLang="en-US" dirty="0"/>
              <a:t> 멍청하게 </a:t>
            </a:r>
            <a:r>
              <a:rPr lang="ko-KR" altLang="en-US" dirty="0" err="1"/>
              <a:t>브랜치를</a:t>
            </a:r>
            <a:r>
              <a:rPr lang="ko-KR" altLang="en-US" dirty="0"/>
              <a:t> 그 때 </a:t>
            </a:r>
            <a:r>
              <a:rPr lang="ko-KR" altLang="en-US" dirty="0" err="1"/>
              <a:t>만들어놔가지고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오른쪽 손그림에서 보듯이 한참 작업을 하다가 분기가 나눠져야 할 시점에 </a:t>
            </a:r>
            <a:r>
              <a:rPr lang="ko-KR" altLang="en-US" dirty="0" err="1"/>
              <a:t>브랜치를</a:t>
            </a:r>
            <a:r>
              <a:rPr lang="ko-KR" altLang="en-US" dirty="0"/>
              <a:t> 만들고 작업을 </a:t>
            </a:r>
            <a:r>
              <a:rPr lang="ko-KR" altLang="en-US" dirty="0" err="1"/>
              <a:t>했었어야</a:t>
            </a:r>
            <a:r>
              <a:rPr lang="ko-KR" altLang="en-US" dirty="0"/>
              <a:t> </a:t>
            </a:r>
            <a:r>
              <a:rPr lang="ko-KR" altLang="en-US" dirty="0" err="1"/>
              <a:t>헀는데</a:t>
            </a:r>
            <a:r>
              <a:rPr lang="ko-KR" altLang="en-US" dirty="0"/>
              <a:t> 전에 </a:t>
            </a:r>
            <a:r>
              <a:rPr lang="ko-KR" altLang="en-US" dirty="0" err="1"/>
              <a:t>만들어놨던</a:t>
            </a:r>
            <a:r>
              <a:rPr lang="ko-KR" altLang="en-US" dirty="0"/>
              <a:t> </a:t>
            </a:r>
            <a:r>
              <a:rPr lang="ko-KR" altLang="en-US" dirty="0" err="1"/>
              <a:t>브랜치를</a:t>
            </a:r>
            <a:r>
              <a:rPr lang="ko-KR" altLang="en-US" dirty="0"/>
              <a:t> 쓰니 우왕좌왕하게 되었습니다</a:t>
            </a:r>
            <a:r>
              <a:rPr lang="en-US" altLang="ko-KR" dirty="0"/>
              <a:t>…. </a:t>
            </a:r>
            <a:r>
              <a:rPr lang="ko-KR" altLang="en-US" dirty="0"/>
              <a:t>하지만 이렇게 하면서 </a:t>
            </a:r>
            <a:r>
              <a:rPr lang="ko-KR" altLang="en-US" dirty="0" err="1"/>
              <a:t>브랜치도</a:t>
            </a:r>
            <a:r>
              <a:rPr lang="ko-KR" altLang="en-US" dirty="0"/>
              <a:t> 어떻게 써야 하는지 배우게 되었습니다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416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</a:t>
            </a:r>
            <a:r>
              <a:rPr lang="ko-KR" altLang="en-US" dirty="0" err="1"/>
              <a:t>브랜치를</a:t>
            </a:r>
            <a:r>
              <a:rPr lang="ko-KR" altLang="en-US" dirty="0"/>
              <a:t> 나눠서 작업한 것을 깃에서 로그로 확인도 해봤습니다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16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프로젝트를 하면서 </a:t>
            </a:r>
            <a:r>
              <a:rPr lang="en-US" altLang="ko-KR" dirty="0" err="1"/>
              <a:t>db</a:t>
            </a:r>
            <a:r>
              <a:rPr lang="ko-KR" altLang="en-US" dirty="0"/>
              <a:t>를 사용하게 됐는데 연결하는 것은 연결을 위한 패키지 추가와 두 줄 정도의 자바 코드를 추가해서 바로 연결이 되어서 쉬웠습니다</a:t>
            </a:r>
            <a:r>
              <a:rPr lang="en-US" altLang="ko-KR" dirty="0"/>
              <a:t>… </a:t>
            </a:r>
            <a:r>
              <a:rPr lang="ko-KR" altLang="en-US" dirty="0" err="1"/>
              <a:t>로컬호스트로</a:t>
            </a:r>
            <a:r>
              <a:rPr lang="ko-KR" altLang="en-US" dirty="0"/>
              <a:t> 자기 컴퓨터에 있는 </a:t>
            </a:r>
            <a:r>
              <a:rPr lang="en-US" altLang="ko-KR" dirty="0" err="1"/>
              <a:t>db</a:t>
            </a:r>
            <a:r>
              <a:rPr lang="ko-KR" altLang="en-US" dirty="0"/>
              <a:t>를 연결하는 것은 쉬웠지만</a:t>
            </a:r>
            <a:endParaRPr lang="en-US" altLang="ko-KR" dirty="0"/>
          </a:p>
          <a:p>
            <a:r>
              <a:rPr lang="ko-KR" altLang="en-US" dirty="0"/>
              <a:t>저희가 처음에 한 컴퓨터에 서버컴퓨터를 만들어서 거기에만 테이블을 만들고 데이터를 넣어서 작업하려고 </a:t>
            </a:r>
            <a:r>
              <a:rPr lang="ko-KR" altLang="en-US" dirty="0" err="1"/>
              <a:t>헀는데</a:t>
            </a:r>
            <a:r>
              <a:rPr lang="en-US" altLang="ko-KR" dirty="0"/>
              <a:t>…</a:t>
            </a:r>
            <a:r>
              <a:rPr lang="ko-KR" altLang="en-US" dirty="0"/>
              <a:t>잘 안돼서 끝까지 못한 게 아쉽습니다</a:t>
            </a:r>
            <a:r>
              <a:rPr lang="en-US" altLang="ko-KR" dirty="0"/>
              <a:t>….</a:t>
            </a:r>
          </a:p>
          <a:p>
            <a:r>
              <a:rPr lang="ko-KR" altLang="en-US" dirty="0"/>
              <a:t>또한 이번에 쿼리문도 사용하게 됐는데 간단한 기능만 구현해서 그런지 </a:t>
            </a:r>
            <a:r>
              <a:rPr lang="en-US" altLang="ko-KR" dirty="0"/>
              <a:t>where</a:t>
            </a:r>
            <a:r>
              <a:rPr lang="ko-KR" altLang="en-US" dirty="0"/>
              <a:t>문만 썼고 그것도 굉장히 쉬운 문법으로만 작성해서 수업시간에 배웠던 것들을 사용하지 못해 조금 아쉬웠습니다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또한 </a:t>
            </a:r>
            <a:r>
              <a:rPr lang="ko-KR" altLang="en-US" dirty="0" err="1"/>
              <a:t>깃허브로</a:t>
            </a:r>
            <a:r>
              <a:rPr lang="ko-KR" altLang="en-US" dirty="0"/>
              <a:t> 협업은 처음이라 초반에 어렵고 헷갈렸었는데 이제 우리 팀은 잘 사용할 수 있을 것 같습니다</a:t>
            </a:r>
            <a:r>
              <a:rPr lang="en-US" altLang="ko-KR" dirty="0"/>
              <a:t>…..</a:t>
            </a:r>
            <a:r>
              <a:rPr lang="ko-KR" altLang="en-US" dirty="0"/>
              <a:t>제일 중요한 것은 뭘 하기 전에 무조건 </a:t>
            </a:r>
            <a:r>
              <a:rPr lang="en-US" altLang="ko-KR" dirty="0"/>
              <a:t>pull</a:t>
            </a:r>
            <a:r>
              <a:rPr lang="ko-KR" altLang="en-US" dirty="0"/>
              <a:t>을 </a:t>
            </a:r>
            <a:r>
              <a:rPr lang="ko-KR" altLang="en-US" dirty="0" err="1"/>
              <a:t>해야한다</a:t>
            </a:r>
            <a:r>
              <a:rPr lang="en-US" altLang="ko-KR" dirty="0"/>
              <a:t>….</a:t>
            </a:r>
            <a:r>
              <a:rPr lang="ko-KR" altLang="en-US" dirty="0"/>
              <a:t>라는 것을 </a:t>
            </a:r>
            <a:r>
              <a:rPr lang="ko-KR" altLang="en-US" dirty="0" err="1"/>
              <a:t>꺠달았습니다</a:t>
            </a:r>
            <a:r>
              <a:rPr lang="en-US" altLang="ko-KR" dirty="0"/>
              <a:t>….</a:t>
            </a:r>
          </a:p>
          <a:p>
            <a:r>
              <a:rPr lang="ko-KR" altLang="en-US" dirty="0"/>
              <a:t>기능을 그렇게 많이 넣지 않아서 조금 아쉽지만 그래도 할 수 있는 선에서 했다고 생각해서 우리 팀에게 감사하다고 생각합니다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3997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코드리뷰는 이렇게 마치고 혹시 질문사항이 있으시면 받겠습니다</a:t>
            </a:r>
            <a:r>
              <a:rPr lang="en-US" altLang="ko-KR" dirty="0"/>
              <a:t>….</a:t>
            </a:r>
            <a:r>
              <a:rPr lang="ko-KR" altLang="en-US" dirty="0"/>
              <a:t>없겠지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83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버튼팀</a:t>
            </a:r>
            <a:r>
              <a:rPr lang="ko-KR" altLang="en-US" dirty="0"/>
              <a:t> 발표는 </a:t>
            </a:r>
            <a:r>
              <a:rPr lang="ko-KR" altLang="en-US" dirty="0" err="1"/>
              <a:t>여기까지였구요</a:t>
            </a:r>
            <a:r>
              <a:rPr lang="ko-KR" altLang="en-US" dirty="0"/>
              <a:t> 저는 발표의 버튼 팀 팀장 임수진이었습니다 감사합니다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5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발표는 먼저 프로젝트 </a:t>
            </a:r>
            <a:r>
              <a:rPr lang="ko-KR" altLang="en-US" dirty="0" err="1"/>
              <a:t>완성본</a:t>
            </a:r>
            <a:r>
              <a:rPr lang="ko-KR" altLang="en-US" dirty="0"/>
              <a:t> 시연을 하고 그 후 코드 리뷰하는 시간을 갖도록 하겠습니다</a:t>
            </a:r>
            <a:r>
              <a:rPr lang="en-US" altLang="ko-KR" dirty="0"/>
              <a:t>. </a:t>
            </a:r>
            <a:r>
              <a:rPr lang="ko-KR" altLang="en-US" dirty="0"/>
              <a:t>홈페이지 보여주기</a:t>
            </a:r>
            <a:r>
              <a:rPr lang="en-US" altLang="ko-KR" dirty="0"/>
              <a:t>~~~~~~~~~~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841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이번 프로젝트에서 사용한 </a:t>
            </a:r>
            <a:r>
              <a:rPr lang="ko-KR" altLang="en-US" dirty="0" err="1"/>
              <a:t>툴으로는</a:t>
            </a:r>
            <a:r>
              <a:rPr lang="ko-KR" altLang="en-US" dirty="0"/>
              <a:t> </a:t>
            </a:r>
            <a:r>
              <a:rPr lang="en-US" altLang="ko-KR" dirty="0"/>
              <a:t>ide</a:t>
            </a:r>
            <a:r>
              <a:rPr lang="ko-KR" altLang="en-US" dirty="0"/>
              <a:t>에 이클립스를 사용했고</a:t>
            </a:r>
            <a:r>
              <a:rPr lang="en-US" altLang="ko-KR" dirty="0"/>
              <a:t>, </a:t>
            </a:r>
            <a:r>
              <a:rPr lang="ko-KR" altLang="en-US" dirty="0"/>
              <a:t>웹 서버는 </a:t>
            </a:r>
            <a:r>
              <a:rPr lang="ko-KR" altLang="en-US" dirty="0" err="1"/>
              <a:t>톰캣을</a:t>
            </a:r>
            <a:r>
              <a:rPr lang="ko-KR" altLang="en-US" dirty="0"/>
              <a:t> 사용했습니다</a:t>
            </a:r>
            <a:r>
              <a:rPr lang="en-US" altLang="ko-KR" dirty="0"/>
              <a:t>. </a:t>
            </a:r>
            <a:r>
              <a:rPr lang="ko-KR" altLang="en-US" dirty="0"/>
              <a:t>사용 언어로는 </a:t>
            </a:r>
            <a:r>
              <a:rPr lang="en-US" altLang="ko-KR" dirty="0"/>
              <a:t>html, </a:t>
            </a:r>
            <a:r>
              <a:rPr lang="en-US" altLang="ko-KR" dirty="0" err="1"/>
              <a:t>css</a:t>
            </a:r>
            <a:r>
              <a:rPr lang="en-US" altLang="ko-KR" dirty="0"/>
              <a:t>,</a:t>
            </a:r>
            <a:r>
              <a:rPr lang="ko-KR" altLang="en-US" dirty="0"/>
              <a:t>자바스크립트</a:t>
            </a:r>
            <a:r>
              <a:rPr lang="en-US" altLang="ko-KR" dirty="0"/>
              <a:t>,</a:t>
            </a:r>
            <a:r>
              <a:rPr lang="ko-KR" altLang="en-US" dirty="0"/>
              <a:t>자바를 썼고 데이터베이스는 오라클을 사용했습니다</a:t>
            </a:r>
            <a:r>
              <a:rPr lang="en-US" altLang="ko-KR" dirty="0"/>
              <a:t>. </a:t>
            </a:r>
            <a:r>
              <a:rPr lang="ko-KR" altLang="en-US" dirty="0"/>
              <a:t>그리고 버전관리 도구에 </a:t>
            </a:r>
            <a:r>
              <a:rPr lang="en-US" altLang="ko-KR" dirty="0"/>
              <a:t>git</a:t>
            </a:r>
            <a:r>
              <a:rPr lang="ko-KR" altLang="en-US" dirty="0"/>
              <a:t>을 사용해서 </a:t>
            </a:r>
            <a:r>
              <a:rPr lang="en-US" altLang="ko-KR" dirty="0" err="1"/>
              <a:t>github</a:t>
            </a:r>
            <a:r>
              <a:rPr lang="ko-KR" altLang="en-US" dirty="0"/>
              <a:t>로 협업을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처음에는 </a:t>
            </a:r>
            <a:r>
              <a:rPr lang="en-US" altLang="ko-KR" dirty="0" err="1"/>
              <a:t>vscode</a:t>
            </a:r>
            <a:r>
              <a:rPr lang="ko-KR" altLang="en-US" dirty="0"/>
              <a:t>를 사용하려고 했는데 </a:t>
            </a:r>
            <a:r>
              <a:rPr lang="en-US" altLang="ko-KR" dirty="0" err="1"/>
              <a:t>jdk</a:t>
            </a:r>
            <a:r>
              <a:rPr lang="ko-KR" altLang="en-US" dirty="0"/>
              <a:t>버전을 </a:t>
            </a:r>
            <a:r>
              <a:rPr lang="ko-KR" altLang="en-US" dirty="0" err="1"/>
              <a:t>높여야하고</a:t>
            </a:r>
            <a:r>
              <a:rPr lang="en-US" altLang="ko-KR" dirty="0"/>
              <a:t>,</a:t>
            </a:r>
            <a:r>
              <a:rPr lang="ko-KR" altLang="en-US" dirty="0"/>
              <a:t> 여러 확장프로그램을 </a:t>
            </a:r>
            <a:r>
              <a:rPr lang="ko-KR" altLang="en-US" dirty="0" err="1"/>
              <a:t>깔아야해서</a:t>
            </a:r>
            <a:r>
              <a:rPr lang="ko-KR" altLang="en-US" dirty="0"/>
              <a:t> 어떤 일이 발생할 지 몰라 그냥 이클립스를 사용하는 방향으로 정해졌습니다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436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프로젝트는 </a:t>
            </a:r>
            <a:r>
              <a:rPr lang="en-US" altLang="ko-KR" dirty="0" err="1"/>
              <a:t>db</a:t>
            </a:r>
            <a:r>
              <a:rPr lang="ko-KR" altLang="en-US" dirty="0"/>
              <a:t>를 사용하기 때문에 홈페이지에서 사용자 입력을 받아 </a:t>
            </a:r>
            <a:r>
              <a:rPr lang="en-US" altLang="ko-KR" dirty="0" err="1"/>
              <a:t>db</a:t>
            </a:r>
            <a:r>
              <a:rPr lang="ko-KR" altLang="en-US" dirty="0"/>
              <a:t>의 데이터를 출력하도록 했습니다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html</a:t>
            </a:r>
            <a:r>
              <a:rPr lang="ko-KR" altLang="en-US" dirty="0"/>
              <a:t>에서 </a:t>
            </a:r>
            <a:r>
              <a:rPr lang="en-US" altLang="ko-KR" dirty="0"/>
              <a:t>form</a:t>
            </a:r>
            <a:r>
              <a:rPr lang="ko-KR" altLang="en-US" dirty="0"/>
              <a:t>태그를 사용해서 사용자 입력을 받았습니다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794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폼 태그는 사용자 입력을 받는데 사용하고</a:t>
            </a:r>
            <a:r>
              <a:rPr lang="en-US" altLang="ko-KR" dirty="0"/>
              <a:t>, </a:t>
            </a:r>
            <a:r>
              <a:rPr lang="ko-KR" altLang="en-US" dirty="0"/>
              <a:t>폼 태그의 메서드 속성으로 </a:t>
            </a:r>
            <a:r>
              <a:rPr lang="en-US" altLang="ko-KR" dirty="0"/>
              <a:t>get</a:t>
            </a:r>
            <a:r>
              <a:rPr lang="ko-KR" altLang="en-US" dirty="0"/>
              <a:t>과 </a:t>
            </a:r>
            <a:r>
              <a:rPr lang="en-US" altLang="ko-KR" dirty="0"/>
              <a:t>post </a:t>
            </a:r>
            <a:r>
              <a:rPr lang="ko-KR" altLang="en-US" dirty="0" err="1"/>
              <a:t>방식중에</a:t>
            </a:r>
            <a:r>
              <a:rPr lang="ko-KR" altLang="en-US" dirty="0"/>
              <a:t> 각 페이지마다 더 유용한 방식을 사용했습니다</a:t>
            </a:r>
            <a:r>
              <a:rPr lang="en-US" altLang="ko-KR" dirty="0"/>
              <a:t>. Get </a:t>
            </a:r>
            <a:r>
              <a:rPr lang="ko-KR" altLang="en-US" dirty="0"/>
              <a:t>방식은 주로 데이터를 가져오기 위해 사용하는 것으로 빠르고 간단하며 </a:t>
            </a:r>
            <a:r>
              <a:rPr lang="ko-KR" altLang="en-US" dirty="0" err="1"/>
              <a:t>캐싱이</a:t>
            </a:r>
            <a:r>
              <a:rPr lang="ko-KR" altLang="en-US" dirty="0"/>
              <a:t> 가능하지만 </a:t>
            </a:r>
            <a:endParaRPr lang="en-US" altLang="ko-KR" dirty="0"/>
          </a:p>
          <a:p>
            <a:r>
              <a:rPr lang="ko-KR" altLang="en-US" dirty="0"/>
              <a:t>보안에 취약하고 전송되는 데이터 제한이 있습니다</a:t>
            </a:r>
            <a:r>
              <a:rPr lang="en-US" altLang="ko-KR" dirty="0"/>
              <a:t>. Html </a:t>
            </a:r>
            <a:r>
              <a:rPr lang="ko-KR" altLang="en-US" dirty="0"/>
              <a:t>수업에서 배웠듯이 </a:t>
            </a:r>
            <a:r>
              <a:rPr lang="en-US" altLang="ko-KR" dirty="0"/>
              <a:t>get </a:t>
            </a:r>
            <a:r>
              <a:rPr lang="ko-KR" altLang="en-US" dirty="0"/>
              <a:t>방식을 사용하면 검색시에 홈페이지 주소 뒤에 검색어가 나오게 됩니다</a:t>
            </a:r>
            <a:r>
              <a:rPr lang="en-US" altLang="ko-KR" dirty="0"/>
              <a:t>. </a:t>
            </a:r>
            <a:r>
              <a:rPr lang="ko-KR" altLang="en-US" dirty="0"/>
              <a:t>각 브라우저마다 다르지만 홈페이지 주소가 </a:t>
            </a:r>
            <a:r>
              <a:rPr lang="en-US" altLang="ko-KR" dirty="0"/>
              <a:t>2</a:t>
            </a:r>
            <a:r>
              <a:rPr lang="ko-KR" altLang="en-US" dirty="0"/>
              <a:t>천자 정도 제한이 있다고 합니다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ko-KR" altLang="en-US" dirty="0" err="1"/>
              <a:t>겟</a:t>
            </a:r>
            <a:r>
              <a:rPr lang="ko-KR" altLang="en-US" dirty="0"/>
              <a:t> 방식에 데이터 제한이 있다고 하는 것 같고요</a:t>
            </a:r>
            <a:r>
              <a:rPr lang="en-US" altLang="ko-KR" dirty="0"/>
              <a:t>  </a:t>
            </a:r>
            <a:r>
              <a:rPr lang="ko-KR" altLang="en-US" dirty="0"/>
              <a:t>또 포스트 방식은 주로 데이터를 전송하는데 사용되며 검색어가 홈페이지 주소에 나타나지 않습니다</a:t>
            </a:r>
            <a:r>
              <a:rPr lang="en-US" altLang="ko-KR" dirty="0"/>
              <a:t>. </a:t>
            </a:r>
            <a:r>
              <a:rPr lang="ko-KR" altLang="en-US" dirty="0"/>
              <a:t>그래서 보안상 안전하며 전송하는 데이터 크기의 제한이 없습니다</a:t>
            </a:r>
            <a:r>
              <a:rPr lang="en-US" altLang="ko-KR" dirty="0"/>
              <a:t>. </a:t>
            </a:r>
            <a:r>
              <a:rPr lang="ko-KR" altLang="en-US" dirty="0"/>
              <a:t>저희는 로그인 회원가입 창에는 </a:t>
            </a:r>
            <a:r>
              <a:rPr lang="en-US" altLang="ko-KR" dirty="0"/>
              <a:t>post</a:t>
            </a:r>
            <a:r>
              <a:rPr lang="ko-KR" altLang="en-US" dirty="0"/>
              <a:t>방식을 썼고</a:t>
            </a:r>
            <a:r>
              <a:rPr lang="en-US" altLang="ko-KR" dirty="0"/>
              <a:t>, </a:t>
            </a:r>
            <a:r>
              <a:rPr lang="ko-KR" altLang="en-US" dirty="0"/>
              <a:t>검색창에는 </a:t>
            </a:r>
            <a:r>
              <a:rPr lang="en-US" altLang="ko-KR" dirty="0"/>
              <a:t>get</a:t>
            </a:r>
            <a:r>
              <a:rPr lang="ko-KR" altLang="en-US" dirty="0"/>
              <a:t>방식을 사용했습니다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703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방식에서 나온 캐시라는 개념은 쉽게 말해 임시 저장소를 뜻합니다</a:t>
            </a:r>
            <a:r>
              <a:rPr lang="en-US" altLang="ko-KR" dirty="0"/>
              <a:t>. </a:t>
            </a:r>
            <a:r>
              <a:rPr lang="ko-KR" altLang="en-US" dirty="0"/>
              <a:t>다시 사용될 가능성이 높은 데이터를 저장해 빠르게 불러올 수 있어서 성능 향상이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포스트 방식은 같은 요청이 반복되어도 항상 새로운 데이터를 받아야 하기 때문에 캐시를 사용할 수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733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폼 태그의 다른 속성 </a:t>
            </a:r>
            <a:r>
              <a:rPr lang="en-US" altLang="ko-KR" dirty="0"/>
              <a:t>action</a:t>
            </a:r>
            <a:r>
              <a:rPr lang="ko-KR" altLang="en-US" dirty="0"/>
              <a:t>은 폼에서 </a:t>
            </a:r>
            <a:r>
              <a:rPr lang="ko-KR" altLang="en-US" dirty="0" err="1"/>
              <a:t>입력받은</a:t>
            </a:r>
            <a:r>
              <a:rPr lang="ko-KR" altLang="en-US" dirty="0"/>
              <a:t> 데이터를 어디로 보낼지 정하는 속성으로</a:t>
            </a:r>
            <a:r>
              <a:rPr lang="en-US" altLang="ko-KR" dirty="0"/>
              <a:t>, </a:t>
            </a:r>
            <a:r>
              <a:rPr lang="ko-KR" altLang="en-US" dirty="0"/>
              <a:t>예를 들어서 로그인 페이지에서 아이디와 패스워드를 </a:t>
            </a:r>
            <a:r>
              <a:rPr lang="ko-KR" altLang="en-US" dirty="0" err="1"/>
              <a:t>입력받은</a:t>
            </a:r>
            <a:r>
              <a:rPr lang="ko-KR" altLang="en-US" dirty="0"/>
              <a:t> 후에 어떻게 그 정보들을 사용하는지에 대해 적힌 코드로 이동을 시키는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코드를 보면 </a:t>
            </a:r>
            <a:r>
              <a:rPr lang="en-US" altLang="ko-KR" dirty="0"/>
              <a:t>input</a:t>
            </a:r>
            <a:r>
              <a:rPr lang="ko-KR" altLang="en-US" dirty="0"/>
              <a:t>태그에 아이디는 </a:t>
            </a:r>
            <a:r>
              <a:rPr lang="en-US" altLang="ko-KR" dirty="0" err="1"/>
              <a:t>custid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비밀번호는 </a:t>
            </a:r>
            <a:r>
              <a:rPr lang="en-US" altLang="ko-KR" dirty="0" err="1"/>
              <a:t>custpw</a:t>
            </a:r>
            <a:r>
              <a:rPr lang="ko-KR" altLang="en-US" dirty="0"/>
              <a:t>로 </a:t>
            </a:r>
            <a:r>
              <a:rPr lang="en-US" altLang="ko-KR" dirty="0"/>
              <a:t>name </a:t>
            </a:r>
            <a:r>
              <a:rPr lang="ko-KR" altLang="en-US" dirty="0"/>
              <a:t>속성을 주고 이렇게 전달받은 데이터는 폼 태그의 액션으로 연결된 </a:t>
            </a:r>
            <a:r>
              <a:rPr lang="ko-KR" altLang="en-US" dirty="0" err="1"/>
              <a:t>로그인체크페이지로</a:t>
            </a:r>
            <a:r>
              <a:rPr lang="ko-KR" altLang="en-US" dirty="0"/>
              <a:t> 이동이 됩니다</a:t>
            </a:r>
            <a:r>
              <a:rPr lang="en-US" altLang="ko-KR" dirty="0"/>
              <a:t>. </a:t>
            </a:r>
            <a:r>
              <a:rPr lang="ko-KR" altLang="en-US" dirty="0"/>
              <a:t>이렇게 폼 태그를 </a:t>
            </a:r>
            <a:r>
              <a:rPr lang="ko-KR" altLang="en-US" dirty="0" err="1"/>
              <a:t>사용했을때는</a:t>
            </a:r>
            <a:r>
              <a:rPr lang="ko-KR" altLang="en-US" dirty="0"/>
              <a:t> 꼭 </a:t>
            </a:r>
            <a:r>
              <a:rPr lang="en-US" altLang="ko-KR" dirty="0"/>
              <a:t>submit </a:t>
            </a:r>
            <a:r>
              <a:rPr lang="ko-KR" altLang="en-US" dirty="0"/>
              <a:t>버튼이 있어야 합니다</a:t>
            </a:r>
            <a:r>
              <a:rPr lang="en-US" altLang="ko-KR" dirty="0"/>
              <a:t>…submit</a:t>
            </a:r>
            <a:r>
              <a:rPr lang="ko-KR" altLang="en-US" dirty="0"/>
              <a:t>을 눌러야 데이터가 전송이 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6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코드는 저희가 </a:t>
            </a:r>
            <a:r>
              <a:rPr lang="en-US" altLang="ko-KR" dirty="0" err="1"/>
              <a:t>db</a:t>
            </a:r>
            <a:r>
              <a:rPr lang="ko-KR" altLang="en-US" dirty="0"/>
              <a:t>와 연결하기 위해서 쓴 코드입니다</a:t>
            </a:r>
            <a:r>
              <a:rPr lang="en-US" altLang="ko-KR" dirty="0"/>
              <a:t>. </a:t>
            </a:r>
            <a:r>
              <a:rPr lang="ko-KR" altLang="en-US" dirty="0"/>
              <a:t>스크립트 </a:t>
            </a:r>
            <a:r>
              <a:rPr lang="ko-KR" altLang="en-US" dirty="0" err="1"/>
              <a:t>릿은</a:t>
            </a:r>
            <a:r>
              <a:rPr lang="ko-KR" altLang="en-US" dirty="0"/>
              <a:t> 첫 주차에 코드를 따라 치면서 썼던 것인데 기억이 </a:t>
            </a:r>
            <a:r>
              <a:rPr lang="ko-KR" altLang="en-US" dirty="0" err="1"/>
              <a:t>나실까요</a:t>
            </a:r>
            <a:r>
              <a:rPr lang="en-US" altLang="ko-KR" dirty="0"/>
              <a:t>???? </a:t>
            </a:r>
            <a:r>
              <a:rPr lang="ko-KR" altLang="en-US" dirty="0"/>
              <a:t>스크립트 </a:t>
            </a:r>
            <a:r>
              <a:rPr lang="ko-KR" altLang="en-US" dirty="0" err="1"/>
              <a:t>릿은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코드 안에서 자바코드를 사용할 수 있게 해주는 태그입니다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스크립트 </a:t>
            </a:r>
            <a:r>
              <a:rPr lang="ko-KR" altLang="en-US" dirty="0" err="1"/>
              <a:t>릿</a:t>
            </a:r>
            <a:r>
              <a:rPr lang="ko-KR" altLang="en-US" dirty="0"/>
              <a:t> 안에 </a:t>
            </a:r>
            <a:r>
              <a:rPr lang="en-US" altLang="ko-KR" dirty="0" err="1"/>
              <a:t>db</a:t>
            </a:r>
            <a:r>
              <a:rPr lang="ko-KR" altLang="en-US" dirty="0"/>
              <a:t>와 연결하기 위한 패키지를 </a:t>
            </a:r>
            <a:r>
              <a:rPr lang="ko-KR" altLang="en-US" dirty="0" err="1"/>
              <a:t>임포트</a:t>
            </a:r>
            <a:r>
              <a:rPr lang="ko-KR" altLang="en-US" dirty="0"/>
              <a:t> 하는 코드를 썼고</a:t>
            </a:r>
            <a:r>
              <a:rPr lang="en-US" altLang="ko-KR" dirty="0"/>
              <a:t>, </a:t>
            </a:r>
            <a:r>
              <a:rPr lang="ko-KR" altLang="en-US" dirty="0"/>
              <a:t>아랫부분 코드는 앞에서 폼 태그 안에 사용자가 썼던 데이터를 변수를 생성해 그 변수 안에 넣도록 하는 자바코드를 작성했습니다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15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7639B-8EDD-450D-B256-4065B62A3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93822E-1E43-4657-8B6D-C1132AB6B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6A809-3310-4FE5-A352-66ABE385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F436D-A832-4041-B898-6D4E656B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D3BB6-396B-4944-906C-D3862B30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21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ABF92-B31F-446E-8191-451153B0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AAB566-6A9D-4D22-B33F-22780E83B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BAB89-F91C-45C3-95C3-FCB50B63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3D44C-D16B-449C-9076-DAEE2AAD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F4F5A-41E9-4C72-847B-A634DC3F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0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641251-5FF4-44EE-9BD6-384BE1EDB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9E019-EC76-4E96-8983-2AC311505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B5A55-2CA5-4A39-B118-E9F2445D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EA16-6D61-42A9-93FB-4AE66A91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A6014-F08C-46F1-BB76-DC4E9E7E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1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E1419-E6CC-417F-BE11-8DE361C9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87424-D421-4EBB-979A-06E784B3E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6211D-FCF6-4C18-A7F3-71233820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CE307-A06B-4772-BAF0-872C2071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B0A92-AC9D-469F-9187-BE0D1BBD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6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FADF-2CB6-4419-8E60-95F63FF1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18B8EC-DA37-48C9-8B6C-EE4B48F75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F05C0-CE3A-4BAC-B315-BAC7C505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E968C-DCAE-4559-822C-C2F1C56D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7EAA2-E139-4F2F-99AF-923DEDDA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97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3C732-89BB-4317-9125-81957CC6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4957F-10B1-4C87-A448-2DEFE548C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259E42-D044-4046-A5B8-046067D73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2CB84-615B-4149-BEA3-2B4B3B89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9946D-A298-4023-9094-7D79D161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EA3A97-9D87-4868-AFD0-1D41FD53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6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8C95D-852E-4816-BCA5-AEA6316A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CA45F-0926-4B13-81CD-8194D37E9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10AB65-164F-4C6C-B469-60C828C41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0F2711-6078-45BF-AA88-94CE9E9AB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D522EA-7F39-4CBB-B9F0-E03DB40F5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CAF93A-8862-4BEC-A61A-20C6236F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699406-CB3A-42BE-81E8-2B82BB02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08F790-ACE8-4782-B54A-0B69D93E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4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43B24-D28C-4930-AD8B-100767EE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E3392B-8434-486A-9AFD-AF6EBE17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1626F0-FA87-41E5-9BFF-DD538D3C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68791E-DA52-43DA-BE55-71CF4780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9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23E763-2A0C-4BB8-B437-5F61A6BF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62FCCE-163F-41A3-B9C5-B312FC06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461D2-A2EA-4D25-889A-314DAB87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1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8310-C91B-470A-9BED-0A69EFB1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82C29-0942-4E7D-8700-6821893A8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339C9-5BFA-46E7-919C-771D7417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01514-B1E5-496E-A658-BF7790DE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DFFF8-94D7-4838-B727-D6A5BCC9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28520-A768-4C54-89B3-BB7217EB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5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4BFDC-45BD-400D-8C7C-04A51720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80526B-BE21-40AF-AD94-3BA16DE64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6C6DB7-7D93-4B6C-99C5-54A4C2714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7BAC4-8255-47B8-A38D-6C1EDE3A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844A7-65C3-4F51-AF48-F590DB6F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CDAF44-38BA-435B-8D86-3AEB6BC0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2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482AD8-E287-4624-9F07-63B91D5D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9A64D7-F955-4B87-8443-BE906AD94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17191-1A7C-47DF-B574-3461848F1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7D3F8-F08B-43C2-9261-B1AE98FAEF07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76293-F344-4DDE-9135-0E02A2F11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C81C3-2B80-4044-ADD2-831CD9A4A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9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05E575-608D-49A4-9669-33E6EA642802}"/>
              </a:ext>
            </a:extLst>
          </p:cNvPr>
          <p:cNvSpPr/>
          <p:nvPr/>
        </p:nvSpPr>
        <p:spPr>
          <a:xfrm>
            <a:off x="0" y="1308206"/>
            <a:ext cx="12192000" cy="864255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182429"/>
              </a:avLst>
            </a:prstTxWarp>
            <a:spAutoFit/>
          </a:bodyPr>
          <a:lstStyle/>
          <a:p>
            <a:pPr algn="ctr"/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- Button</a:t>
            </a:r>
          </a:p>
        </p:txBody>
      </p:sp>
      <p:pic>
        <p:nvPicPr>
          <p:cNvPr id="5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4408988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52DE1622-4AF6-4E18-BBBF-8A20B32135B4}"/>
              </a:ext>
            </a:extLst>
          </p:cNvPr>
          <p:cNvSpPr/>
          <p:nvPr/>
        </p:nvSpPr>
        <p:spPr>
          <a:xfrm>
            <a:off x="1230944" y="3699083"/>
            <a:ext cx="2917371" cy="1930400"/>
          </a:xfrm>
          <a:prstGeom prst="wedgeRoundRectCallout">
            <a:avLst>
              <a:gd name="adj1" fmla="val 60852"/>
              <a:gd name="adj2" fmla="val 23919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발표 시작 </a:t>
            </a:r>
            <a:r>
              <a:rPr lang="ko-KR" altLang="en-US" sz="4000" dirty="0" err="1">
                <a:solidFill>
                  <a:schemeClr val="tx1"/>
                </a:solidFill>
              </a:rPr>
              <a:t>할게용</a:t>
            </a:r>
            <a:r>
              <a:rPr lang="en-US" altLang="ko-KR" sz="4000" dirty="0">
                <a:solidFill>
                  <a:schemeClr val="tx1"/>
                </a:solidFill>
              </a:rPr>
              <a:t>~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56582-2DD7-40CD-9E9C-1AD54AC81905}"/>
              </a:ext>
            </a:extLst>
          </p:cNvPr>
          <p:cNvSpPr txBox="1"/>
          <p:nvPr/>
        </p:nvSpPr>
        <p:spPr>
          <a:xfrm>
            <a:off x="9487152" y="4758243"/>
            <a:ext cx="1890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팀장</a:t>
            </a:r>
            <a:r>
              <a:rPr lang="en-US" altLang="ko-KR" dirty="0"/>
              <a:t>: </a:t>
            </a:r>
            <a:r>
              <a:rPr lang="ko-KR" altLang="en-US" dirty="0"/>
              <a:t>임수진</a:t>
            </a:r>
            <a:endParaRPr lang="en-US" altLang="ko-KR" dirty="0"/>
          </a:p>
          <a:p>
            <a:r>
              <a:rPr lang="ko-KR" altLang="en-US" dirty="0"/>
              <a:t>팀원</a:t>
            </a:r>
            <a:r>
              <a:rPr lang="en-US" altLang="ko-KR" dirty="0"/>
              <a:t>: </a:t>
            </a:r>
            <a:r>
              <a:rPr lang="ko-KR" altLang="en-US" dirty="0" err="1"/>
              <a:t>엄세영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이유진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이현준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최진용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52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로그인 페이지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login.jsp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170" y="1003542"/>
            <a:ext cx="10575067" cy="390194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078532" y="4335332"/>
            <a:ext cx="4034117" cy="451821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66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회원가입 페이지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join.jsp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0751587" y="2750812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81" y="833044"/>
            <a:ext cx="10360247" cy="592014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6637468" y="6217920"/>
            <a:ext cx="3281083" cy="535265"/>
          </a:xfrm>
          <a:prstGeom prst="ellipse">
            <a:avLst/>
          </a:prstGeom>
          <a:noFill/>
          <a:ln w="57150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83097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회원가입 유효성 검사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(joinCheck.js)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81" y="832036"/>
            <a:ext cx="9081341" cy="5740885"/>
          </a:xfrm>
          <a:prstGeom prst="rect">
            <a:avLst/>
          </a:prstGeom>
        </p:spPr>
      </p:pic>
      <p:sp>
        <p:nvSpPr>
          <p:cNvPr id="3" name="사다리꼴 2"/>
          <p:cNvSpPr/>
          <p:nvPr/>
        </p:nvSpPr>
        <p:spPr>
          <a:xfrm>
            <a:off x="2173045" y="2409713"/>
            <a:ext cx="2269864" cy="1032734"/>
          </a:xfrm>
          <a:prstGeom prst="trapezoid">
            <a:avLst/>
          </a:prstGeom>
          <a:noFill/>
          <a:ln w="38100">
            <a:solidFill>
              <a:srgbClr val="914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11219" y="4206240"/>
            <a:ext cx="2183802" cy="30121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30162" y="4098664"/>
            <a:ext cx="2467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입력값이</a:t>
            </a:r>
            <a:r>
              <a:rPr lang="ko-KR" altLang="en-US" dirty="0"/>
              <a:t> 없으면 불가능</a:t>
            </a:r>
          </a:p>
        </p:txBody>
      </p:sp>
    </p:spTree>
    <p:extLst>
      <p:ext uri="{BB962C8B-B14F-4D97-AF65-F5344CB8AC3E}">
        <p14:creationId xmlns:p14="http://schemas.microsoft.com/office/powerpoint/2010/main" val="3838800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1" y="166461"/>
            <a:ext cx="82156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로그인 페이지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logincheck.jsp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76" y="961744"/>
            <a:ext cx="10959355" cy="42467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68188" y="3227294"/>
            <a:ext cx="9941859" cy="636494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6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쿼리문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사용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loginCheck.jsp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349046" y="166461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81" y="1167093"/>
            <a:ext cx="9410408" cy="509923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6518" y="1167093"/>
            <a:ext cx="9072282" cy="42862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60141" y="1703294"/>
            <a:ext cx="3388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쿼리문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>
                <a:solidFill>
                  <a:srgbClr val="FF0000"/>
                </a:solidFill>
              </a:rPr>
              <a:t>안에 </a:t>
            </a:r>
            <a:r>
              <a:rPr lang="ko-KR" altLang="en-US" dirty="0" err="1">
                <a:solidFill>
                  <a:srgbClr val="FF0000"/>
                </a:solidFill>
              </a:rPr>
              <a:t>입력받은</a:t>
            </a:r>
            <a:r>
              <a:rPr lang="ko-KR" altLang="en-US" dirty="0">
                <a:solidFill>
                  <a:srgbClr val="FF0000"/>
                </a:solidFill>
              </a:rPr>
              <a:t> 데이터 사용</a:t>
            </a:r>
          </a:p>
        </p:txBody>
      </p:sp>
      <p:sp>
        <p:nvSpPr>
          <p:cNvPr id="7" name="타원 6"/>
          <p:cNvSpPr/>
          <p:nvPr/>
        </p:nvSpPr>
        <p:spPr>
          <a:xfrm>
            <a:off x="3935506" y="1264024"/>
            <a:ext cx="421342" cy="286871"/>
          </a:xfrm>
          <a:prstGeom prst="ellipse">
            <a:avLst/>
          </a:prstGeom>
          <a:noFill/>
          <a:ln w="57150">
            <a:solidFill>
              <a:srgbClr val="AFDC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219203" y="3128686"/>
            <a:ext cx="421342" cy="286871"/>
          </a:xfrm>
          <a:prstGeom prst="ellipse">
            <a:avLst/>
          </a:prstGeom>
          <a:noFill/>
          <a:ln w="57150">
            <a:solidFill>
              <a:srgbClr val="AFDC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302188" y="2940424"/>
            <a:ext cx="2563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3FCDFF"/>
                </a:solidFill>
              </a:rPr>
              <a:t>cnt</a:t>
            </a:r>
            <a:r>
              <a:rPr lang="ko-KR" altLang="en-US" dirty="0">
                <a:solidFill>
                  <a:srgbClr val="3FCDFF"/>
                </a:solidFill>
              </a:rPr>
              <a:t>값이 있을 경우 </a:t>
            </a:r>
            <a:endParaRPr lang="en-US" altLang="ko-KR" dirty="0">
              <a:solidFill>
                <a:srgbClr val="3FCDFF"/>
              </a:solidFill>
            </a:endParaRPr>
          </a:p>
          <a:p>
            <a:r>
              <a:rPr lang="ko-KR" altLang="en-US" dirty="0">
                <a:solidFill>
                  <a:srgbClr val="3FCDFF"/>
                </a:solidFill>
              </a:rPr>
              <a:t>로그인 정보를 세션에 저장</a:t>
            </a:r>
            <a:r>
              <a:rPr lang="en-US" altLang="ko-KR" dirty="0">
                <a:solidFill>
                  <a:srgbClr val="3FCDFF"/>
                </a:solidFill>
              </a:rPr>
              <a:t>!</a:t>
            </a:r>
            <a:endParaRPr lang="ko-KR" altLang="en-US" dirty="0">
              <a:solidFill>
                <a:srgbClr val="3FCD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2376" y="4437529"/>
            <a:ext cx="385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Else : </a:t>
            </a:r>
            <a:r>
              <a:rPr lang="en-US" altLang="ko-KR" dirty="0" err="1"/>
              <a:t>cnt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이면 로그인 실패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78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세션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92306" y="1066800"/>
            <a:ext cx="865990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세션</a:t>
            </a:r>
            <a:r>
              <a:rPr lang="en-US" altLang="ko-KR" sz="4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????</a:t>
            </a:r>
          </a:p>
          <a:p>
            <a:r>
              <a:rPr lang="ko-KR" altLang="en-US" dirty="0"/>
              <a:t>서버와 클라이언트 간의 상태 정보를 유지하기 위해 사용</a:t>
            </a:r>
            <a:endParaRPr lang="en-US" altLang="ko-KR" dirty="0"/>
          </a:p>
          <a:p>
            <a:r>
              <a:rPr lang="ko-KR" altLang="en-US" dirty="0"/>
              <a:t>클라이언트와 연결이 지속되는 동안 클라이언트의 요청이 서버에 전송될 때 마다</a:t>
            </a:r>
            <a:endParaRPr lang="en-US" altLang="ko-KR" dirty="0"/>
          </a:p>
          <a:p>
            <a:r>
              <a:rPr lang="ko-KR" altLang="en-US" dirty="0"/>
              <a:t>세션을 식별하여 해당 세션에 대한 정보를 유지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258" y="3703695"/>
            <a:ext cx="7763435" cy="11339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89528" y="3057364"/>
            <a:ext cx="245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FCDFF"/>
                </a:solidFill>
              </a:rPr>
              <a:t>로그인 페이지에서</a:t>
            </a:r>
            <a:endParaRPr lang="en-US" altLang="ko-KR" dirty="0">
              <a:solidFill>
                <a:srgbClr val="3FCDFF"/>
              </a:solidFill>
            </a:endParaRPr>
          </a:p>
          <a:p>
            <a:r>
              <a:rPr lang="ko-KR" altLang="en-US" dirty="0">
                <a:solidFill>
                  <a:srgbClr val="3FCDFF"/>
                </a:solidFill>
              </a:rPr>
              <a:t>세션을 생성</a:t>
            </a:r>
          </a:p>
        </p:txBody>
      </p:sp>
    </p:spTree>
    <p:extLst>
      <p:ext uri="{BB962C8B-B14F-4D97-AF65-F5344CB8AC3E}">
        <p14:creationId xmlns:p14="http://schemas.microsoft.com/office/powerpoint/2010/main" val="472989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세션 사용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main.jsp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76" y="2121553"/>
            <a:ext cx="7167300" cy="10519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7176" y="1084729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 </a:t>
            </a:r>
            <a:r>
              <a:rPr lang="en-US" altLang="ko-KR" dirty="0"/>
              <a:t>– </a:t>
            </a:r>
            <a:r>
              <a:rPr lang="ko-KR" altLang="en-US" dirty="0"/>
              <a:t>세션 정보를 가져온다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176" y="3724606"/>
            <a:ext cx="4652683" cy="1255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9929" y="1604682"/>
            <a:ext cx="580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FCDFF"/>
                </a:solidFill>
              </a:rPr>
              <a:t>세션이 있어 값을 저장하고 페이지를 볼 수 있다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7176" y="3281082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세션이 없으면 로그인 페이지로 돌아감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93944" y="4195482"/>
            <a:ext cx="2859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메인에만</a:t>
            </a:r>
            <a:r>
              <a:rPr lang="ko-KR" altLang="en-US" dirty="0"/>
              <a:t> 이 코드 </a:t>
            </a:r>
            <a:r>
              <a:rPr lang="ko-KR" altLang="en-US" dirty="0" err="1"/>
              <a:t>넣엇습니다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코드 수정할 때 마다 로그인 해야해서 귀찮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8" name="구름 7"/>
          <p:cNvSpPr/>
          <p:nvPr/>
        </p:nvSpPr>
        <p:spPr>
          <a:xfrm>
            <a:off x="8493944" y="3989294"/>
            <a:ext cx="3258785" cy="1698356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68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1" y="166461"/>
            <a:ext cx="79242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로그아웃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세션 삭제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logout.jsp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047130"/>
            <a:ext cx="1693518" cy="164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985" y="1708617"/>
            <a:ext cx="8883497" cy="30922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59162" y="5208494"/>
            <a:ext cx="169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너무 </a:t>
            </a:r>
            <a:r>
              <a:rPr lang="ko-KR" altLang="en-US" dirty="0" err="1">
                <a:solidFill>
                  <a:srgbClr val="C00000"/>
                </a:solidFill>
              </a:rPr>
              <a:t>간단헤</a:t>
            </a:r>
            <a:r>
              <a:rPr lang="en-US" altLang="ko-KR" dirty="0">
                <a:solidFill>
                  <a:srgbClr val="C00000"/>
                </a:solidFill>
              </a:rPr>
              <a:t>!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구름 3"/>
          <p:cNvSpPr/>
          <p:nvPr/>
        </p:nvSpPr>
        <p:spPr>
          <a:xfrm>
            <a:off x="7315200" y="4984376"/>
            <a:ext cx="2091681" cy="950259"/>
          </a:xfrm>
          <a:prstGeom prst="cloud">
            <a:avLst/>
          </a:prstGeom>
          <a:noFill/>
          <a:ln w="57150">
            <a:solidFill>
              <a:srgbClr val="008D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341224" y="5818094"/>
            <a:ext cx="188258" cy="23308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1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내 정보 수정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myinfo.jsp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62" y="1153365"/>
            <a:ext cx="9977191" cy="454419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208494" y="1909482"/>
            <a:ext cx="806824" cy="233083"/>
          </a:xfrm>
          <a:prstGeom prst="rect">
            <a:avLst/>
          </a:prstGeom>
          <a:noFill/>
          <a:ln w="57150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14565" y="2142565"/>
            <a:ext cx="34872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15318" y="2671482"/>
            <a:ext cx="3827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내 정보 수정에서 </a:t>
            </a:r>
            <a:endParaRPr lang="en-US" altLang="ko-KR" sz="3600" dirty="0"/>
          </a:p>
          <a:p>
            <a:r>
              <a:rPr lang="ko-KR" altLang="en-US" sz="3600" dirty="0"/>
              <a:t>아이디만 수정할 수 없게 </a:t>
            </a:r>
            <a:r>
              <a:rPr lang="ko-KR" altLang="en-US" sz="3600" dirty="0" err="1"/>
              <a:t>만듬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52203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1" y="166461"/>
            <a:ext cx="84262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회원정보 수정 처리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updateinfo.jsp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4195482"/>
            <a:ext cx="2570599" cy="249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965" y="1005426"/>
            <a:ext cx="9039785" cy="411426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599F09E-6656-4FB5-8DCB-E1C03CF10727}"/>
              </a:ext>
            </a:extLst>
          </p:cNvPr>
          <p:cNvSpPr/>
          <p:nvPr/>
        </p:nvSpPr>
        <p:spPr>
          <a:xfrm>
            <a:off x="2229491" y="3626778"/>
            <a:ext cx="1510301" cy="195209"/>
          </a:xfrm>
          <a:prstGeom prst="rect">
            <a:avLst/>
          </a:prstGeom>
          <a:noFill/>
          <a:ln w="57150">
            <a:solidFill>
              <a:srgbClr val="FFD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0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E2EE60DC-AAA1-497E-9CB8-F5C47270E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817976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주제 정하기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961929-FFC0-4A37-83EA-CAD2D7A7DE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59" y="3699832"/>
            <a:ext cx="2206041" cy="22060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54C73B-4C7B-4AE6-9B63-D716BA249A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49" y="3408149"/>
            <a:ext cx="2194904" cy="3374024"/>
          </a:xfrm>
          <a:prstGeom prst="rect">
            <a:avLst/>
          </a:prstGeom>
        </p:spPr>
      </p:pic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3127D374-F64D-4FF2-B053-2DE28D4BF714}"/>
              </a:ext>
            </a:extLst>
          </p:cNvPr>
          <p:cNvSpPr/>
          <p:nvPr/>
        </p:nvSpPr>
        <p:spPr>
          <a:xfrm>
            <a:off x="8070073" y="1345783"/>
            <a:ext cx="2917371" cy="1930400"/>
          </a:xfrm>
          <a:prstGeom prst="wedgeRoundRectCallout">
            <a:avLst>
              <a:gd name="adj1" fmla="val 25155"/>
              <a:gd name="adj2" fmla="val 61419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서울시 </a:t>
            </a:r>
            <a:r>
              <a:rPr lang="ko-KR" altLang="en-US" sz="2000" dirty="0" err="1">
                <a:solidFill>
                  <a:schemeClr val="tx1"/>
                </a:solidFill>
              </a:rPr>
              <a:t>공공데이터</a:t>
            </a:r>
            <a:r>
              <a:rPr lang="ko-KR" altLang="en-US" sz="2000" dirty="0">
                <a:solidFill>
                  <a:schemeClr val="tx1"/>
                </a:solidFill>
              </a:rPr>
              <a:t> 활용 </a:t>
            </a:r>
            <a:r>
              <a:rPr lang="en-US" altLang="ko-KR" sz="2000" dirty="0">
                <a:solidFill>
                  <a:schemeClr val="tx1"/>
                </a:solidFill>
              </a:rPr>
              <a:t>– </a:t>
            </a:r>
            <a:r>
              <a:rPr lang="ko-KR" altLang="en-US" sz="2000" dirty="0">
                <a:solidFill>
                  <a:schemeClr val="tx1"/>
                </a:solidFill>
              </a:rPr>
              <a:t>서울 여러 시설물 소개</a:t>
            </a:r>
            <a:r>
              <a:rPr lang="en-US" altLang="ko-KR" sz="2000" dirty="0">
                <a:solidFill>
                  <a:schemeClr val="tx1"/>
                </a:solidFill>
              </a:rPr>
              <a:t>..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81" y="750190"/>
            <a:ext cx="5093617" cy="224512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191435" y="35818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7351128" descr="EMB000027883aa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3" y="3142546"/>
            <a:ext cx="5237257" cy="372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BE4429-84DA-43BF-A495-549B55FEC6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1928" y="2592581"/>
            <a:ext cx="42386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22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각 주제마다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search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하기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6956613" y="3308434"/>
            <a:ext cx="3484138" cy="338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31" y="1498226"/>
            <a:ext cx="8710495" cy="188146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 flipH="1">
            <a:off x="2375647" y="1766047"/>
            <a:ext cx="2770094" cy="0"/>
          </a:xfrm>
          <a:prstGeom prst="line">
            <a:avLst/>
          </a:prstGeom>
          <a:ln w="57150">
            <a:solidFill>
              <a:srgbClr val="AFDC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073153" y="2492188"/>
            <a:ext cx="1541929" cy="3406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6230471" y="3110753"/>
            <a:ext cx="84268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431" y="4365163"/>
            <a:ext cx="5099209" cy="33701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76424" y="4282659"/>
            <a:ext cx="5241221" cy="502023"/>
          </a:xfrm>
          <a:prstGeom prst="rect">
            <a:avLst/>
          </a:prstGeom>
          <a:noFill/>
          <a:ln w="57150">
            <a:solidFill>
              <a:srgbClr val="FFD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89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검색 기능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(search~~.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90" y="977433"/>
            <a:ext cx="11260345" cy="5068856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37129" y="2375647"/>
            <a:ext cx="6750424" cy="89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한쪽 모서리는 잘리고 다른 쪽 모서리는 둥근 사각형 4"/>
          <p:cNvSpPr/>
          <p:nvPr/>
        </p:nvSpPr>
        <p:spPr>
          <a:xfrm>
            <a:off x="672353" y="2698376"/>
            <a:ext cx="3702423" cy="654424"/>
          </a:xfrm>
          <a:prstGeom prst="snipRoundRect">
            <a:avLst/>
          </a:prstGeom>
          <a:noFill/>
          <a:ln w="57150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54071" y="2698376"/>
            <a:ext cx="3433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? </a:t>
            </a:r>
            <a:r>
              <a:rPr lang="ko-KR" altLang="en-US" dirty="0"/>
              <a:t>에 들어갈 때 검색어가 어디에 있을지 모르니 </a:t>
            </a:r>
            <a:r>
              <a:rPr lang="en-US" altLang="ko-KR" dirty="0"/>
              <a:t>%</a:t>
            </a:r>
            <a:r>
              <a:rPr lang="ko-KR" altLang="en-US" dirty="0"/>
              <a:t>를 추가하자</a:t>
            </a:r>
            <a:r>
              <a:rPr lang="en-US" altLang="ko-KR" dirty="0"/>
              <a:t>,,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703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여러가지 테이블 사용시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..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005C54-35FE-4458-BEE8-6210A89BEC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000" y="3187677"/>
            <a:ext cx="3929989" cy="23843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844503-E17B-4B2B-96AD-A956DF5F69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45711"/>
            <a:ext cx="12192000" cy="3700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D73528-ABA8-4EF8-806B-C2FAD8306AA2}"/>
              </a:ext>
            </a:extLst>
          </p:cNvPr>
          <p:cNvSpPr txBox="1"/>
          <p:nvPr/>
        </p:nvSpPr>
        <p:spPr>
          <a:xfrm>
            <a:off x="872455" y="1795244"/>
            <a:ext cx="893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테이블을 세 개 사용하면 위의 </a:t>
            </a:r>
            <a:r>
              <a:rPr lang="ko-KR" altLang="en-US" dirty="0" err="1">
                <a:solidFill>
                  <a:srgbClr val="0070C0"/>
                </a:solidFill>
              </a:rPr>
              <a:t>쿼리문</a:t>
            </a:r>
            <a:r>
              <a:rPr lang="ko-KR" altLang="en-US" dirty="0">
                <a:solidFill>
                  <a:srgbClr val="0070C0"/>
                </a:solidFill>
              </a:rPr>
              <a:t> 길이 </a:t>
            </a:r>
            <a:r>
              <a:rPr lang="en-US" altLang="ko-KR" dirty="0">
                <a:solidFill>
                  <a:srgbClr val="0070C0"/>
                </a:solidFill>
              </a:rPr>
              <a:t>x3….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86CA11-1096-4CA4-9B91-7B64BC7E2509}"/>
              </a:ext>
            </a:extLst>
          </p:cNvPr>
          <p:cNvSpPr/>
          <p:nvPr/>
        </p:nvSpPr>
        <p:spPr>
          <a:xfrm>
            <a:off x="1761688" y="3246539"/>
            <a:ext cx="503340" cy="18246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046448-2AE7-497D-B234-3AD64F1D7512}"/>
              </a:ext>
            </a:extLst>
          </p:cNvPr>
          <p:cNvSpPr/>
          <p:nvPr/>
        </p:nvSpPr>
        <p:spPr>
          <a:xfrm>
            <a:off x="1029000" y="4001549"/>
            <a:ext cx="1059859" cy="25166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8C99B6-1BCF-4C1B-94A0-3C6BD0A1A010}"/>
              </a:ext>
            </a:extLst>
          </p:cNvPr>
          <p:cNvSpPr/>
          <p:nvPr/>
        </p:nvSpPr>
        <p:spPr>
          <a:xfrm>
            <a:off x="1028999" y="4716139"/>
            <a:ext cx="1059859" cy="25166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9C0187-448A-4440-B6DE-CF7CFC4A57F0}"/>
              </a:ext>
            </a:extLst>
          </p:cNvPr>
          <p:cNvSpPr txBox="1"/>
          <p:nvPr/>
        </p:nvSpPr>
        <p:spPr>
          <a:xfrm>
            <a:off x="5339592" y="3246539"/>
            <a:ext cx="3846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개의 테이블 합집합으로 연결</a:t>
            </a:r>
            <a:r>
              <a:rPr lang="en-US" altLang="ko-KR" dirty="0"/>
              <a:t>~~~</a:t>
            </a:r>
          </a:p>
          <a:p>
            <a:endParaRPr lang="en-US" altLang="ko-KR" dirty="0"/>
          </a:p>
          <a:p>
            <a:r>
              <a:rPr lang="ko-KR" altLang="en-US" i="1" dirty="0">
                <a:solidFill>
                  <a:srgbClr val="FFFF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참 편하다</a:t>
            </a:r>
          </a:p>
        </p:txBody>
      </p:sp>
    </p:spTree>
    <p:extLst>
      <p:ext uri="{BB962C8B-B14F-4D97-AF65-F5344CB8AC3E}">
        <p14:creationId xmlns:p14="http://schemas.microsoft.com/office/powerpoint/2010/main" val="2737179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통합검색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1162" y="1192306"/>
            <a:ext cx="100937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안</a:t>
            </a:r>
            <a:r>
              <a:rPr lang="en-US" altLang="ko-KR" dirty="0"/>
              <a:t>: &lt;Select&gt;</a:t>
            </a:r>
            <a:r>
              <a:rPr lang="ko-KR" altLang="en-US" dirty="0"/>
              <a:t>태그로 각 분류를 선택해서 </a:t>
            </a:r>
            <a:r>
              <a:rPr lang="ko-KR" altLang="en-US" dirty="0" err="1"/>
              <a:t>분류별</a:t>
            </a:r>
            <a:r>
              <a:rPr lang="ko-KR" altLang="en-US" dirty="0"/>
              <a:t> 테이블을 가져와서 검색한다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=&gt;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실패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안</a:t>
            </a:r>
            <a:r>
              <a:rPr lang="en-US" altLang="ko-KR" dirty="0"/>
              <a:t>: &lt;</a:t>
            </a:r>
            <a:r>
              <a:rPr lang="en-US" altLang="ko-KR" dirty="0" err="1"/>
              <a:t>jsp:include</a:t>
            </a:r>
            <a:r>
              <a:rPr lang="en-US" altLang="ko-KR" dirty="0"/>
              <a:t> page="</a:t>
            </a:r>
            <a:r>
              <a:rPr lang="en-US" altLang="ko-KR" dirty="0" err="1"/>
              <a:t>search_exercise.jsp</a:t>
            </a:r>
            <a:r>
              <a:rPr lang="en-US" altLang="ko-KR" dirty="0"/>
              <a:t>" /&gt; </a:t>
            </a:r>
            <a:r>
              <a:rPr lang="ko-KR" altLang="en-US" dirty="0"/>
              <a:t>코드를 사용해 </a:t>
            </a:r>
            <a:r>
              <a:rPr lang="en-US" altLang="ko-KR" dirty="0"/>
              <a:t>page</a:t>
            </a:r>
            <a:r>
              <a:rPr lang="ko-KR" altLang="en-US" dirty="0"/>
              <a:t>를 </a:t>
            </a:r>
            <a:r>
              <a:rPr lang="en-US" altLang="ko-KR" dirty="0"/>
              <a:t>include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=&gt;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검색이 안 돼 실패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!</a:t>
            </a:r>
          </a:p>
          <a:p>
            <a:endParaRPr lang="en-US" altLang="ko-KR" sz="2000" dirty="0">
              <a:solidFill>
                <a:schemeClr val="accent2">
                  <a:lumMod val="75000"/>
                </a:schemeClr>
              </a:solidFill>
              <a:ea typeface="휴먼매직체" panose="02030504000101010101" pitchFamily="18" charset="-127"/>
            </a:endParaRPr>
          </a:p>
          <a:p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안</a:t>
            </a:r>
            <a:r>
              <a:rPr lang="en-US" altLang="ko-KR" dirty="0">
                <a:latin typeface="+mj-ea"/>
                <a:ea typeface="+mj-ea"/>
              </a:rPr>
              <a:t>:</a:t>
            </a:r>
            <a:r>
              <a:rPr lang="ko-KR" altLang="en-US" dirty="0">
                <a:latin typeface="+mj-ea"/>
                <a:ea typeface="+mj-ea"/>
              </a:rPr>
              <a:t> 각 검색 페이지의 코드를 이어 붙인다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sz="3200" dirty="0">
                <a:solidFill>
                  <a:srgbClr val="0070C0"/>
                </a:solidFill>
                <a:ea typeface="휴먼매직체" panose="02030504000101010101" pitchFamily="18" charset="-127"/>
              </a:rPr>
              <a:t>           =&gt; </a:t>
            </a:r>
            <a:r>
              <a:rPr lang="ko-KR" altLang="en-US" sz="3200" dirty="0">
                <a:solidFill>
                  <a:srgbClr val="0070C0"/>
                </a:solidFill>
                <a:ea typeface="휴먼매직체" panose="02030504000101010101" pitchFamily="18" charset="-127"/>
              </a:rPr>
              <a:t>성공</a:t>
            </a:r>
            <a:r>
              <a:rPr lang="en-US" altLang="ko-KR" sz="3200" dirty="0">
                <a:solidFill>
                  <a:srgbClr val="0070C0"/>
                </a:solidFill>
                <a:ea typeface="휴먼매직체" panose="02030504000101010101" pitchFamily="18" charset="-127"/>
              </a:rPr>
              <a:t>!</a:t>
            </a:r>
          </a:p>
          <a:p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886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Github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사용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1165412"/>
            <a:ext cx="9278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B050"/>
                </a:solidFill>
              </a:rPr>
              <a:t>https://github.com/Sujin-Lim/firstCollabor.git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9906" y="2474259"/>
            <a:ext cx="986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Git</a:t>
            </a:r>
            <a:r>
              <a:rPr lang="ko-KR" altLang="en-US" dirty="0"/>
              <a:t>을 사용하여 버전 관리 </a:t>
            </a:r>
            <a:r>
              <a:rPr lang="en-US" altLang="ko-KR" dirty="0"/>
              <a:t>-&gt; branch </a:t>
            </a:r>
            <a:r>
              <a:rPr lang="ko-KR" altLang="en-US" dirty="0"/>
              <a:t>개념</a:t>
            </a:r>
            <a:r>
              <a:rPr lang="en-US" altLang="ko-KR" dirty="0"/>
              <a:t>, merge, pull request </a:t>
            </a:r>
            <a:r>
              <a:rPr lang="ko-KR" altLang="en-US" dirty="0"/>
              <a:t>사용법 숙지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906" y="3099554"/>
            <a:ext cx="6276531" cy="330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28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Github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사용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branch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개념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18693" y="5563440"/>
            <a:ext cx="1323872" cy="128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30" y="1420065"/>
            <a:ext cx="3886200" cy="4143375"/>
          </a:xfrm>
          <a:prstGeom prst="rect">
            <a:avLst/>
          </a:prstGeom>
        </p:spPr>
      </p:pic>
      <p:sp>
        <p:nvSpPr>
          <p:cNvPr id="3" name="곱셈 기호 2"/>
          <p:cNvSpPr/>
          <p:nvPr/>
        </p:nvSpPr>
        <p:spPr>
          <a:xfrm>
            <a:off x="1653989" y="4787993"/>
            <a:ext cx="1909482" cy="155089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571060" y="719936"/>
            <a:ext cx="2044117" cy="198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1949" y="3063128"/>
            <a:ext cx="5838825" cy="1266825"/>
          </a:xfrm>
          <a:prstGeom prst="rect">
            <a:avLst/>
          </a:prstGeom>
        </p:spPr>
      </p:pic>
      <p:sp>
        <p:nvSpPr>
          <p:cNvPr id="5" name="폭발 1 4"/>
          <p:cNvSpPr/>
          <p:nvPr/>
        </p:nvSpPr>
        <p:spPr>
          <a:xfrm>
            <a:off x="6750424" y="428071"/>
            <a:ext cx="3505200" cy="1802866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62213" y="719936"/>
            <a:ext cx="13088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B050"/>
                </a:solidFill>
              </a:rPr>
              <a:t>아뿔싸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8800" y="4679576"/>
            <a:ext cx="5818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분기를 나누어야 할 때 </a:t>
            </a:r>
            <a:r>
              <a:rPr lang="en-US" altLang="ko-KR" dirty="0"/>
              <a:t>branch</a:t>
            </a:r>
            <a:r>
              <a:rPr lang="ko-KR" altLang="en-US" dirty="0"/>
              <a:t>를 </a:t>
            </a:r>
            <a:r>
              <a:rPr lang="ko-KR" altLang="en-US" dirty="0" err="1"/>
              <a:t>생성했어야</a:t>
            </a:r>
            <a:r>
              <a:rPr lang="ko-KR" altLang="en-US" dirty="0"/>
              <a:t> 했는데</a:t>
            </a:r>
            <a:endParaRPr lang="en-US" altLang="ko-KR" dirty="0"/>
          </a:p>
          <a:p>
            <a:r>
              <a:rPr lang="ko-KR" altLang="en-US" dirty="0"/>
              <a:t>처음에 만들어 놨음</a:t>
            </a:r>
            <a:r>
              <a:rPr lang="en-US" altLang="ko-KR" dirty="0"/>
              <a:t>….</a:t>
            </a:r>
            <a:r>
              <a:rPr lang="ko-KR" altLang="en-US" dirty="0"/>
              <a:t>나의 </a:t>
            </a:r>
            <a:r>
              <a:rPr lang="en-US" altLang="ko-KR" dirty="0"/>
              <a:t>mistake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681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Github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사용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branch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개념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328557" y="4112833"/>
            <a:ext cx="2713017" cy="263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E5D755-5CFC-4119-86A1-B5371B962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079" y="952413"/>
            <a:ext cx="7917372" cy="46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13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느낀점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3718" y="1165412"/>
            <a:ext cx="9607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DB </a:t>
            </a:r>
            <a:r>
              <a:rPr lang="ko-KR" altLang="en-US" dirty="0"/>
              <a:t>연결은 연결을 위한 패키지 추가와 간단한 </a:t>
            </a:r>
            <a:r>
              <a:rPr lang="en-US" altLang="ko-KR" dirty="0"/>
              <a:t>JAVA </a:t>
            </a:r>
            <a:r>
              <a:rPr lang="ko-KR" altLang="en-US" dirty="0"/>
              <a:t>코드로 구현이 가능해서 쉬웠다</a:t>
            </a:r>
            <a:endParaRPr lang="en-US" altLang="ko-KR" dirty="0"/>
          </a:p>
          <a:p>
            <a:r>
              <a:rPr lang="en-US" altLang="ko-KR" dirty="0"/>
              <a:t>    &gt; localhost</a:t>
            </a:r>
            <a:r>
              <a:rPr lang="ko-KR" altLang="en-US" dirty="0"/>
              <a:t>의 연결은 쉬웠으나 외부에 </a:t>
            </a:r>
            <a:r>
              <a:rPr lang="en-US" altLang="ko-KR" dirty="0"/>
              <a:t>server</a:t>
            </a:r>
            <a:r>
              <a:rPr lang="ko-KR" altLang="en-US" dirty="0"/>
              <a:t>를 만든다고 가정했을 때 연결하기가 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어려웠음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쿼리문은</a:t>
            </a:r>
            <a:r>
              <a:rPr lang="ko-KR" altLang="en-US" dirty="0"/>
              <a:t> 조인</a:t>
            </a:r>
            <a:r>
              <a:rPr lang="en-US" altLang="ko-KR" dirty="0"/>
              <a:t>, group by, having </a:t>
            </a:r>
            <a:r>
              <a:rPr lang="ko-KR" altLang="en-US" dirty="0"/>
              <a:t>같은 옵션은 쓰지 않고 간단하게 </a:t>
            </a:r>
            <a:r>
              <a:rPr lang="en-US" altLang="ko-KR" dirty="0"/>
              <a:t>where </a:t>
            </a:r>
            <a:r>
              <a:rPr lang="ko-KR" altLang="en-US" dirty="0"/>
              <a:t>절만 사용했기 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때문에 다른 옵션은 언제 사용하는지 모르겠음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협업은 처음이라 초반에 어려웠었음</a:t>
            </a:r>
            <a:endParaRPr lang="en-US" altLang="ko-KR" dirty="0"/>
          </a:p>
          <a:p>
            <a:r>
              <a:rPr lang="en-US" altLang="ko-KR" dirty="0"/>
              <a:t>     -&gt; pull</a:t>
            </a:r>
            <a:r>
              <a:rPr lang="ko-KR" altLang="en-US" dirty="0"/>
              <a:t>의 중요성</a:t>
            </a:r>
            <a:r>
              <a:rPr lang="en-US" altLang="ko-KR" dirty="0"/>
              <a:t>, branch </a:t>
            </a:r>
            <a:r>
              <a:rPr lang="ko-KR" altLang="en-US" dirty="0"/>
              <a:t>나눠서 사용하기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1975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질문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FF8585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4661647" y="1080019"/>
            <a:ext cx="5779103" cy="56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49506" y="1210235"/>
            <a:ext cx="9395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</a:t>
            </a:r>
            <a:r>
              <a:rPr lang="ko-KR" altLang="en-US" sz="7200" dirty="0">
                <a:solidFill>
                  <a:srgbClr val="FF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질</a:t>
            </a:r>
            <a:r>
              <a:rPr lang="ko-KR" altLang="en-US" sz="7200" dirty="0">
                <a:solidFill>
                  <a:srgbClr val="FFC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문</a:t>
            </a:r>
            <a:r>
              <a:rPr lang="ko-KR" altLang="en-US" sz="7200" dirty="0">
                <a:solidFill>
                  <a:srgbClr val="FFFF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이</a:t>
            </a:r>
            <a:r>
              <a:rPr lang="ko-KR" altLang="en-US" sz="7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endParaRPr lang="en-US" altLang="ko-KR" sz="72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7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7200" dirty="0" err="1">
                <a:solidFill>
                  <a:srgbClr val="00B05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잇</a:t>
            </a:r>
            <a:r>
              <a:rPr lang="ko-KR" altLang="en-US" sz="7200" dirty="0" err="1">
                <a:solidFill>
                  <a:srgbClr val="008DF6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으</a:t>
            </a:r>
            <a:r>
              <a:rPr lang="ko-KR" altLang="en-US" sz="7200" dirty="0" err="1">
                <a:solidFill>
                  <a:schemeClr val="accent1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실</a:t>
            </a:r>
            <a:r>
              <a:rPr lang="ko-KR" altLang="en-US" sz="7200" dirty="0" err="1">
                <a:solidFill>
                  <a:srgbClr val="9148C8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가</a:t>
            </a:r>
            <a:r>
              <a:rPr lang="ko-KR" altLang="en-US" sz="7200" dirty="0" err="1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</a:t>
            </a:r>
            <a:r>
              <a:rPr lang="en-US" altLang="ko-KR" sz="7200" dirty="0">
                <a:solidFill>
                  <a:srgbClr val="FF858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?</a:t>
            </a:r>
            <a:endParaRPr lang="ko-KR" altLang="en-US" sz="72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529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3446247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ED3D09B-9144-4B60-B89F-C47EAD8D985B}"/>
              </a:ext>
            </a:extLst>
          </p:cNvPr>
          <p:cNvSpPr/>
          <p:nvPr/>
        </p:nvSpPr>
        <p:spPr>
          <a:xfrm>
            <a:off x="2667000" y="3075057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A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AFDC7E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2DFF8C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 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3FCD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9148C8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</a:t>
            </a:r>
            <a:endParaRPr lang="en-US" altLang="ko-KR" sz="4000" b="1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9" name="Picture 2" descr="D-171] 공부 끝 - 오르비">
            <a:extLst>
              <a:ext uri="{FF2B5EF4-FFF2-40B4-BE49-F238E27FC236}">
                <a16:creationId xmlns:a16="http://schemas.microsoft.com/office/drawing/2014/main" id="{BE160E03-C2AA-4700-B86E-1BF26BFCE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5109028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662463" y="5109027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-171] 공부 끝 - 오르비">
            <a:extLst>
              <a:ext uri="{FF2B5EF4-FFF2-40B4-BE49-F238E27FC236}">
                <a16:creationId xmlns:a16="http://schemas.microsoft.com/office/drawing/2014/main" id="{EF856253-1BC9-43B0-AB51-04437CC79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745752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B420C325-FBF8-4837-954B-473865AAD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5195398" y="5109028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EF1928FA-B098-4524-827A-4204E11F5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7048654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-171] 공부 끝 - 오르비">
            <a:extLst>
              <a:ext uri="{FF2B5EF4-FFF2-40B4-BE49-F238E27FC236}">
                <a16:creationId xmlns:a16="http://schemas.microsoft.com/office/drawing/2014/main" id="{BE65B58F-FF4C-4EA3-AAE0-BE2A6AB87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0390797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D-171] 공부 끝 - 오르비">
            <a:extLst>
              <a:ext uri="{FF2B5EF4-FFF2-40B4-BE49-F238E27FC236}">
                <a16:creationId xmlns:a16="http://schemas.microsoft.com/office/drawing/2014/main" id="{2005B0A6-EE5B-48FA-8B52-49373A8CF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3446247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D-171] 공부 끝 - 오르비">
            <a:extLst>
              <a:ext uri="{FF2B5EF4-FFF2-40B4-BE49-F238E27FC236}">
                <a16:creationId xmlns:a16="http://schemas.microsoft.com/office/drawing/2014/main" id="{49DFC296-E321-40F7-A920-488F574C0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0" y="-1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-171] 공부 끝 - 오르비">
            <a:extLst>
              <a:ext uri="{FF2B5EF4-FFF2-40B4-BE49-F238E27FC236}">
                <a16:creationId xmlns:a16="http://schemas.microsoft.com/office/drawing/2014/main" id="{E9987C45-D609-4665-8872-4375E45E3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1662463" y="-2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D-171] 공부 끝 - 오르비">
            <a:extLst>
              <a:ext uri="{FF2B5EF4-FFF2-40B4-BE49-F238E27FC236}">
                <a16:creationId xmlns:a16="http://schemas.microsoft.com/office/drawing/2014/main" id="{9A1F2027-16A0-4559-A2FA-B667F72936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8745752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-171] 공부 끝 - 오르비">
            <a:extLst>
              <a:ext uri="{FF2B5EF4-FFF2-40B4-BE49-F238E27FC236}">
                <a16:creationId xmlns:a16="http://schemas.microsoft.com/office/drawing/2014/main" id="{1AB83FF9-8927-464B-AFD8-66B4BB2F3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5195398" y="-1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-171] 공부 끝 - 오르비">
            <a:extLst>
              <a:ext uri="{FF2B5EF4-FFF2-40B4-BE49-F238E27FC236}">
                <a16:creationId xmlns:a16="http://schemas.microsoft.com/office/drawing/2014/main" id="{10AF797D-C14E-4584-9CD4-9591F8F81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7048654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-171] 공부 끝 - 오르비">
            <a:extLst>
              <a:ext uri="{FF2B5EF4-FFF2-40B4-BE49-F238E27FC236}">
                <a16:creationId xmlns:a16="http://schemas.microsoft.com/office/drawing/2014/main" id="{C592A194-0E61-455E-BB24-188A1D382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10390797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03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목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차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FFFFA7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-171] 공부 끝 - 오르비">
            <a:extLst>
              <a:ext uri="{FF2B5EF4-FFF2-40B4-BE49-F238E27FC236}">
                <a16:creationId xmlns:a16="http://schemas.microsoft.com/office/drawing/2014/main" id="{42C2A5CF-2C6B-454A-8264-78ABD29D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659600" y="1842606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-171] 공부 끝 - 오르비">
            <a:extLst>
              <a:ext uri="{FF2B5EF4-FFF2-40B4-BE49-F238E27FC236}">
                <a16:creationId xmlns:a16="http://schemas.microsoft.com/office/drawing/2014/main" id="{111835AC-122B-464D-976D-86D887A388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886980" y="1940528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-171] 공부 끝 - 오르비">
            <a:extLst>
              <a:ext uri="{FF2B5EF4-FFF2-40B4-BE49-F238E27FC236}">
                <a16:creationId xmlns:a16="http://schemas.microsoft.com/office/drawing/2014/main" id="{A4A4D8BD-93C8-4474-BC4F-2D99EA76E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5500315" y="1842606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60883" y="2563906"/>
            <a:ext cx="2626658" cy="3478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501598" y="2563906"/>
            <a:ext cx="2626658" cy="3478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573651" y="2563906"/>
            <a:ext cx="2626658" cy="3478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61163" y="3256618"/>
            <a:ext cx="155121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</a:rPr>
              <a:t>프로젝트 시연</a:t>
            </a:r>
            <a:endParaRPr lang="en-US" altLang="ko-KR" sz="32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sz="2400" dirty="0"/>
          </a:p>
          <a:p>
            <a:r>
              <a:rPr lang="ko-KR" altLang="en-US" sz="2400" dirty="0" err="1"/>
              <a:t>시연화면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9971" y="2775857"/>
            <a:ext cx="22533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</a:rPr>
              <a:t>코드리뷰</a:t>
            </a:r>
            <a:endParaRPr lang="en-US" altLang="ko-KR" sz="4000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새로 사용된 개념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78686" y="3256618"/>
            <a:ext cx="161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마치며</a:t>
            </a:r>
            <a:r>
              <a:rPr lang="en-US" altLang="ko-KR" dirty="0"/>
              <a:t>.. . 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61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사용한 툴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언어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257913" y="3924022"/>
            <a:ext cx="2850167" cy="276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6909" y="2330825"/>
            <a:ext cx="8394402" cy="15931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55459" y="3209365"/>
            <a:ext cx="247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r>
              <a:rPr lang="ko-KR" altLang="en-US" dirty="0"/>
              <a:t>이클립스</a:t>
            </a:r>
          </a:p>
        </p:txBody>
      </p:sp>
      <p:sp>
        <p:nvSpPr>
          <p:cNvPr id="4" name="눈물 방울 3"/>
          <p:cNvSpPr/>
          <p:nvPr/>
        </p:nvSpPr>
        <p:spPr>
          <a:xfrm>
            <a:off x="8014448" y="4975412"/>
            <a:ext cx="358588" cy="51995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눈물 방울 7"/>
          <p:cNvSpPr/>
          <p:nvPr/>
        </p:nvSpPr>
        <p:spPr>
          <a:xfrm>
            <a:off x="7965852" y="5573498"/>
            <a:ext cx="358588" cy="51995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62050-F7AA-4388-BE81-B4646030A678}"/>
              </a:ext>
            </a:extLst>
          </p:cNvPr>
          <p:cNvSpPr txBox="1"/>
          <p:nvPr/>
        </p:nvSpPr>
        <p:spPr>
          <a:xfrm>
            <a:off x="5948737" y="320936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+tomcat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62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177280" y="1433926"/>
            <a:ext cx="2462735" cy="239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46585" y="861646"/>
            <a:ext cx="6506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!!!</a:t>
            </a:r>
            <a:endParaRPr lang="ko-KR" alt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4958862" y="1090246"/>
            <a:ext cx="601393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이번 프로젝트는 </a:t>
            </a:r>
            <a:r>
              <a:rPr lang="en-US" altLang="ko-KR" sz="4400" dirty="0"/>
              <a:t>DB</a:t>
            </a:r>
            <a:r>
              <a:rPr lang="ko-KR" altLang="en-US" sz="4400" dirty="0"/>
              <a:t>를 사용하니</a:t>
            </a:r>
            <a:endParaRPr lang="en-US" altLang="ko-KR" sz="4400" dirty="0"/>
          </a:p>
          <a:p>
            <a:r>
              <a:rPr lang="ko-KR" altLang="en-US" sz="4400" dirty="0"/>
              <a:t>사용자의 </a:t>
            </a:r>
            <a:r>
              <a:rPr lang="ko-KR" altLang="en-US" sz="4400" dirty="0" err="1"/>
              <a:t>입력값을</a:t>
            </a:r>
            <a:r>
              <a:rPr lang="ko-KR" altLang="en-US" sz="4400" dirty="0"/>
              <a:t> 받아야 </a:t>
            </a:r>
            <a:r>
              <a:rPr lang="ko-KR" altLang="en-US" sz="4400" dirty="0" err="1"/>
              <a:t>겠구나</a:t>
            </a:r>
            <a:r>
              <a:rPr lang="en-US" altLang="ko-KR" sz="4400" dirty="0"/>
              <a:t>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22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22614" y="1240971"/>
            <a:ext cx="101953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&lt;form&gt;: </a:t>
            </a:r>
            <a:r>
              <a:rPr lang="ko-KR" altLang="en-US" sz="3200" dirty="0"/>
              <a:t>사용자 입력을 받는 데 사용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Method </a:t>
            </a:r>
            <a:r>
              <a:rPr lang="ko-KR" altLang="en-US" sz="3200" dirty="0"/>
              <a:t>속성으로 </a:t>
            </a:r>
            <a:r>
              <a:rPr lang="en-US" altLang="ko-KR" sz="3200" dirty="0"/>
              <a:t>get, post </a:t>
            </a:r>
            <a:r>
              <a:rPr lang="ko-KR" altLang="en-US" sz="3200" dirty="0"/>
              <a:t>방식 중 선택 가능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Get: </a:t>
            </a:r>
            <a:r>
              <a:rPr lang="ko-KR" altLang="en-US" sz="3200" dirty="0"/>
              <a:t>주로 데이터 가져오기 위해 사용</a:t>
            </a:r>
            <a:endParaRPr lang="en-US" altLang="ko-KR" sz="3200" dirty="0"/>
          </a:p>
          <a:p>
            <a:r>
              <a:rPr lang="en-US" altLang="ko-KR" sz="3200" dirty="0"/>
              <a:t> -</a:t>
            </a:r>
            <a:r>
              <a:rPr lang="ko-KR" altLang="en-US" sz="3200" dirty="0"/>
              <a:t>빠르고 간단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캐싱</a:t>
            </a:r>
            <a:r>
              <a:rPr lang="ko-KR" altLang="en-US" sz="3200" dirty="0"/>
              <a:t> 가능</a:t>
            </a:r>
            <a:r>
              <a:rPr lang="en-US" altLang="ko-KR" sz="3200" dirty="0"/>
              <a:t>, </a:t>
            </a:r>
            <a:r>
              <a:rPr lang="ko-KR" altLang="en-US" sz="3200" dirty="0"/>
              <a:t>보안 취약</a:t>
            </a:r>
            <a:r>
              <a:rPr lang="en-US" altLang="ko-KR" sz="3200" dirty="0"/>
              <a:t>, </a:t>
            </a:r>
            <a:r>
              <a:rPr lang="ko-KR" altLang="en-US" sz="3200" dirty="0"/>
              <a:t>전송되는 데이터 제한 있음</a:t>
            </a:r>
            <a:endParaRPr lang="en-US" altLang="ko-KR" sz="3200" dirty="0"/>
          </a:p>
          <a:p>
            <a:r>
              <a:rPr lang="en-US" altLang="ko-KR" sz="3200" dirty="0"/>
              <a:t> </a:t>
            </a:r>
          </a:p>
          <a:p>
            <a:r>
              <a:rPr lang="en-US" altLang="ko-KR" sz="3200" dirty="0"/>
              <a:t>Post: </a:t>
            </a:r>
            <a:r>
              <a:rPr lang="ko-KR" altLang="en-US" sz="3200" dirty="0"/>
              <a:t>주로 데이터 전송하는데 사용</a:t>
            </a:r>
            <a:endParaRPr lang="en-US" altLang="ko-KR" sz="3200" dirty="0"/>
          </a:p>
          <a:p>
            <a:r>
              <a:rPr lang="en-US" altLang="ko-KR" sz="3200" dirty="0"/>
              <a:t> - </a:t>
            </a:r>
            <a:r>
              <a:rPr lang="ko-KR" altLang="en-US" sz="3200" dirty="0"/>
              <a:t>보안상 안전</a:t>
            </a:r>
            <a:r>
              <a:rPr lang="en-US" altLang="ko-KR" sz="3200" dirty="0"/>
              <a:t>, </a:t>
            </a:r>
            <a:r>
              <a:rPr lang="ko-KR" altLang="en-US" sz="3200" dirty="0"/>
              <a:t>전송하는 데이터 크기 제한 없음</a:t>
            </a:r>
            <a:r>
              <a:rPr lang="en-US" altLang="ko-KR" sz="3200" dirty="0"/>
              <a:t>, </a:t>
            </a:r>
            <a:endParaRPr lang="ko-KR" altLang="en-US" sz="3200" dirty="0"/>
          </a:p>
        </p:txBody>
      </p:sp>
      <p:sp>
        <p:nvSpPr>
          <p:cNvPr id="4" name="오른쪽 화살표 3"/>
          <p:cNvSpPr/>
          <p:nvPr/>
        </p:nvSpPr>
        <p:spPr>
          <a:xfrm>
            <a:off x="860612" y="1407459"/>
            <a:ext cx="462002" cy="2958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90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4132386"/>
            <a:ext cx="2635580" cy="255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2323" y="1125415"/>
            <a:ext cx="86692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캐시</a:t>
            </a:r>
            <a:r>
              <a:rPr lang="en-US" altLang="ko-KR" sz="3200" dirty="0"/>
              <a:t>(Cache) : </a:t>
            </a:r>
            <a:r>
              <a:rPr lang="ko-KR" altLang="en-US" sz="3200" dirty="0"/>
              <a:t>임시 저장소</a:t>
            </a:r>
            <a:endParaRPr lang="en-US" altLang="ko-KR" sz="3200" dirty="0"/>
          </a:p>
          <a:p>
            <a:r>
              <a:rPr lang="en-US" altLang="ko-KR" sz="3200" dirty="0"/>
              <a:t>-</a:t>
            </a:r>
            <a:r>
              <a:rPr lang="ko-KR" altLang="en-US" sz="3200" dirty="0"/>
              <a:t>다시 사용 될 가능성이 높은 데이터를 저장해 빠르게 불러올 수 있어서 성능 향상 가능</a:t>
            </a:r>
            <a:r>
              <a:rPr lang="en-US" altLang="ko-KR" sz="3200" dirty="0"/>
              <a:t>!</a:t>
            </a:r>
          </a:p>
          <a:p>
            <a:r>
              <a:rPr lang="ko-KR" altLang="en-US" sz="3200" dirty="0"/>
              <a:t>하지만 </a:t>
            </a:r>
            <a:r>
              <a:rPr lang="en-US" altLang="ko-KR" sz="3200" dirty="0"/>
              <a:t>get </a:t>
            </a:r>
            <a:r>
              <a:rPr lang="ko-KR" altLang="en-US" sz="3200" dirty="0"/>
              <a:t>방식만 가능하다</a:t>
            </a:r>
            <a:r>
              <a:rPr lang="en-US" altLang="ko-KR" sz="3200" dirty="0"/>
              <a:t>,,,</a:t>
            </a:r>
          </a:p>
          <a:p>
            <a:r>
              <a:rPr lang="en-US" altLang="ko-KR" sz="3200" dirty="0"/>
              <a:t>Post </a:t>
            </a:r>
            <a:r>
              <a:rPr lang="ko-KR" altLang="en-US" sz="3200" dirty="0"/>
              <a:t>방식은 같은 요청이 반복되어도 항상 새로운 데이터를 받아야 하기 때문</a:t>
            </a:r>
            <a:r>
              <a:rPr lang="en-US" altLang="ko-KR" sz="3200" dirty="0"/>
              <a:t>..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961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191727" y="170734"/>
            <a:ext cx="2636095" cy="255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4062" y="1143000"/>
            <a:ext cx="108497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&lt;form&gt; </a:t>
            </a:r>
            <a:r>
              <a:rPr lang="ko-KR" altLang="en-US" dirty="0"/>
              <a:t>의 다른 속성 </a:t>
            </a:r>
            <a:r>
              <a:rPr lang="en-US" altLang="ko-KR" dirty="0"/>
              <a:t>action….</a:t>
            </a:r>
          </a:p>
          <a:p>
            <a:r>
              <a:rPr lang="en-US" altLang="ko-KR" dirty="0"/>
              <a:t>Form</a:t>
            </a:r>
            <a:r>
              <a:rPr lang="ko-KR" altLang="en-US" dirty="0"/>
              <a:t>에서 </a:t>
            </a:r>
            <a:r>
              <a:rPr lang="ko-KR" altLang="en-US" dirty="0" err="1"/>
              <a:t>입력받은</a:t>
            </a:r>
            <a:r>
              <a:rPr lang="ko-KR" altLang="en-US" dirty="0"/>
              <a:t> 데이터를 어떻게 처리할 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예를들면</a:t>
            </a:r>
            <a:r>
              <a:rPr lang="en-US" altLang="ko-KR" dirty="0"/>
              <a:t>,,,,,</a:t>
            </a:r>
            <a:r>
              <a:rPr lang="ko-KR" altLang="en-US" dirty="0"/>
              <a:t>로그인 페이지에서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PW</a:t>
            </a:r>
            <a:r>
              <a:rPr lang="ko-KR" altLang="en-US" dirty="0"/>
              <a:t>를 </a:t>
            </a:r>
            <a:r>
              <a:rPr lang="ko-KR" altLang="en-US" dirty="0" err="1"/>
              <a:t>입력받으면</a:t>
            </a:r>
            <a:r>
              <a:rPr lang="ko-KR" altLang="en-US" dirty="0"/>
              <a:t> 어떻게 처리할까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261" y="2768230"/>
            <a:ext cx="10359592" cy="2650504"/>
          </a:xfrm>
          <a:prstGeom prst="rect">
            <a:avLst/>
          </a:prstGeom>
        </p:spPr>
      </p:pic>
      <p:sp>
        <p:nvSpPr>
          <p:cNvPr id="15" name="폭발 1 14"/>
          <p:cNvSpPr/>
          <p:nvPr/>
        </p:nvSpPr>
        <p:spPr>
          <a:xfrm>
            <a:off x="5853953" y="4751929"/>
            <a:ext cx="546847" cy="385483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rot="20831539">
            <a:off x="5620871" y="4761158"/>
            <a:ext cx="1237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매우중요하다</a:t>
            </a:r>
            <a:r>
              <a:rPr lang="en-US" altLang="ko-KR" sz="1200" dirty="0">
                <a:solidFill>
                  <a:srgbClr val="FF0000"/>
                </a:solidFill>
              </a:rPr>
              <a:t>!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82988" y="3527989"/>
            <a:ext cx="1662057" cy="543683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30988" y="4326791"/>
            <a:ext cx="1692541" cy="359853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173045" y="2897326"/>
            <a:ext cx="4410635" cy="32996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73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50" y="1205645"/>
            <a:ext cx="10015904" cy="40918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91190" y="1278198"/>
            <a:ext cx="453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JDBC</a:t>
            </a:r>
            <a:r>
              <a:rPr lang="ko-KR" altLang="en-US" sz="2400" dirty="0"/>
              <a:t>와 연결하기 위한 패키지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4" name="포인트가 4개인 별 3"/>
          <p:cNvSpPr/>
          <p:nvPr/>
        </p:nvSpPr>
        <p:spPr>
          <a:xfrm>
            <a:off x="4988967" y="1205645"/>
            <a:ext cx="404446" cy="230832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957431" y="1624405"/>
            <a:ext cx="4233759" cy="11545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27924" y="2255827"/>
            <a:ext cx="2130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&lt;% %&gt;</a:t>
            </a:r>
            <a:r>
              <a:rPr lang="ko-KR" altLang="en-US" dirty="0" err="1">
                <a:solidFill>
                  <a:srgbClr val="00B050"/>
                </a:solidFill>
              </a:rPr>
              <a:t>스크립트릿을</a:t>
            </a:r>
            <a:r>
              <a:rPr lang="ko-KR" altLang="en-US" dirty="0">
                <a:solidFill>
                  <a:srgbClr val="00B050"/>
                </a:solidFill>
              </a:rPr>
              <a:t> 기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 err="1">
                <a:solidFill>
                  <a:srgbClr val="00B050"/>
                </a:solidFill>
              </a:rPr>
              <a:t>억하실까요</a:t>
            </a:r>
            <a:r>
              <a:rPr lang="en-US" altLang="ko-KR" dirty="0">
                <a:solidFill>
                  <a:srgbClr val="00B050"/>
                </a:solidFill>
              </a:rPr>
              <a:t>?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15614" y="3179157"/>
            <a:ext cx="7035501" cy="80117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755802" y="4152452"/>
            <a:ext cx="2651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8585"/>
                </a:solidFill>
              </a:rPr>
              <a:t>사용자가 입력한 </a:t>
            </a:r>
            <a:r>
              <a:rPr lang="en-US" altLang="ko-KR" dirty="0">
                <a:solidFill>
                  <a:srgbClr val="FF8585"/>
                </a:solidFill>
              </a:rPr>
              <a:t>id</a:t>
            </a:r>
            <a:r>
              <a:rPr lang="ko-KR" altLang="en-US" dirty="0">
                <a:solidFill>
                  <a:srgbClr val="FF8585"/>
                </a:solidFill>
              </a:rPr>
              <a:t>와 </a:t>
            </a:r>
            <a:r>
              <a:rPr lang="en-US" altLang="ko-KR" dirty="0">
                <a:solidFill>
                  <a:srgbClr val="FF8585"/>
                </a:solidFill>
              </a:rPr>
              <a:t>pw</a:t>
            </a:r>
            <a:r>
              <a:rPr lang="ko-KR" altLang="en-US" dirty="0">
                <a:solidFill>
                  <a:srgbClr val="FF8585"/>
                </a:solidFill>
              </a:rPr>
              <a:t>를 </a:t>
            </a:r>
            <a:r>
              <a:rPr lang="en-US" altLang="ko-KR" dirty="0" err="1">
                <a:solidFill>
                  <a:srgbClr val="FF8585"/>
                </a:solidFill>
              </a:rPr>
              <a:t>custid,pw</a:t>
            </a:r>
            <a:endParaRPr lang="en-US" altLang="ko-KR" dirty="0">
              <a:solidFill>
                <a:srgbClr val="FF8585"/>
              </a:solidFill>
            </a:endParaRPr>
          </a:p>
          <a:p>
            <a:r>
              <a:rPr lang="en-US" altLang="ko-KR" dirty="0">
                <a:solidFill>
                  <a:srgbClr val="FF8585"/>
                </a:solidFill>
              </a:rPr>
              <a:t> </a:t>
            </a:r>
            <a:r>
              <a:rPr lang="ko-KR" altLang="en-US" dirty="0">
                <a:solidFill>
                  <a:srgbClr val="FF8585"/>
                </a:solidFill>
              </a:rPr>
              <a:t>변수에 저장한다</a:t>
            </a:r>
            <a:r>
              <a:rPr lang="en-US" altLang="ko-KR" dirty="0">
                <a:solidFill>
                  <a:srgbClr val="FF8585"/>
                </a:solidFill>
              </a:rPr>
              <a:t>!</a:t>
            </a:r>
            <a:endParaRPr lang="ko-KR" altLang="en-US" dirty="0">
              <a:solidFill>
                <a:srgbClr val="FF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49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2123</Words>
  <Application>Microsoft Office PowerPoint</Application>
  <PresentationFormat>와이드스크린</PresentationFormat>
  <Paragraphs>203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HY엽서M</vt:lpstr>
      <vt:lpstr>맑은 고딕</vt:lpstr>
      <vt:lpstr>휴먼매직체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seoulit</dc:creator>
  <cp:lastModifiedBy>임 현진</cp:lastModifiedBy>
  <cp:revision>30</cp:revision>
  <dcterms:created xsi:type="dcterms:W3CDTF">2021-01-24T08:39:34Z</dcterms:created>
  <dcterms:modified xsi:type="dcterms:W3CDTF">2023-05-11T10:06:15Z</dcterms:modified>
</cp:coreProperties>
</file>