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Xu" initials="MX" lastIdx="1" clrIdx="0">
    <p:extLst>
      <p:ext uri="{19B8F6BF-5375-455C-9EA6-DF929625EA0E}">
        <p15:presenceInfo xmlns:p15="http://schemas.microsoft.com/office/powerpoint/2012/main" userId="9d221463b42c83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4" d="100"/>
          <a:sy n="74" d="100"/>
        </p:scale>
        <p:origin x="812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418D1-575D-49B9-A45D-A8C919B19B6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5129D0-971B-489D-90A6-EF5CDC6806FF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1450D029-191D-44FF-A9D7-FAC848BD64B2}" type="parTrans" cxnId="{13F65646-F26D-465E-8CCA-73E29AE09D66}">
      <dgm:prSet/>
      <dgm:spPr/>
      <dgm:t>
        <a:bodyPr/>
        <a:lstStyle/>
        <a:p>
          <a:endParaRPr lang="en-US"/>
        </a:p>
      </dgm:t>
    </dgm:pt>
    <dgm:pt modelId="{B02A043F-6BD7-4929-BC6A-7C91CE096857}" type="sibTrans" cxnId="{13F65646-F26D-465E-8CCA-73E29AE09D66}">
      <dgm:prSet/>
      <dgm:spPr/>
      <dgm:t>
        <a:bodyPr/>
        <a:lstStyle/>
        <a:p>
          <a:endParaRPr lang="en-US"/>
        </a:p>
      </dgm:t>
    </dgm:pt>
    <dgm:pt modelId="{48B991F0-8813-41B4-A8C3-8238D1FCE4BC}">
      <dgm:prSet/>
      <dgm:spPr/>
      <dgm:t>
        <a:bodyPr/>
        <a:lstStyle/>
        <a:p>
          <a:r>
            <a:rPr lang="en-US"/>
            <a:t>Support Vector Machine (SVM) – linear kernel</a:t>
          </a:r>
        </a:p>
      </dgm:t>
    </dgm:pt>
    <dgm:pt modelId="{1402FA29-BCCA-463E-82D9-6FED0E523B1D}" type="parTrans" cxnId="{A7A7EE13-C523-499B-BCDE-9D6DDA5ADC52}">
      <dgm:prSet/>
      <dgm:spPr/>
      <dgm:t>
        <a:bodyPr/>
        <a:lstStyle/>
        <a:p>
          <a:endParaRPr lang="en-US"/>
        </a:p>
      </dgm:t>
    </dgm:pt>
    <dgm:pt modelId="{287AE55F-44F8-40A1-932A-6A69627F9716}" type="sibTrans" cxnId="{A7A7EE13-C523-499B-BCDE-9D6DDA5ADC52}">
      <dgm:prSet/>
      <dgm:spPr/>
      <dgm:t>
        <a:bodyPr/>
        <a:lstStyle/>
        <a:p>
          <a:endParaRPr lang="en-US"/>
        </a:p>
      </dgm:t>
    </dgm:pt>
    <dgm:pt modelId="{22AC7688-C7AF-4274-9205-F7BBAF66314C}">
      <dgm:prSet/>
      <dgm:spPr/>
      <dgm:t>
        <a:bodyPr/>
        <a:lstStyle/>
        <a:p>
          <a:r>
            <a:rPr lang="en-US"/>
            <a:t>Decision Tree (ID3)</a:t>
          </a:r>
        </a:p>
      </dgm:t>
    </dgm:pt>
    <dgm:pt modelId="{8683BA90-5BC3-4AB8-90D2-F86D020B6FB5}" type="parTrans" cxnId="{147FE59E-D2C4-4147-92F3-394E37B6629A}">
      <dgm:prSet/>
      <dgm:spPr/>
      <dgm:t>
        <a:bodyPr/>
        <a:lstStyle/>
        <a:p>
          <a:endParaRPr lang="en-US"/>
        </a:p>
      </dgm:t>
    </dgm:pt>
    <dgm:pt modelId="{9A5ADF3B-652F-4B58-836D-4026C2533334}" type="sibTrans" cxnId="{147FE59E-D2C4-4147-92F3-394E37B6629A}">
      <dgm:prSet/>
      <dgm:spPr/>
      <dgm:t>
        <a:bodyPr/>
        <a:lstStyle/>
        <a:p>
          <a:endParaRPr lang="en-US"/>
        </a:p>
      </dgm:t>
    </dgm:pt>
    <dgm:pt modelId="{B4B94B8C-52E0-4482-9319-43EB850FC730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35E29A11-815A-4413-AC99-DF65B147D570}" type="parTrans" cxnId="{DED4DB9F-BFC6-499D-B5F5-B79572E49A5B}">
      <dgm:prSet/>
      <dgm:spPr/>
      <dgm:t>
        <a:bodyPr/>
        <a:lstStyle/>
        <a:p>
          <a:endParaRPr lang="en-US"/>
        </a:p>
      </dgm:t>
    </dgm:pt>
    <dgm:pt modelId="{E9C1781E-325D-4BF3-AEDD-2D28C0774670}" type="sibTrans" cxnId="{DED4DB9F-BFC6-499D-B5F5-B79572E49A5B}">
      <dgm:prSet/>
      <dgm:spPr/>
      <dgm:t>
        <a:bodyPr/>
        <a:lstStyle/>
        <a:p>
          <a:endParaRPr lang="en-US"/>
        </a:p>
      </dgm:t>
    </dgm:pt>
    <dgm:pt modelId="{48B20C88-E2F1-400F-9666-002B2B70B9E7}" type="pres">
      <dgm:prSet presAssocID="{E59418D1-575D-49B9-A45D-A8C919B19B60}" presName="root" presStyleCnt="0">
        <dgm:presLayoutVars>
          <dgm:dir/>
          <dgm:resizeHandles val="exact"/>
        </dgm:presLayoutVars>
      </dgm:prSet>
      <dgm:spPr/>
    </dgm:pt>
    <dgm:pt modelId="{7EF835DF-9E54-42EA-A7BA-AF19A151F0EB}" type="pres">
      <dgm:prSet presAssocID="{A65129D0-971B-489D-90A6-EF5CDC6806FF}" presName="compNode" presStyleCnt="0"/>
      <dgm:spPr/>
    </dgm:pt>
    <dgm:pt modelId="{2D8951E3-8A40-44D6-AB7C-2DF71D8D8629}" type="pres">
      <dgm:prSet presAssocID="{A65129D0-971B-489D-90A6-EF5CDC6806FF}" presName="bgRect" presStyleLbl="bgShp" presStyleIdx="0" presStyleCnt="4"/>
      <dgm:spPr/>
    </dgm:pt>
    <dgm:pt modelId="{BDD71A5E-E7E6-4E06-A12A-F6F50F922EFD}" type="pres">
      <dgm:prSet presAssocID="{A65129D0-971B-489D-90A6-EF5CDC6806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DD153B5-EA49-4319-A602-C0B9CA27E64B}" type="pres">
      <dgm:prSet presAssocID="{A65129D0-971B-489D-90A6-EF5CDC6806FF}" presName="spaceRect" presStyleCnt="0"/>
      <dgm:spPr/>
    </dgm:pt>
    <dgm:pt modelId="{F01A2799-14A5-4C27-B401-2D87AA1B8E52}" type="pres">
      <dgm:prSet presAssocID="{A65129D0-971B-489D-90A6-EF5CDC6806FF}" presName="parTx" presStyleLbl="revTx" presStyleIdx="0" presStyleCnt="4">
        <dgm:presLayoutVars>
          <dgm:chMax val="0"/>
          <dgm:chPref val="0"/>
        </dgm:presLayoutVars>
      </dgm:prSet>
      <dgm:spPr/>
    </dgm:pt>
    <dgm:pt modelId="{DDBC4DF7-7B4B-4294-B696-296A4E595958}" type="pres">
      <dgm:prSet presAssocID="{B02A043F-6BD7-4929-BC6A-7C91CE096857}" presName="sibTrans" presStyleCnt="0"/>
      <dgm:spPr/>
    </dgm:pt>
    <dgm:pt modelId="{9161DA1B-E52C-4E47-8CB2-3EF4706B0AEC}" type="pres">
      <dgm:prSet presAssocID="{48B991F0-8813-41B4-A8C3-8238D1FCE4BC}" presName="compNode" presStyleCnt="0"/>
      <dgm:spPr/>
    </dgm:pt>
    <dgm:pt modelId="{4932F109-9A82-4F24-9F0C-AC1EDB63DB0A}" type="pres">
      <dgm:prSet presAssocID="{48B991F0-8813-41B4-A8C3-8238D1FCE4BC}" presName="bgRect" presStyleLbl="bgShp" presStyleIdx="1" presStyleCnt="4"/>
      <dgm:spPr/>
    </dgm:pt>
    <dgm:pt modelId="{F1958411-A910-459A-84A8-E7C43CE48371}" type="pres">
      <dgm:prSet presAssocID="{48B991F0-8813-41B4-A8C3-8238D1FCE4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071DCF-58E0-47E4-AC64-A2C4F658A147}" type="pres">
      <dgm:prSet presAssocID="{48B991F0-8813-41B4-A8C3-8238D1FCE4BC}" presName="spaceRect" presStyleCnt="0"/>
      <dgm:spPr/>
    </dgm:pt>
    <dgm:pt modelId="{7CA948B7-FED1-4D10-8D8D-C71F36B84622}" type="pres">
      <dgm:prSet presAssocID="{48B991F0-8813-41B4-A8C3-8238D1FCE4BC}" presName="parTx" presStyleLbl="revTx" presStyleIdx="1" presStyleCnt="4">
        <dgm:presLayoutVars>
          <dgm:chMax val="0"/>
          <dgm:chPref val="0"/>
        </dgm:presLayoutVars>
      </dgm:prSet>
      <dgm:spPr/>
    </dgm:pt>
    <dgm:pt modelId="{B4465334-BEEB-4961-AF76-E0BBDF0B7D79}" type="pres">
      <dgm:prSet presAssocID="{287AE55F-44F8-40A1-932A-6A69627F9716}" presName="sibTrans" presStyleCnt="0"/>
      <dgm:spPr/>
    </dgm:pt>
    <dgm:pt modelId="{6BFB691F-08FA-41CB-A2AB-93F0F7E5AEA6}" type="pres">
      <dgm:prSet presAssocID="{22AC7688-C7AF-4274-9205-F7BBAF66314C}" presName="compNode" presStyleCnt="0"/>
      <dgm:spPr/>
    </dgm:pt>
    <dgm:pt modelId="{B9C7CB37-A19C-41E2-B54E-400571BAE69D}" type="pres">
      <dgm:prSet presAssocID="{22AC7688-C7AF-4274-9205-F7BBAF66314C}" presName="bgRect" presStyleLbl="bgShp" presStyleIdx="2" presStyleCnt="4"/>
      <dgm:spPr/>
    </dgm:pt>
    <dgm:pt modelId="{6D2CB0DE-9BF6-4AA1-90F5-BF2A1233D21B}" type="pres">
      <dgm:prSet presAssocID="{22AC7688-C7AF-4274-9205-F7BBAF6631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0D2A76D-2313-4B5A-8B91-E8BD5D2DA171}" type="pres">
      <dgm:prSet presAssocID="{22AC7688-C7AF-4274-9205-F7BBAF66314C}" presName="spaceRect" presStyleCnt="0"/>
      <dgm:spPr/>
    </dgm:pt>
    <dgm:pt modelId="{6C962749-E2F1-49BE-9150-7AE349D6B2E4}" type="pres">
      <dgm:prSet presAssocID="{22AC7688-C7AF-4274-9205-F7BBAF66314C}" presName="parTx" presStyleLbl="revTx" presStyleIdx="2" presStyleCnt="4">
        <dgm:presLayoutVars>
          <dgm:chMax val="0"/>
          <dgm:chPref val="0"/>
        </dgm:presLayoutVars>
      </dgm:prSet>
      <dgm:spPr/>
    </dgm:pt>
    <dgm:pt modelId="{DEDA4B1E-285D-4E99-A320-4D0FC5F578D0}" type="pres">
      <dgm:prSet presAssocID="{9A5ADF3B-652F-4B58-836D-4026C2533334}" presName="sibTrans" presStyleCnt="0"/>
      <dgm:spPr/>
    </dgm:pt>
    <dgm:pt modelId="{89B875C4-9F4C-482D-93B9-416082ADB0B0}" type="pres">
      <dgm:prSet presAssocID="{B4B94B8C-52E0-4482-9319-43EB850FC730}" presName="compNode" presStyleCnt="0"/>
      <dgm:spPr/>
    </dgm:pt>
    <dgm:pt modelId="{76362899-0EC3-452D-8DCA-3447E5BF7AED}" type="pres">
      <dgm:prSet presAssocID="{B4B94B8C-52E0-4482-9319-43EB850FC730}" presName="bgRect" presStyleLbl="bgShp" presStyleIdx="3" presStyleCnt="4"/>
      <dgm:spPr/>
    </dgm:pt>
    <dgm:pt modelId="{69F8E987-5ADF-4B80-BD29-74B88A7B87AA}" type="pres">
      <dgm:prSet presAssocID="{B4B94B8C-52E0-4482-9319-43EB850FC7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5F3711E-CC28-40FF-9DF6-2B46894C0EC2}" type="pres">
      <dgm:prSet presAssocID="{B4B94B8C-52E0-4482-9319-43EB850FC730}" presName="spaceRect" presStyleCnt="0"/>
      <dgm:spPr/>
    </dgm:pt>
    <dgm:pt modelId="{4A110F84-9688-48F8-B814-424B10749777}" type="pres">
      <dgm:prSet presAssocID="{B4B94B8C-52E0-4482-9319-43EB850FC7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A7EE13-C523-499B-BCDE-9D6DDA5ADC52}" srcId="{E59418D1-575D-49B9-A45D-A8C919B19B60}" destId="{48B991F0-8813-41B4-A8C3-8238D1FCE4BC}" srcOrd="1" destOrd="0" parTransId="{1402FA29-BCCA-463E-82D9-6FED0E523B1D}" sibTransId="{287AE55F-44F8-40A1-932A-6A69627F9716}"/>
    <dgm:cxn modelId="{BAF93E5E-D248-48A8-9A8C-80C983B42FBA}" type="presOf" srcId="{22AC7688-C7AF-4274-9205-F7BBAF66314C}" destId="{6C962749-E2F1-49BE-9150-7AE349D6B2E4}" srcOrd="0" destOrd="0" presId="urn:microsoft.com/office/officeart/2018/2/layout/IconVerticalSolidList"/>
    <dgm:cxn modelId="{13F65646-F26D-465E-8CCA-73E29AE09D66}" srcId="{E59418D1-575D-49B9-A45D-A8C919B19B60}" destId="{A65129D0-971B-489D-90A6-EF5CDC6806FF}" srcOrd="0" destOrd="0" parTransId="{1450D029-191D-44FF-A9D7-FAC848BD64B2}" sibTransId="{B02A043F-6BD7-4929-BC6A-7C91CE096857}"/>
    <dgm:cxn modelId="{E7460081-2782-4E98-83F6-08EE2333C16A}" type="presOf" srcId="{A65129D0-971B-489D-90A6-EF5CDC6806FF}" destId="{F01A2799-14A5-4C27-B401-2D87AA1B8E52}" srcOrd="0" destOrd="0" presId="urn:microsoft.com/office/officeart/2018/2/layout/IconVerticalSolidList"/>
    <dgm:cxn modelId="{147FE59E-D2C4-4147-92F3-394E37B6629A}" srcId="{E59418D1-575D-49B9-A45D-A8C919B19B60}" destId="{22AC7688-C7AF-4274-9205-F7BBAF66314C}" srcOrd="2" destOrd="0" parTransId="{8683BA90-5BC3-4AB8-90D2-F86D020B6FB5}" sibTransId="{9A5ADF3B-652F-4B58-836D-4026C2533334}"/>
    <dgm:cxn modelId="{DED4DB9F-BFC6-499D-B5F5-B79572E49A5B}" srcId="{E59418D1-575D-49B9-A45D-A8C919B19B60}" destId="{B4B94B8C-52E0-4482-9319-43EB850FC730}" srcOrd="3" destOrd="0" parTransId="{35E29A11-815A-4413-AC99-DF65B147D570}" sibTransId="{E9C1781E-325D-4BF3-AEDD-2D28C0774670}"/>
    <dgm:cxn modelId="{F9877BA5-B110-440B-9D1D-5C58ACC65279}" type="presOf" srcId="{E59418D1-575D-49B9-A45D-A8C919B19B60}" destId="{48B20C88-E2F1-400F-9666-002B2B70B9E7}" srcOrd="0" destOrd="0" presId="urn:microsoft.com/office/officeart/2018/2/layout/IconVerticalSolidList"/>
    <dgm:cxn modelId="{6C8F83F3-4BE1-418A-A649-50FCFC02138A}" type="presOf" srcId="{48B991F0-8813-41B4-A8C3-8238D1FCE4BC}" destId="{7CA948B7-FED1-4D10-8D8D-C71F36B84622}" srcOrd="0" destOrd="0" presId="urn:microsoft.com/office/officeart/2018/2/layout/IconVerticalSolidList"/>
    <dgm:cxn modelId="{B793F5F7-222F-437C-B4C5-AB3CA1C40731}" type="presOf" srcId="{B4B94B8C-52E0-4482-9319-43EB850FC730}" destId="{4A110F84-9688-48F8-B814-424B10749777}" srcOrd="0" destOrd="0" presId="urn:microsoft.com/office/officeart/2018/2/layout/IconVerticalSolidList"/>
    <dgm:cxn modelId="{15DCD9E4-A8F8-48E4-97AC-673094CA9DF3}" type="presParOf" srcId="{48B20C88-E2F1-400F-9666-002B2B70B9E7}" destId="{7EF835DF-9E54-42EA-A7BA-AF19A151F0EB}" srcOrd="0" destOrd="0" presId="urn:microsoft.com/office/officeart/2018/2/layout/IconVerticalSolidList"/>
    <dgm:cxn modelId="{73B98E0B-CC33-4F60-B3A3-E03F680F1D44}" type="presParOf" srcId="{7EF835DF-9E54-42EA-A7BA-AF19A151F0EB}" destId="{2D8951E3-8A40-44D6-AB7C-2DF71D8D8629}" srcOrd="0" destOrd="0" presId="urn:microsoft.com/office/officeart/2018/2/layout/IconVerticalSolidList"/>
    <dgm:cxn modelId="{2DBE2B38-7A15-4DF3-B65C-DFA37825CCDE}" type="presParOf" srcId="{7EF835DF-9E54-42EA-A7BA-AF19A151F0EB}" destId="{BDD71A5E-E7E6-4E06-A12A-F6F50F922EFD}" srcOrd="1" destOrd="0" presId="urn:microsoft.com/office/officeart/2018/2/layout/IconVerticalSolidList"/>
    <dgm:cxn modelId="{26834C51-0814-4657-91B7-6268C567E3A7}" type="presParOf" srcId="{7EF835DF-9E54-42EA-A7BA-AF19A151F0EB}" destId="{0DD153B5-EA49-4319-A602-C0B9CA27E64B}" srcOrd="2" destOrd="0" presId="urn:microsoft.com/office/officeart/2018/2/layout/IconVerticalSolidList"/>
    <dgm:cxn modelId="{CEFAC20A-6829-486A-9377-B2327C016BA6}" type="presParOf" srcId="{7EF835DF-9E54-42EA-A7BA-AF19A151F0EB}" destId="{F01A2799-14A5-4C27-B401-2D87AA1B8E52}" srcOrd="3" destOrd="0" presId="urn:microsoft.com/office/officeart/2018/2/layout/IconVerticalSolidList"/>
    <dgm:cxn modelId="{3FBDB05D-65C5-4209-BF6C-665AEDF954CC}" type="presParOf" srcId="{48B20C88-E2F1-400F-9666-002B2B70B9E7}" destId="{DDBC4DF7-7B4B-4294-B696-296A4E595958}" srcOrd="1" destOrd="0" presId="urn:microsoft.com/office/officeart/2018/2/layout/IconVerticalSolidList"/>
    <dgm:cxn modelId="{CCE62FFE-00D8-4D11-97B8-4876802A7A08}" type="presParOf" srcId="{48B20C88-E2F1-400F-9666-002B2B70B9E7}" destId="{9161DA1B-E52C-4E47-8CB2-3EF4706B0AEC}" srcOrd="2" destOrd="0" presId="urn:microsoft.com/office/officeart/2018/2/layout/IconVerticalSolidList"/>
    <dgm:cxn modelId="{859492D7-E4A9-48A1-8CAC-06180DD726EE}" type="presParOf" srcId="{9161DA1B-E52C-4E47-8CB2-3EF4706B0AEC}" destId="{4932F109-9A82-4F24-9F0C-AC1EDB63DB0A}" srcOrd="0" destOrd="0" presId="urn:microsoft.com/office/officeart/2018/2/layout/IconVerticalSolidList"/>
    <dgm:cxn modelId="{43510A8C-589F-4496-93CB-17C04D203051}" type="presParOf" srcId="{9161DA1B-E52C-4E47-8CB2-3EF4706B0AEC}" destId="{F1958411-A910-459A-84A8-E7C43CE48371}" srcOrd="1" destOrd="0" presId="urn:microsoft.com/office/officeart/2018/2/layout/IconVerticalSolidList"/>
    <dgm:cxn modelId="{87E69F7F-B504-41A7-B530-FB5E76E87911}" type="presParOf" srcId="{9161DA1B-E52C-4E47-8CB2-3EF4706B0AEC}" destId="{7F071DCF-58E0-47E4-AC64-A2C4F658A147}" srcOrd="2" destOrd="0" presId="urn:microsoft.com/office/officeart/2018/2/layout/IconVerticalSolidList"/>
    <dgm:cxn modelId="{BC842393-1BA9-4731-9453-4ADCB0186084}" type="presParOf" srcId="{9161DA1B-E52C-4E47-8CB2-3EF4706B0AEC}" destId="{7CA948B7-FED1-4D10-8D8D-C71F36B84622}" srcOrd="3" destOrd="0" presId="urn:microsoft.com/office/officeart/2018/2/layout/IconVerticalSolidList"/>
    <dgm:cxn modelId="{3DCD751A-D627-430F-882E-F1FE0D3DEDFB}" type="presParOf" srcId="{48B20C88-E2F1-400F-9666-002B2B70B9E7}" destId="{B4465334-BEEB-4961-AF76-E0BBDF0B7D79}" srcOrd="3" destOrd="0" presId="urn:microsoft.com/office/officeart/2018/2/layout/IconVerticalSolidList"/>
    <dgm:cxn modelId="{34B512AD-6246-4047-A915-7CB062728927}" type="presParOf" srcId="{48B20C88-E2F1-400F-9666-002B2B70B9E7}" destId="{6BFB691F-08FA-41CB-A2AB-93F0F7E5AEA6}" srcOrd="4" destOrd="0" presId="urn:microsoft.com/office/officeart/2018/2/layout/IconVerticalSolidList"/>
    <dgm:cxn modelId="{05A75FBA-2362-49B7-A513-F0418F38C1D1}" type="presParOf" srcId="{6BFB691F-08FA-41CB-A2AB-93F0F7E5AEA6}" destId="{B9C7CB37-A19C-41E2-B54E-400571BAE69D}" srcOrd="0" destOrd="0" presId="urn:microsoft.com/office/officeart/2018/2/layout/IconVerticalSolidList"/>
    <dgm:cxn modelId="{D350CE55-338D-4CE2-905D-CA17583F1FFD}" type="presParOf" srcId="{6BFB691F-08FA-41CB-A2AB-93F0F7E5AEA6}" destId="{6D2CB0DE-9BF6-4AA1-90F5-BF2A1233D21B}" srcOrd="1" destOrd="0" presId="urn:microsoft.com/office/officeart/2018/2/layout/IconVerticalSolidList"/>
    <dgm:cxn modelId="{DC0A04CB-1153-493E-A77E-6A9C8C9E5A50}" type="presParOf" srcId="{6BFB691F-08FA-41CB-A2AB-93F0F7E5AEA6}" destId="{90D2A76D-2313-4B5A-8B91-E8BD5D2DA171}" srcOrd="2" destOrd="0" presId="urn:microsoft.com/office/officeart/2018/2/layout/IconVerticalSolidList"/>
    <dgm:cxn modelId="{65491C34-C1EF-41C6-BDCD-AFA16665BBE5}" type="presParOf" srcId="{6BFB691F-08FA-41CB-A2AB-93F0F7E5AEA6}" destId="{6C962749-E2F1-49BE-9150-7AE349D6B2E4}" srcOrd="3" destOrd="0" presId="urn:microsoft.com/office/officeart/2018/2/layout/IconVerticalSolidList"/>
    <dgm:cxn modelId="{2CEA68B5-C39C-45B2-9B00-2058E3BC6997}" type="presParOf" srcId="{48B20C88-E2F1-400F-9666-002B2B70B9E7}" destId="{DEDA4B1E-285D-4E99-A320-4D0FC5F578D0}" srcOrd="5" destOrd="0" presId="urn:microsoft.com/office/officeart/2018/2/layout/IconVerticalSolidList"/>
    <dgm:cxn modelId="{BDCA6DC4-E500-4DA4-8C2A-6D445096DDCC}" type="presParOf" srcId="{48B20C88-E2F1-400F-9666-002B2B70B9E7}" destId="{89B875C4-9F4C-482D-93B9-416082ADB0B0}" srcOrd="6" destOrd="0" presId="urn:microsoft.com/office/officeart/2018/2/layout/IconVerticalSolidList"/>
    <dgm:cxn modelId="{06DFF319-CED2-490E-8321-A03BB08D633E}" type="presParOf" srcId="{89B875C4-9F4C-482D-93B9-416082ADB0B0}" destId="{76362899-0EC3-452D-8DCA-3447E5BF7AED}" srcOrd="0" destOrd="0" presId="urn:microsoft.com/office/officeart/2018/2/layout/IconVerticalSolidList"/>
    <dgm:cxn modelId="{AF33348A-AE46-42CB-B36F-83B55D286938}" type="presParOf" srcId="{89B875C4-9F4C-482D-93B9-416082ADB0B0}" destId="{69F8E987-5ADF-4B80-BD29-74B88A7B87AA}" srcOrd="1" destOrd="0" presId="urn:microsoft.com/office/officeart/2018/2/layout/IconVerticalSolidList"/>
    <dgm:cxn modelId="{3CF5E102-9979-4F6F-AF53-20270BACF5AD}" type="presParOf" srcId="{89B875C4-9F4C-482D-93B9-416082ADB0B0}" destId="{85F3711E-CC28-40FF-9DF6-2B46894C0EC2}" srcOrd="2" destOrd="0" presId="urn:microsoft.com/office/officeart/2018/2/layout/IconVerticalSolidList"/>
    <dgm:cxn modelId="{D18ABB9E-BD53-4952-B1C4-199966B2E106}" type="presParOf" srcId="{89B875C4-9F4C-482D-93B9-416082ADB0B0}" destId="{4A110F84-9688-48F8-B814-424B107497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D53F9-526E-42E8-A019-727EC0C4456C}" type="doc">
      <dgm:prSet loTypeId="urn:microsoft.com/office/officeart/2005/8/layout/bProcess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D8E6DA-163D-4836-B5AE-B4F0C2337E1F}">
      <dgm:prSet custT="1"/>
      <dgm:spPr/>
      <dgm:t>
        <a:bodyPr/>
        <a:lstStyle/>
        <a:p>
          <a:r>
            <a:rPr lang="en-US" sz="2400" dirty="0"/>
            <a:t>Sentiment Analysis using Hive: </a:t>
          </a:r>
        </a:p>
        <a:p>
          <a:r>
            <a:rPr lang="en-US" sz="2400" dirty="0"/>
            <a:t>63.16%</a:t>
          </a:r>
        </a:p>
      </dgm:t>
    </dgm:pt>
    <dgm:pt modelId="{EC00EE39-C83A-437F-AAFF-39A360C7A802}" type="parTrans" cxnId="{DD36911B-DB55-421C-95CB-13BEDD7F181A}">
      <dgm:prSet/>
      <dgm:spPr/>
      <dgm:t>
        <a:bodyPr/>
        <a:lstStyle/>
        <a:p>
          <a:endParaRPr lang="en-US"/>
        </a:p>
      </dgm:t>
    </dgm:pt>
    <dgm:pt modelId="{B0AA22D8-11B0-48EC-86DD-BD3708B5A37A}" type="sibTrans" cxnId="{DD36911B-DB55-421C-95CB-13BEDD7F181A}">
      <dgm:prSet/>
      <dgm:spPr/>
      <dgm:t>
        <a:bodyPr/>
        <a:lstStyle/>
        <a:p>
          <a:endParaRPr lang="en-US"/>
        </a:p>
      </dgm:t>
    </dgm:pt>
    <dgm:pt modelId="{86BD0C8B-3EE3-4973-8E56-15E4E150985E}">
      <dgm:prSet custT="1"/>
      <dgm:spPr/>
      <dgm:t>
        <a:bodyPr/>
        <a:lstStyle/>
        <a:p>
          <a:r>
            <a:rPr lang="en-US" sz="3600" dirty="0"/>
            <a:t>Graph Classification Model:</a:t>
          </a:r>
        </a:p>
        <a:p>
          <a:r>
            <a:rPr lang="en-US" sz="3600" b="1" u="sng" dirty="0"/>
            <a:t>90.40% </a:t>
          </a:r>
        </a:p>
      </dgm:t>
    </dgm:pt>
    <dgm:pt modelId="{CAE1BA91-0981-4A8E-A496-34B27295272B}" type="parTrans" cxnId="{C62816C5-9A8E-4931-BB0B-8251656D5FF8}">
      <dgm:prSet/>
      <dgm:spPr/>
      <dgm:t>
        <a:bodyPr/>
        <a:lstStyle/>
        <a:p>
          <a:endParaRPr lang="en-US"/>
        </a:p>
      </dgm:t>
    </dgm:pt>
    <dgm:pt modelId="{8CC15F70-A0D2-416F-AE6D-E3C2B0AF4EF6}" type="sibTrans" cxnId="{C62816C5-9A8E-4931-BB0B-8251656D5FF8}">
      <dgm:prSet/>
      <dgm:spPr/>
      <dgm:t>
        <a:bodyPr/>
        <a:lstStyle/>
        <a:p>
          <a:endParaRPr lang="en-US"/>
        </a:p>
      </dgm:t>
    </dgm:pt>
    <dgm:pt modelId="{AC875C2C-2464-4F07-939B-BE6A9A2BD01C}" type="pres">
      <dgm:prSet presAssocID="{A7FD53F9-526E-42E8-A019-727EC0C4456C}" presName="diagram" presStyleCnt="0">
        <dgm:presLayoutVars>
          <dgm:dir/>
          <dgm:resizeHandles/>
        </dgm:presLayoutVars>
      </dgm:prSet>
      <dgm:spPr/>
    </dgm:pt>
    <dgm:pt modelId="{3C1589C5-019D-4F68-BA9D-D4FD075BA3FD}" type="pres">
      <dgm:prSet presAssocID="{A3D8E6DA-163D-4836-B5AE-B4F0C2337E1F}" presName="firstNode" presStyleLbl="node1" presStyleIdx="0" presStyleCnt="2" custLinFactNeighborX="-672" custLinFactNeighborY="-1119">
        <dgm:presLayoutVars>
          <dgm:bulletEnabled val="1"/>
        </dgm:presLayoutVars>
      </dgm:prSet>
      <dgm:spPr/>
    </dgm:pt>
    <dgm:pt modelId="{4210236E-9045-41AB-9144-27E84FCC2D55}" type="pres">
      <dgm:prSet presAssocID="{B0AA22D8-11B0-48EC-86DD-BD3708B5A37A}" presName="sibTrans" presStyleLbl="sibTrans2D1" presStyleIdx="0" presStyleCnt="1"/>
      <dgm:spPr/>
    </dgm:pt>
    <dgm:pt modelId="{53D2D51B-A77E-442D-92F7-112A6E16B561}" type="pres">
      <dgm:prSet presAssocID="{86BD0C8B-3EE3-4973-8E56-15E4E150985E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6A616904-899E-45CD-8A6F-6C7E56BA0921}" type="presOf" srcId="{B0AA22D8-11B0-48EC-86DD-BD3708B5A37A}" destId="{4210236E-9045-41AB-9144-27E84FCC2D55}" srcOrd="0" destOrd="0" presId="urn:microsoft.com/office/officeart/2005/8/layout/bProcess2"/>
    <dgm:cxn modelId="{DD36911B-DB55-421C-95CB-13BEDD7F181A}" srcId="{A7FD53F9-526E-42E8-A019-727EC0C4456C}" destId="{A3D8E6DA-163D-4836-B5AE-B4F0C2337E1F}" srcOrd="0" destOrd="0" parTransId="{EC00EE39-C83A-437F-AAFF-39A360C7A802}" sibTransId="{B0AA22D8-11B0-48EC-86DD-BD3708B5A37A}"/>
    <dgm:cxn modelId="{C14A15A5-A311-43FF-B7C3-BE4E3AC1C1B7}" type="presOf" srcId="{A7FD53F9-526E-42E8-A019-727EC0C4456C}" destId="{AC875C2C-2464-4F07-939B-BE6A9A2BD01C}" srcOrd="0" destOrd="0" presId="urn:microsoft.com/office/officeart/2005/8/layout/bProcess2"/>
    <dgm:cxn modelId="{4912FFB1-940C-4A79-937F-BFBBFD9AEBFB}" type="presOf" srcId="{86BD0C8B-3EE3-4973-8E56-15E4E150985E}" destId="{53D2D51B-A77E-442D-92F7-112A6E16B561}" srcOrd="0" destOrd="0" presId="urn:microsoft.com/office/officeart/2005/8/layout/bProcess2"/>
    <dgm:cxn modelId="{C62816C5-9A8E-4931-BB0B-8251656D5FF8}" srcId="{A7FD53F9-526E-42E8-A019-727EC0C4456C}" destId="{86BD0C8B-3EE3-4973-8E56-15E4E150985E}" srcOrd="1" destOrd="0" parTransId="{CAE1BA91-0981-4A8E-A496-34B27295272B}" sibTransId="{8CC15F70-A0D2-416F-AE6D-E3C2B0AF4EF6}"/>
    <dgm:cxn modelId="{B602CBE3-FDC8-49B2-AC17-B29A5DF0F023}" type="presOf" srcId="{A3D8E6DA-163D-4836-B5AE-B4F0C2337E1F}" destId="{3C1589C5-019D-4F68-BA9D-D4FD075BA3FD}" srcOrd="0" destOrd="0" presId="urn:microsoft.com/office/officeart/2005/8/layout/bProcess2"/>
    <dgm:cxn modelId="{E6384083-0921-48C4-9853-C47858682CC4}" type="presParOf" srcId="{AC875C2C-2464-4F07-939B-BE6A9A2BD01C}" destId="{3C1589C5-019D-4F68-BA9D-D4FD075BA3FD}" srcOrd="0" destOrd="0" presId="urn:microsoft.com/office/officeart/2005/8/layout/bProcess2"/>
    <dgm:cxn modelId="{98CA78DC-0869-47BF-B57E-B6D250417692}" type="presParOf" srcId="{AC875C2C-2464-4F07-939B-BE6A9A2BD01C}" destId="{4210236E-9045-41AB-9144-27E84FCC2D55}" srcOrd="1" destOrd="0" presId="urn:microsoft.com/office/officeart/2005/8/layout/bProcess2"/>
    <dgm:cxn modelId="{A45C0B49-4678-4187-B724-00E241D36655}" type="presParOf" srcId="{AC875C2C-2464-4F07-939B-BE6A9A2BD01C}" destId="{53D2D51B-A77E-442D-92F7-112A6E16B561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951E3-8A40-44D6-AB7C-2DF71D8D8629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D71A5E-E7E6-4E06-A12A-F6F50F922EFD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1A2799-14A5-4C27-B401-2D87AA1B8E52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K-Nearest Neighbors</a:t>
          </a:r>
        </a:p>
      </dsp:txBody>
      <dsp:txXfrm>
        <a:off x="1372680" y="2344"/>
        <a:ext cx="5424994" cy="1188467"/>
      </dsp:txXfrm>
    </dsp:sp>
    <dsp:sp modelId="{4932F109-9A82-4F24-9F0C-AC1EDB63DB0A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958411-A910-459A-84A8-E7C43CE48371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948B7-FED1-4D10-8D8D-C71F36B84622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 (SVM) – linear kernel</a:t>
          </a:r>
        </a:p>
      </dsp:txBody>
      <dsp:txXfrm>
        <a:off x="1372680" y="1487929"/>
        <a:ext cx="5424994" cy="1188467"/>
      </dsp:txXfrm>
    </dsp:sp>
    <dsp:sp modelId="{B9C7CB37-A19C-41E2-B54E-400571BAE69D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2CB0DE-9BF6-4AA1-90F5-BF2A1233D21B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962749-E2F1-49BE-9150-7AE349D6B2E4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 (ID3)</a:t>
          </a:r>
        </a:p>
      </dsp:txBody>
      <dsp:txXfrm>
        <a:off x="1372680" y="2973514"/>
        <a:ext cx="5424994" cy="1188467"/>
      </dsp:txXfrm>
    </dsp:sp>
    <dsp:sp modelId="{76362899-0EC3-452D-8DCA-3447E5BF7AED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F8E987-5ADF-4B80-BD29-74B88A7B87AA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10F84-9688-48F8-B814-424B10749777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Logistic Regression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589C5-019D-4F68-BA9D-D4FD075BA3FD}">
      <dsp:nvSpPr>
        <dsp:cNvPr id="0" name=""/>
        <dsp:cNvSpPr/>
      </dsp:nvSpPr>
      <dsp:spPr>
        <a:xfrm>
          <a:off x="276633" y="0"/>
          <a:ext cx="3781722" cy="37817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Sentiment Analysis using Hive: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63.16%</a:t>
          </a:r>
        </a:p>
      </dsp:txBody>
      <dsp:txXfrm>
        <a:off x="830453" y="553820"/>
        <a:ext cx="2674082" cy="2674082"/>
      </dsp:txXfrm>
    </dsp:sp>
    <dsp:sp modelId="{4210236E-9045-41AB-9144-27E84FCC2D55}">
      <dsp:nvSpPr>
        <dsp:cNvPr id="0" name=""/>
        <dsp:cNvSpPr/>
      </dsp:nvSpPr>
      <dsp:spPr>
        <a:xfrm rot="5401314">
          <a:off x="4383436" y="1384148"/>
          <a:ext cx="1323602" cy="101562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D2D51B-A77E-442D-92F7-112A6E16B561}">
      <dsp:nvSpPr>
        <dsp:cNvPr id="0" name=""/>
        <dsp:cNvSpPr/>
      </dsp:nvSpPr>
      <dsp:spPr>
        <a:xfrm>
          <a:off x="5974630" y="2178"/>
          <a:ext cx="3781722" cy="3781722"/>
        </a:xfrm>
        <a:prstGeom prst="ellipse">
          <a:avLst/>
        </a:prstGeom>
        <a:solidFill>
          <a:schemeClr val="accent2">
            <a:hueOff val="-2767946"/>
            <a:satOff val="-1591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Graph Classification Model: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u="sng" kern="1200" dirty="0"/>
            <a:t>90.40% </a:t>
          </a:r>
        </a:p>
      </dsp:txBody>
      <dsp:txXfrm>
        <a:off x="6528450" y="555998"/>
        <a:ext cx="2674082" cy="267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1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1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235588-9EF7-436B-948C-6D9F01F171F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70319D-BC85-4E50-AB41-701318C02E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witter logo">
            <a:extLst>
              <a:ext uri="{FF2B5EF4-FFF2-40B4-BE49-F238E27FC236}">
                <a16:creationId xmlns:a16="http://schemas.microsoft.com/office/drawing/2014/main" id="{71EACB8B-6A9B-4F1B-83A4-3C5CCEDC2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6" r="-2" b="17313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F307F-CC01-4839-83AA-8F5361C39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Tweet Sentiment Analysis using </a:t>
            </a:r>
            <a:br>
              <a:rPr lang="en-US" dirty="0"/>
            </a:br>
            <a:r>
              <a:rPr lang="en-US" dirty="0"/>
              <a:t>Graph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60857-417B-466C-901B-D84E4394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Harrison </a:t>
            </a:r>
            <a:r>
              <a:rPr lang="en-US" dirty="0" err="1"/>
              <a:t>lu</a:t>
            </a:r>
            <a:endParaRPr lang="en-US" dirty="0"/>
          </a:p>
          <a:p>
            <a:r>
              <a:rPr lang="en-US" dirty="0"/>
              <a:t>Michelle </a:t>
            </a:r>
            <a:r>
              <a:rPr lang="en-US" dirty="0" err="1"/>
              <a:t>xu</a:t>
            </a:r>
            <a:endParaRPr lang="en-US" dirty="0"/>
          </a:p>
        </p:txBody>
      </p:sp>
      <p:cxnSp>
        <p:nvCxnSpPr>
          <p:cNvPr id="1028" name="Straight Connector 134">
            <a:extLst>
              <a:ext uri="{FF2B5EF4-FFF2-40B4-BE49-F238E27FC236}">
                <a16:creationId xmlns:a16="http://schemas.microsoft.com/office/drawing/2014/main" id="{731F6393-7EA4-4D60-ACBB-A0B2C861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CAEAF9AA-4844-4960-9424-DC3E18A8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D4B80983-DA17-4B40-AFE1-C3A40834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46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BCF-2360-4FDD-899A-7C43C1EA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Flashback: 427s Homework Sentiment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5FF93-2B0A-465D-956E-0D592C1D1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35628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8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73EA-44B9-48CB-B300-6B189FAB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39A9-9E92-420D-AC42-CCBAB38A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800" u="sng" dirty="0"/>
              <a:t>Classify whether a tweet is positive or negative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By comparing a tweet’s individual word graph to a positive word graph and negative word graph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038F137-3743-468F-9FEF-05FB28DE1308}"/>
              </a:ext>
            </a:extLst>
          </p:cNvPr>
          <p:cNvSpPr/>
          <p:nvPr/>
        </p:nvSpPr>
        <p:spPr>
          <a:xfrm>
            <a:off x="5786158" y="3733660"/>
            <a:ext cx="680643" cy="412511"/>
          </a:xfrm>
          <a:prstGeom prst="down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753B-ED4D-42F6-BDDA-73591D0A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/>
              <a:t>Methodology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47D7-E7D2-472E-A881-6AC676EA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Dataset = 1.6 million tweets already classified as positive or negative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Filter dataset using the keyword: </a:t>
            </a:r>
            <a:r>
              <a:rPr lang="en-US" b="1"/>
              <a:t>“food” </a:t>
            </a:r>
            <a:r>
              <a:rPr lang="en-US"/>
              <a:t>(8,440 tweets)</a:t>
            </a:r>
            <a:endParaRPr lang="en-US" b="1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80% of entire dataset = training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60</a:t>
            </a:r>
            <a:r>
              <a:rPr lang="en-US" dirty="0"/>
              <a:t>% to create positive graph model and negative graph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40% to train data mining classifiers (KNN, decision tree, regression)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20% of entire dataset = testing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Preprocessed tweet text (removed stop words and punctuation)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Represented tweet in a graph by looking at each word and its K neighbors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9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48772-A41F-433C-8081-8195963F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4" y="198552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Tweet Word Graph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8C600-F3B0-4178-9271-E1447B86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097" y="1473465"/>
            <a:ext cx="7438200" cy="1024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Tweet: “This is a test for sentiment analysis graph mining”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Frame =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706D28-A527-4016-BD60-8CE7A23F5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37680"/>
              </p:ext>
            </p:extLst>
          </p:nvPr>
        </p:nvGraphicFramePr>
        <p:xfrm>
          <a:off x="4513664" y="2992922"/>
          <a:ext cx="72019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243">
                  <a:extLst>
                    <a:ext uri="{9D8B030D-6E8A-4147-A177-3AD203B41FA5}">
                      <a16:colId xmlns:a16="http://schemas.microsoft.com/office/drawing/2014/main" val="2269212209"/>
                    </a:ext>
                  </a:extLst>
                </a:gridCol>
                <a:gridCol w="3581735">
                  <a:extLst>
                    <a:ext uri="{9D8B030D-6E8A-4147-A177-3AD203B41FA5}">
                      <a16:colId xmlns:a16="http://schemas.microsoft.com/office/drawing/2014/main" val="223037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9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is, a,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1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test,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test, for,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1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For, sentiment,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Sentiment, analysis,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406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3FF223F-9528-4FF9-AD90-5BA468352513}"/>
              </a:ext>
            </a:extLst>
          </p:cNvPr>
          <p:cNvSpPr txBox="1"/>
          <p:nvPr/>
        </p:nvSpPr>
        <p:spPr>
          <a:xfrm>
            <a:off x="6093157" y="2497584"/>
            <a:ext cx="425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Adjacency List for Tweet Graph</a:t>
            </a:r>
          </a:p>
        </p:txBody>
      </p:sp>
    </p:spTree>
    <p:extLst>
      <p:ext uri="{BB962C8B-B14F-4D97-AF65-F5344CB8AC3E}">
        <p14:creationId xmlns:p14="http://schemas.microsoft.com/office/powerpoint/2010/main" val="30763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34651-252C-4855-9683-F643033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Accuracy w.r.t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CA16-8725-44B4-88FF-678DEBD0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Log Regression: ≈ 8 frames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SVM: ≈ 8-9 frames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K-NN: ≈ 17 frames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Decision Tree: ≈ 15 frames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3" descr="C:\Users\Harrison Lu\AppData\Local\Microsoft\Windows\INetCache\Content.MSO\AC158768.tmp">
            <a:extLst>
              <a:ext uri="{FF2B5EF4-FFF2-40B4-BE49-F238E27FC236}">
                <a16:creationId xmlns:a16="http://schemas.microsoft.com/office/drawing/2014/main" id="{12D6CE7B-149B-4866-9D96-09D1C80B77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036763"/>
            <a:ext cx="6798082" cy="4784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782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CEC6-D30E-4BB2-9FC1-CBF082C8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/>
              <a:t>Graph Similarity Measures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A500-5806-4F18-9FA9-48629DD6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Compare tweet graph against graph model by calculating </a:t>
            </a:r>
            <a:r>
              <a:rPr lang="en-US" u="sng">
                <a:solidFill>
                  <a:srgbClr val="C00000"/>
                </a:solidFill>
              </a:rPr>
              <a:t>positive score </a:t>
            </a:r>
            <a:r>
              <a:rPr lang="en-US">
                <a:solidFill>
                  <a:srgbClr val="C00000"/>
                </a:solidFill>
              </a:rPr>
              <a:t>and </a:t>
            </a:r>
            <a:r>
              <a:rPr lang="en-US" u="sng">
                <a:solidFill>
                  <a:srgbClr val="C00000"/>
                </a:solidFill>
              </a:rPr>
              <a:t>negative 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Edge Similarity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number of common edges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MCS Node Similarity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number of nodes in the maximum common subgraph (MCS)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MCS Undirected Edge Similarity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Number of MCS edges, which are generated if both graphs have the same edge (undirected)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MCS Directed Edge Similarity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Number of MCS edges, which are generated if both graphs have the same edge (directed)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TF-IDF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TF-IDF score was used as representative for the entire tweet graph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1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806390-C211-4587-ACA7-1DF5C43A0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D84AF-B7C2-4EF3-96D7-A09552D5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Performance of Graph Similarity Measures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820F7-1129-4909-8AC7-653E0CB9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D00C99-F79D-4DF0-BC34-72CAE621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24" y="2198914"/>
            <a:ext cx="4821283" cy="367018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Edge Similarity and MCS do not separate tweets as well as TFIDF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64881-6332-47C6-ABA4-BC80EBB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C3DE9-A221-40F6-BC39-429BD5AD1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1DFAE-2BC7-41AE-B3B6-28BD4860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 descr="C:\Users\Harrison Lu\AppData\Local\Microsoft\Windows\INetCache\Content.MSO\4DB929B6.tmp">
            <a:extLst>
              <a:ext uri="{FF2B5EF4-FFF2-40B4-BE49-F238E27FC236}">
                <a16:creationId xmlns:a16="http://schemas.microsoft.com/office/drawing/2014/main" id="{4E0B3B5A-FBF4-4AD3-B083-F0D2728DEAC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89" y="1124830"/>
            <a:ext cx="2309420" cy="1650433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85B9BA4-426B-4609-9342-4AF2E128C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Harrison Lu\AppData\Local\Microsoft\Windows\INetCache\Content.MSO\B3D6E70C.tmp">
            <a:extLst>
              <a:ext uri="{FF2B5EF4-FFF2-40B4-BE49-F238E27FC236}">
                <a16:creationId xmlns:a16="http://schemas.microsoft.com/office/drawing/2014/main" id="{0B2C3E22-5D29-42A2-8B8A-A7D735587A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532" y="3840056"/>
            <a:ext cx="2331368" cy="1514299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9891784-67BB-4ABC-909D-8817F531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DEE86-BCEC-4E79-8A6D-C8D97BF45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 descr="C:\Users\Harrison Lu\AppData\Local\Microsoft\Windows\INetCache\Content.MSO\5BB909CE.tmp">
            <a:extLst>
              <a:ext uri="{FF2B5EF4-FFF2-40B4-BE49-F238E27FC236}">
                <a16:creationId xmlns:a16="http://schemas.microsoft.com/office/drawing/2014/main" id="{E676E387-8071-4D0B-8791-B48978285A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89" y="3846509"/>
            <a:ext cx="2305160" cy="1507846"/>
          </a:xfrm>
          <a:prstGeom prst="rect">
            <a:avLst/>
          </a:prstGeom>
          <a:noFill/>
        </p:spPr>
      </p:pic>
      <p:pic>
        <p:nvPicPr>
          <p:cNvPr id="29" name="Picture 28" descr="C:\Users\Harrison Lu\AppData\Local\Microsoft\Windows\INetCache\Content.MSO\5DE31DC0.tmp">
            <a:extLst>
              <a:ext uri="{FF2B5EF4-FFF2-40B4-BE49-F238E27FC236}">
                <a16:creationId xmlns:a16="http://schemas.microsoft.com/office/drawing/2014/main" id="{BA49A740-8F81-436D-866C-131B267B103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386" y="1130922"/>
            <a:ext cx="2353990" cy="1644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9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8C6D-E5BF-465E-B8F3-DF95D079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Classification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699D6E-6074-40CB-BB64-4540EDB21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4856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11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7342-2859-4A1B-8BB5-FB23C04B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Classification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B99B9-7DC8-4002-9A28-09EB8B97D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095860"/>
              </p:ext>
            </p:extLst>
          </p:nvPr>
        </p:nvGraphicFramePr>
        <p:xfrm>
          <a:off x="380999" y="1846260"/>
          <a:ext cx="11506200" cy="43475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34306836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52645306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231927807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01126334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508750005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65566709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66755822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472300932"/>
                    </a:ext>
                  </a:extLst>
                </a:gridCol>
              </a:tblGrid>
              <a:tr h="6669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Edge Similarity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MCSNS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MCSUES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MCSDES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 - TIIDF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Avg - TIIDF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 - TIIDF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21381"/>
                  </a:ext>
                </a:extLst>
              </a:tr>
              <a:tr h="12268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0.5% of Data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0.629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</a:p>
                    <a:p>
                      <a:pPr algn="ctr"/>
                      <a:r>
                        <a:rPr lang="en-US" sz="1600" dirty="0"/>
                        <a:t>0.576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0.606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0.606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Decision Tree</a:t>
                      </a:r>
                    </a:p>
                    <a:p>
                      <a:pPr algn="ctr"/>
                      <a:r>
                        <a:rPr lang="en-US" sz="1600" dirty="0"/>
                        <a:t>0.628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Decision Tree</a:t>
                      </a:r>
                    </a:p>
                    <a:p>
                      <a:pPr algn="ctr"/>
                      <a:r>
                        <a:rPr lang="en-US" sz="1600" dirty="0"/>
                        <a:t>0.595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0.640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458371"/>
                  </a:ext>
                </a:extLst>
              </a:tr>
              <a:tr h="12268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20% of Data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0.649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324092"/>
                  </a:ext>
                </a:extLst>
              </a:tr>
              <a:tr h="12268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50% of Data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0.643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Decision Tree</a:t>
                      </a:r>
                    </a:p>
                    <a:p>
                      <a:pPr algn="ctr"/>
                      <a:r>
                        <a:rPr lang="en-US" sz="1600" dirty="0"/>
                        <a:t>0.584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Regression</a:t>
                      </a:r>
                    </a:p>
                    <a:p>
                      <a:pPr algn="ctr"/>
                      <a:r>
                        <a:rPr lang="en-US" sz="1600" dirty="0"/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81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51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436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Retrospect</vt:lpstr>
      <vt:lpstr>Tweet Sentiment Analysis using  Graph Classification</vt:lpstr>
      <vt:lpstr>Goal</vt:lpstr>
      <vt:lpstr>Methodology </vt:lpstr>
      <vt:lpstr>Tweet Word Graph</vt:lpstr>
      <vt:lpstr>Accuracy w.r.t Frame</vt:lpstr>
      <vt:lpstr>Graph Similarity Measures</vt:lpstr>
      <vt:lpstr>Performance of Graph Similarity Measures</vt:lpstr>
      <vt:lpstr>Classification Methods</vt:lpstr>
      <vt:lpstr>Classification Results</vt:lpstr>
      <vt:lpstr>Flashback: 427s Homework 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Sentiment Analysis using  Graph Classification</dc:title>
  <dc:creator>Michelle Xu</dc:creator>
  <cp:lastModifiedBy>Michelle Xu</cp:lastModifiedBy>
  <cp:revision>9</cp:revision>
  <dcterms:created xsi:type="dcterms:W3CDTF">2018-12-11T01:39:04Z</dcterms:created>
  <dcterms:modified xsi:type="dcterms:W3CDTF">2018-12-11T05:34:00Z</dcterms:modified>
</cp:coreProperties>
</file>