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9" autoAdjust="0"/>
    <p:restoredTop sz="94660"/>
  </p:normalViewPr>
  <p:slideViewPr>
    <p:cSldViewPr snapToGrid="0">
      <p:cViewPr varScale="1">
        <p:scale>
          <a:sx n="192" d="100"/>
          <a:sy n="192" d="100"/>
        </p:scale>
        <p:origin x="134"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F743B588-CA4D-4A3F-A284-9368BFE6606A}" type="datetimeFigureOut">
              <a:rPr lang="en-US" smtClean="0"/>
              <a:t>9/10/2022</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EB6F0D48-553C-47E8-BF55-ECB98C167A3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Businessman using digital tablet in meeting">
            <a:extLst>
              <a:ext uri="{FF2B5EF4-FFF2-40B4-BE49-F238E27FC236}">
                <a16:creationId xmlns:a16="http://schemas.microsoft.com/office/drawing/2014/main" id="{6311616D-5912-DBFA-122A-D9CB59946A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44486" y="832901"/>
            <a:ext cx="2821997" cy="1880872"/>
          </a:xfrm>
          <a:prstGeom prst="rect">
            <a:avLst/>
          </a:prstGeom>
        </p:spPr>
      </p:pic>
    </p:spTree>
    <p:extLst>
      <p:ext uri="{BB962C8B-B14F-4D97-AF65-F5344CB8AC3E}">
        <p14:creationId xmlns:p14="http://schemas.microsoft.com/office/powerpoint/2010/main" val="22519586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3B588-CA4D-4A3F-A284-9368BFE6606A}"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F0D48-553C-47E8-BF55-ECB98C167A33}" type="slidenum">
              <a:rPr lang="en-US" smtClean="0"/>
              <a:t>‹#›</a:t>
            </a:fld>
            <a:endParaRPr lang="en-US"/>
          </a:p>
        </p:txBody>
      </p:sp>
    </p:spTree>
    <p:extLst>
      <p:ext uri="{BB962C8B-B14F-4D97-AF65-F5344CB8AC3E}">
        <p14:creationId xmlns:p14="http://schemas.microsoft.com/office/powerpoint/2010/main" val="719166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3B588-CA4D-4A3F-A284-9368BFE6606A}"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F0D48-553C-47E8-BF55-ECB98C167A33}" type="slidenum">
              <a:rPr lang="en-US" smtClean="0"/>
              <a:t>‹#›</a:t>
            </a:fld>
            <a:endParaRPr lang="en-US"/>
          </a:p>
        </p:txBody>
      </p:sp>
    </p:spTree>
    <p:extLst>
      <p:ext uri="{BB962C8B-B14F-4D97-AF65-F5344CB8AC3E}">
        <p14:creationId xmlns:p14="http://schemas.microsoft.com/office/powerpoint/2010/main" val="4024686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43B588-CA4D-4A3F-A284-9368BFE6606A}"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F0D48-553C-47E8-BF55-ECB98C167A33}" type="slidenum">
              <a:rPr lang="en-US" smtClean="0"/>
              <a:t>‹#›</a:t>
            </a:fld>
            <a:endParaRPr lang="en-US"/>
          </a:p>
        </p:txBody>
      </p:sp>
    </p:spTree>
    <p:extLst>
      <p:ext uri="{BB962C8B-B14F-4D97-AF65-F5344CB8AC3E}">
        <p14:creationId xmlns:p14="http://schemas.microsoft.com/office/powerpoint/2010/main" val="1610257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43B588-CA4D-4A3F-A284-9368BFE6606A}" type="datetimeFigureOut">
              <a:rPr lang="en-US" smtClean="0"/>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F0D48-553C-47E8-BF55-ECB98C167A3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21934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43B588-CA4D-4A3F-A284-9368BFE6606A}"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F0D48-553C-47E8-BF55-ECB98C167A33}" type="slidenum">
              <a:rPr lang="en-US" smtClean="0"/>
              <a:t>‹#›</a:t>
            </a:fld>
            <a:endParaRPr lang="en-US"/>
          </a:p>
        </p:txBody>
      </p:sp>
    </p:spTree>
    <p:extLst>
      <p:ext uri="{BB962C8B-B14F-4D97-AF65-F5344CB8AC3E}">
        <p14:creationId xmlns:p14="http://schemas.microsoft.com/office/powerpoint/2010/main" val="852788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43B588-CA4D-4A3F-A284-9368BFE6606A}" type="datetimeFigureOut">
              <a:rPr lang="en-US" smtClean="0"/>
              <a:t>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6F0D48-553C-47E8-BF55-ECB98C167A33}" type="slidenum">
              <a:rPr lang="en-US" smtClean="0"/>
              <a:t>‹#›</a:t>
            </a:fld>
            <a:endParaRPr lang="en-US"/>
          </a:p>
        </p:txBody>
      </p:sp>
    </p:spTree>
    <p:extLst>
      <p:ext uri="{BB962C8B-B14F-4D97-AF65-F5344CB8AC3E}">
        <p14:creationId xmlns:p14="http://schemas.microsoft.com/office/powerpoint/2010/main" val="1824241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43B588-CA4D-4A3F-A284-9368BFE6606A}" type="datetimeFigureOut">
              <a:rPr lang="en-US" smtClean="0"/>
              <a:t>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6F0D48-553C-47E8-BF55-ECB98C167A33}" type="slidenum">
              <a:rPr lang="en-US" smtClean="0"/>
              <a:t>‹#›</a:t>
            </a:fld>
            <a:endParaRPr lang="en-US"/>
          </a:p>
        </p:txBody>
      </p:sp>
    </p:spTree>
    <p:extLst>
      <p:ext uri="{BB962C8B-B14F-4D97-AF65-F5344CB8AC3E}">
        <p14:creationId xmlns:p14="http://schemas.microsoft.com/office/powerpoint/2010/main" val="1808062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43B588-CA4D-4A3F-A284-9368BFE6606A}" type="datetimeFigureOut">
              <a:rPr lang="en-US" smtClean="0"/>
              <a:t>9/10/2022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B6F0D48-553C-47E8-BF55-ECB98C167A33}" type="slidenum">
              <a:rPr lang="en-US" smtClean="0"/>
              <a:t>‹#›</a:t>
            </a:fld>
            <a:endParaRPr lang="en-US"/>
          </a:p>
        </p:txBody>
      </p:sp>
    </p:spTree>
    <p:extLst>
      <p:ext uri="{BB962C8B-B14F-4D97-AF65-F5344CB8AC3E}">
        <p14:creationId xmlns:p14="http://schemas.microsoft.com/office/powerpoint/2010/main" val="3491532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3B588-CA4D-4A3F-A284-9368BFE6606A}"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F0D48-553C-47E8-BF55-ECB98C167A33}" type="slidenum">
              <a:rPr lang="en-US" smtClean="0"/>
              <a:t>‹#›</a:t>
            </a:fld>
            <a:endParaRPr lang="en-US"/>
          </a:p>
        </p:txBody>
      </p:sp>
    </p:spTree>
    <p:extLst>
      <p:ext uri="{BB962C8B-B14F-4D97-AF65-F5344CB8AC3E}">
        <p14:creationId xmlns:p14="http://schemas.microsoft.com/office/powerpoint/2010/main" val="1371053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43B588-CA4D-4A3F-A284-9368BFE6606A}" type="datetimeFigureOut">
              <a:rPr lang="en-US" smtClean="0"/>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F0D48-553C-47E8-BF55-ECB98C167A33}" type="slidenum">
              <a:rPr lang="en-US" smtClean="0"/>
              <a:t>‹#›</a:t>
            </a:fld>
            <a:endParaRPr lang="en-US"/>
          </a:p>
        </p:txBody>
      </p:sp>
    </p:spTree>
    <p:extLst>
      <p:ext uri="{BB962C8B-B14F-4D97-AF65-F5344CB8AC3E}">
        <p14:creationId xmlns:p14="http://schemas.microsoft.com/office/powerpoint/2010/main" val="1824215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F743B588-CA4D-4A3F-A284-9368BFE6606A}" type="datetimeFigureOut">
              <a:rPr lang="en-US" smtClean="0"/>
              <a:t>9/10/2022</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EB6F0D48-553C-47E8-BF55-ECB98C167A33}" type="slidenum">
              <a:rPr lang="en-US" smtClean="0"/>
              <a:t>‹#›</a:t>
            </a:fld>
            <a:endParaRPr lang="en-US"/>
          </a:p>
        </p:txBody>
      </p:sp>
    </p:spTree>
    <p:extLst>
      <p:ext uri="{BB962C8B-B14F-4D97-AF65-F5344CB8AC3E}">
        <p14:creationId xmlns:p14="http://schemas.microsoft.com/office/powerpoint/2010/main" val="25670419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B1623-7680-382A-CA8B-322DFDBE7AB1}"/>
              </a:ext>
            </a:extLst>
          </p:cNvPr>
          <p:cNvSpPr>
            <a:spLocks noGrp="1"/>
          </p:cNvSpPr>
          <p:nvPr>
            <p:ph type="ctrTitle"/>
          </p:nvPr>
        </p:nvSpPr>
        <p:spPr/>
        <p:txBody>
          <a:bodyPr/>
          <a:lstStyle/>
          <a:p>
            <a:r>
              <a:rPr lang="en-US" dirty="0"/>
              <a:t>IT302 Human Computer Interaction</a:t>
            </a:r>
          </a:p>
        </p:txBody>
      </p:sp>
      <p:sp>
        <p:nvSpPr>
          <p:cNvPr id="3" name="Subtitle 2">
            <a:extLst>
              <a:ext uri="{FF2B5EF4-FFF2-40B4-BE49-F238E27FC236}">
                <a16:creationId xmlns:a16="http://schemas.microsoft.com/office/drawing/2014/main" id="{7D557D68-9171-B8A9-0246-74F6279F026E}"/>
              </a:ext>
            </a:extLst>
          </p:cNvPr>
          <p:cNvSpPr>
            <a:spLocks noGrp="1"/>
          </p:cNvSpPr>
          <p:nvPr>
            <p:ph type="subTitle" idx="1"/>
          </p:nvPr>
        </p:nvSpPr>
        <p:spPr/>
        <p:txBody>
          <a:bodyPr/>
          <a:lstStyle/>
          <a:p>
            <a:r>
              <a:rPr lang="en-US" dirty="0"/>
              <a:t>By Corey Crooks</a:t>
            </a:r>
          </a:p>
        </p:txBody>
      </p:sp>
    </p:spTree>
    <p:extLst>
      <p:ext uri="{BB962C8B-B14F-4D97-AF65-F5344CB8AC3E}">
        <p14:creationId xmlns:p14="http://schemas.microsoft.com/office/powerpoint/2010/main" val="3517139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8C82C06-CF96-F6E0-9203-436A49CDB96B}"/>
              </a:ext>
            </a:extLst>
          </p:cNvPr>
          <p:cNvPicPr>
            <a:picLocks noChangeAspect="1"/>
          </p:cNvPicPr>
          <p:nvPr/>
        </p:nvPicPr>
        <p:blipFill>
          <a:blip r:embed="rId2"/>
          <a:stretch>
            <a:fillRect/>
          </a:stretch>
        </p:blipFill>
        <p:spPr>
          <a:xfrm>
            <a:off x="1767308" y="1371861"/>
            <a:ext cx="8861218" cy="4330670"/>
          </a:xfrm>
          <a:prstGeom prst="rect">
            <a:avLst/>
          </a:prstGeom>
        </p:spPr>
      </p:pic>
    </p:spTree>
    <p:extLst>
      <p:ext uri="{BB962C8B-B14F-4D97-AF65-F5344CB8AC3E}">
        <p14:creationId xmlns:p14="http://schemas.microsoft.com/office/powerpoint/2010/main" val="61200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54CBF-1029-3C47-6963-7878C1C6BED9}"/>
              </a:ext>
            </a:extLst>
          </p:cNvPr>
          <p:cNvSpPr>
            <a:spLocks noGrp="1"/>
          </p:cNvSpPr>
          <p:nvPr>
            <p:ph type="title"/>
          </p:nvPr>
        </p:nvSpPr>
        <p:spPr/>
        <p:txBody>
          <a:bodyPr/>
          <a:lstStyle/>
          <a:p>
            <a:r>
              <a:rPr lang="en-US" dirty="0"/>
              <a:t>2011—Future of Information Alliance Launch</a:t>
            </a:r>
          </a:p>
        </p:txBody>
      </p:sp>
      <p:sp>
        <p:nvSpPr>
          <p:cNvPr id="3" name="Content Placeholder 2">
            <a:extLst>
              <a:ext uri="{FF2B5EF4-FFF2-40B4-BE49-F238E27FC236}">
                <a16:creationId xmlns:a16="http://schemas.microsoft.com/office/drawing/2014/main" id="{1867256B-521F-A1CA-D5EB-92338A9D7A7E}"/>
              </a:ext>
            </a:extLst>
          </p:cNvPr>
          <p:cNvSpPr>
            <a:spLocks noGrp="1"/>
          </p:cNvSpPr>
          <p:nvPr>
            <p:ph idx="1"/>
          </p:nvPr>
        </p:nvSpPr>
        <p:spPr/>
        <p:txBody>
          <a:bodyPr/>
          <a:lstStyle/>
          <a:p>
            <a:r>
              <a:rPr lang="en-US" dirty="0"/>
              <a:t>The Future of Information Alliance is a coalition that aims to outline and identify trends, guidelines, and regulations surrounding technology and human-computer interactions (The Future of Information Alliance, 2022).</a:t>
            </a:r>
          </a:p>
          <a:p>
            <a:pPr lvl="1"/>
            <a:r>
              <a:rPr lang="en-US" dirty="0"/>
              <a:t>Currently, FIA has information detailing deep fakes, UI elements, technological futures, programming workshops, and more.</a:t>
            </a:r>
          </a:p>
        </p:txBody>
      </p:sp>
    </p:spTree>
    <p:extLst>
      <p:ext uri="{BB962C8B-B14F-4D97-AF65-F5344CB8AC3E}">
        <p14:creationId xmlns:p14="http://schemas.microsoft.com/office/powerpoint/2010/main" val="724451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EF3DF-4CB0-930C-6DF9-DC13C8C67950}"/>
              </a:ext>
            </a:extLst>
          </p:cNvPr>
          <p:cNvSpPr>
            <a:spLocks noGrp="1"/>
          </p:cNvSpPr>
          <p:nvPr>
            <p:ph type="title"/>
          </p:nvPr>
        </p:nvSpPr>
        <p:spPr/>
        <p:txBody>
          <a:bodyPr/>
          <a:lstStyle/>
          <a:p>
            <a:r>
              <a:rPr lang="en-US" dirty="0"/>
              <a:t>2007—</a:t>
            </a:r>
            <a:r>
              <a:rPr lang="en-US" dirty="0" err="1"/>
              <a:t>NodeXL</a:t>
            </a:r>
            <a:r>
              <a:rPr lang="en-US" dirty="0"/>
              <a:t> comes into the world</a:t>
            </a:r>
          </a:p>
        </p:txBody>
      </p:sp>
      <p:sp>
        <p:nvSpPr>
          <p:cNvPr id="3" name="Content Placeholder 2">
            <a:extLst>
              <a:ext uri="{FF2B5EF4-FFF2-40B4-BE49-F238E27FC236}">
                <a16:creationId xmlns:a16="http://schemas.microsoft.com/office/drawing/2014/main" id="{487AFFCC-04EE-C45C-9D98-F49A10786BA0}"/>
              </a:ext>
            </a:extLst>
          </p:cNvPr>
          <p:cNvSpPr>
            <a:spLocks noGrp="1"/>
          </p:cNvSpPr>
          <p:nvPr>
            <p:ph idx="1"/>
          </p:nvPr>
        </p:nvSpPr>
        <p:spPr/>
        <p:txBody>
          <a:bodyPr/>
          <a:lstStyle/>
          <a:p>
            <a:r>
              <a:rPr lang="en-US" dirty="0"/>
              <a:t>As an extension for Microsoft Excel, </a:t>
            </a:r>
            <a:r>
              <a:rPr lang="en-US" dirty="0" err="1"/>
              <a:t>NodeXL</a:t>
            </a:r>
            <a:r>
              <a:rPr lang="en-US" dirty="0"/>
              <a:t> is a series of plug-ins that visualize the web (The Social Media Research Foundation, 2016).</a:t>
            </a:r>
          </a:p>
          <a:p>
            <a:pPr lvl="1"/>
            <a:r>
              <a:rPr lang="en-US" dirty="0"/>
              <a:t>Today, it has become much more focused than simply tracking the web and the information held within it. </a:t>
            </a:r>
            <a:r>
              <a:rPr lang="en-US" dirty="0" err="1"/>
              <a:t>NodeXL</a:t>
            </a:r>
            <a:r>
              <a:rPr lang="en-US" dirty="0"/>
              <a:t> is focused to visualize the impact social media has had on the internet, and to further research its effects on humanity.</a:t>
            </a:r>
          </a:p>
        </p:txBody>
      </p:sp>
    </p:spTree>
    <p:extLst>
      <p:ext uri="{BB962C8B-B14F-4D97-AF65-F5344CB8AC3E}">
        <p14:creationId xmlns:p14="http://schemas.microsoft.com/office/powerpoint/2010/main" val="2163033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244A-38FF-5A9D-1FB8-EC2549179AC5}"/>
              </a:ext>
            </a:extLst>
          </p:cNvPr>
          <p:cNvSpPr>
            <a:spLocks noGrp="1"/>
          </p:cNvSpPr>
          <p:nvPr>
            <p:ph type="title"/>
          </p:nvPr>
        </p:nvSpPr>
        <p:spPr/>
        <p:txBody>
          <a:bodyPr/>
          <a:lstStyle/>
          <a:p>
            <a:r>
              <a:rPr lang="en-US" dirty="0"/>
              <a:t>1989—High-Precision Touch Screen R&amp;D</a:t>
            </a:r>
          </a:p>
        </p:txBody>
      </p:sp>
      <p:sp>
        <p:nvSpPr>
          <p:cNvPr id="3" name="Content Placeholder 2">
            <a:extLst>
              <a:ext uri="{FF2B5EF4-FFF2-40B4-BE49-F238E27FC236}">
                <a16:creationId xmlns:a16="http://schemas.microsoft.com/office/drawing/2014/main" id="{20E08C91-E0AA-2B73-076E-DFF2E52A07F3}"/>
              </a:ext>
            </a:extLst>
          </p:cNvPr>
          <p:cNvSpPr>
            <a:spLocks noGrp="1"/>
          </p:cNvSpPr>
          <p:nvPr>
            <p:ph idx="1"/>
          </p:nvPr>
        </p:nvSpPr>
        <p:spPr/>
        <p:txBody>
          <a:bodyPr/>
          <a:lstStyle/>
          <a:p>
            <a:r>
              <a:rPr lang="en-US" dirty="0"/>
              <a:t>Starting as a project, an effort to revolutionize at-home input mechanisms began research. Touch screens would eventually become commonplace, and highly optimized (</a:t>
            </a:r>
            <a:r>
              <a:rPr lang="en-US" dirty="0" err="1"/>
              <a:t>Plaisant</a:t>
            </a:r>
            <a:r>
              <a:rPr lang="en-US" dirty="0"/>
              <a:t>, 2022). </a:t>
            </a:r>
          </a:p>
          <a:p>
            <a:pPr lvl="1"/>
            <a:r>
              <a:rPr lang="en-US" dirty="0"/>
              <a:t>Touch screen devices provide a fresh and intuitive method of input for a user, and have even become an immutable trait of smartphone technology today. </a:t>
            </a:r>
          </a:p>
        </p:txBody>
      </p:sp>
    </p:spTree>
    <p:extLst>
      <p:ext uri="{BB962C8B-B14F-4D97-AF65-F5344CB8AC3E}">
        <p14:creationId xmlns:p14="http://schemas.microsoft.com/office/powerpoint/2010/main" val="967632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9F14-9788-DCDE-D9B7-D4A928F57CE1}"/>
              </a:ext>
            </a:extLst>
          </p:cNvPr>
          <p:cNvSpPr>
            <a:spLocks noGrp="1"/>
          </p:cNvSpPr>
          <p:nvPr>
            <p:ph type="title"/>
          </p:nvPr>
        </p:nvSpPr>
        <p:spPr/>
        <p:txBody>
          <a:bodyPr/>
          <a:lstStyle/>
          <a:p>
            <a:r>
              <a:rPr lang="en-US" dirty="0"/>
              <a:t>Direct Manipulation</a:t>
            </a:r>
          </a:p>
        </p:txBody>
      </p:sp>
      <p:sp>
        <p:nvSpPr>
          <p:cNvPr id="3" name="Content Placeholder 2">
            <a:extLst>
              <a:ext uri="{FF2B5EF4-FFF2-40B4-BE49-F238E27FC236}">
                <a16:creationId xmlns:a16="http://schemas.microsoft.com/office/drawing/2014/main" id="{2F0F09D5-B288-3BA9-00DD-4650F6FCE67E}"/>
              </a:ext>
            </a:extLst>
          </p:cNvPr>
          <p:cNvSpPr>
            <a:spLocks noGrp="1"/>
          </p:cNvSpPr>
          <p:nvPr>
            <p:ph idx="1"/>
          </p:nvPr>
        </p:nvSpPr>
        <p:spPr/>
        <p:txBody>
          <a:bodyPr/>
          <a:lstStyle/>
          <a:p>
            <a:r>
              <a:rPr lang="en-US" dirty="0"/>
              <a:t>Direct manipulation involves objects that the user can directly interact with, such as drawing tools, photo editing, and games (</a:t>
            </a:r>
            <a:r>
              <a:rPr lang="en-US" dirty="0" err="1"/>
              <a:t>Plaisant</a:t>
            </a:r>
            <a:r>
              <a:rPr lang="en-US" dirty="0"/>
              <a:t>, Designing the User Interface (6th Edition), 2016).</a:t>
            </a:r>
          </a:p>
          <a:p>
            <a:pPr lvl="1"/>
            <a:r>
              <a:rPr lang="en-US" dirty="0"/>
              <a:t>This style of interaction can be relatively intuitive, but requires immense contemplation about whether or not the objects truly resonate with the intended user.</a:t>
            </a:r>
          </a:p>
          <a:p>
            <a:pPr lvl="1"/>
            <a:r>
              <a:rPr lang="en-US" dirty="0"/>
              <a:t>The users are required to understand what the object is that the user is manipulating, as well as what exactly it will do when the user interacts with it.</a:t>
            </a:r>
          </a:p>
        </p:txBody>
      </p:sp>
    </p:spTree>
    <p:extLst>
      <p:ext uri="{BB962C8B-B14F-4D97-AF65-F5344CB8AC3E}">
        <p14:creationId xmlns:p14="http://schemas.microsoft.com/office/powerpoint/2010/main" val="1294870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4715D-F257-2B81-FF20-B829DB0D28D2}"/>
              </a:ext>
            </a:extLst>
          </p:cNvPr>
          <p:cNvSpPr>
            <a:spLocks noGrp="1"/>
          </p:cNvSpPr>
          <p:nvPr>
            <p:ph type="title"/>
          </p:nvPr>
        </p:nvSpPr>
        <p:spPr/>
        <p:txBody>
          <a:bodyPr/>
          <a:lstStyle/>
          <a:p>
            <a:r>
              <a:rPr lang="en-US" dirty="0"/>
              <a:t>Command Language</a:t>
            </a:r>
          </a:p>
        </p:txBody>
      </p:sp>
      <p:sp>
        <p:nvSpPr>
          <p:cNvPr id="3" name="Content Placeholder 2">
            <a:extLst>
              <a:ext uri="{FF2B5EF4-FFF2-40B4-BE49-F238E27FC236}">
                <a16:creationId xmlns:a16="http://schemas.microsoft.com/office/drawing/2014/main" id="{59DBD4CB-624F-561A-A483-778F87329B74}"/>
              </a:ext>
            </a:extLst>
          </p:cNvPr>
          <p:cNvSpPr>
            <a:spLocks noGrp="1"/>
          </p:cNvSpPr>
          <p:nvPr>
            <p:ph idx="1"/>
          </p:nvPr>
        </p:nvSpPr>
        <p:spPr/>
        <p:txBody>
          <a:bodyPr>
            <a:normAutofit/>
          </a:bodyPr>
          <a:lstStyle/>
          <a:p>
            <a:r>
              <a:rPr lang="en-US" dirty="0"/>
              <a:t>In arguably the highest degree of difficulty and commitment with regards to interaction styles, command languages are a way for the user to directly tell the machine what to do, and how to do it (</a:t>
            </a:r>
            <a:r>
              <a:rPr lang="en-US" dirty="0" err="1"/>
              <a:t>Plaisant</a:t>
            </a:r>
            <a:r>
              <a:rPr lang="en-US" dirty="0"/>
              <a:t>, Designing the User Interface (6th Edition), 2016).</a:t>
            </a:r>
          </a:p>
          <a:p>
            <a:pPr lvl="1"/>
            <a:r>
              <a:rPr lang="en-US" dirty="0"/>
              <a:t>Command languages take syntax, and preform actions with it. </a:t>
            </a:r>
          </a:p>
          <a:p>
            <a:pPr lvl="1"/>
            <a:r>
              <a:rPr lang="en-US" dirty="0"/>
              <a:t>Simple commands such as tool selection in Rhino3D modeling software can serve as an entry point for intermediate users to become more familiar with a robust system, whereas complex command structures such as command-line interfaces like Windows PowerShell can provide a user with an incredibly diverse suite of tools to preform tasks in all different manners regarding maintenance and upkeep to their systems. </a:t>
            </a:r>
          </a:p>
        </p:txBody>
      </p:sp>
    </p:spTree>
    <p:extLst>
      <p:ext uri="{BB962C8B-B14F-4D97-AF65-F5344CB8AC3E}">
        <p14:creationId xmlns:p14="http://schemas.microsoft.com/office/powerpoint/2010/main" val="193703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54BD-017C-7DF3-37B7-099A82515C50}"/>
              </a:ext>
            </a:extLst>
          </p:cNvPr>
          <p:cNvSpPr>
            <a:spLocks noGrp="1"/>
          </p:cNvSpPr>
          <p:nvPr>
            <p:ph type="title"/>
          </p:nvPr>
        </p:nvSpPr>
        <p:spPr/>
        <p:txBody>
          <a:bodyPr/>
          <a:lstStyle/>
          <a:p>
            <a:r>
              <a:rPr lang="en-US" dirty="0"/>
              <a:t>An Analysis of the Steam Library</a:t>
            </a:r>
          </a:p>
        </p:txBody>
      </p:sp>
      <p:sp>
        <p:nvSpPr>
          <p:cNvPr id="3" name="Content Placeholder 2">
            <a:extLst>
              <a:ext uri="{FF2B5EF4-FFF2-40B4-BE49-F238E27FC236}">
                <a16:creationId xmlns:a16="http://schemas.microsoft.com/office/drawing/2014/main" id="{935595DB-525C-74C8-D075-6EC237EC61D8}"/>
              </a:ext>
            </a:extLst>
          </p:cNvPr>
          <p:cNvSpPr>
            <a:spLocks noGrp="1"/>
          </p:cNvSpPr>
          <p:nvPr>
            <p:ph idx="1"/>
          </p:nvPr>
        </p:nvSpPr>
        <p:spPr/>
        <p:txBody>
          <a:bodyPr>
            <a:normAutofit/>
          </a:bodyPr>
          <a:lstStyle/>
          <a:p>
            <a:r>
              <a:rPr lang="en-US" dirty="0"/>
              <a:t>Positive aspects:</a:t>
            </a:r>
          </a:p>
          <a:p>
            <a:pPr lvl="1"/>
            <a:r>
              <a:rPr lang="en-US" dirty="0"/>
              <a:t>The interface is simple; it is quick to tell what exactly is in focus on the left, as well as obtaining information about the product front and center.</a:t>
            </a:r>
          </a:p>
          <a:p>
            <a:pPr lvl="1"/>
            <a:r>
              <a:rPr lang="en-US" dirty="0"/>
              <a:t>Design language is consistent. The heavy use of lists makes appearances throughout the experience to provide a uniform feel that makes navigation simple to master.</a:t>
            </a:r>
          </a:p>
          <a:p>
            <a:r>
              <a:rPr lang="en-US" dirty="0"/>
              <a:t>Negative aspects:</a:t>
            </a:r>
          </a:p>
          <a:p>
            <a:pPr lvl="1"/>
            <a:r>
              <a:rPr lang="en-US" dirty="0"/>
              <a:t>The design of the library is relatively cluttered. Clicking the home tab provides an unintuitive list of lists that seem to have no connection to one another. I would recommend changing the overlay to start with a layout of all owned games, and then provide the user with tools to narrow the results as they wish.</a:t>
            </a:r>
          </a:p>
          <a:p>
            <a:pPr lvl="1"/>
            <a:r>
              <a:rPr lang="en-US" dirty="0"/>
              <a:t>The cluttered design makes navigation difficult for novice users, as there is no immediately clear way to purchase, install, and launch games beyond a small green button within a sea of other buttons and lists. To optimize this experience, the banner of the game (the most profound element) could be changed to function as a button that will launch the game highlighted.  </a:t>
            </a:r>
          </a:p>
        </p:txBody>
      </p:sp>
    </p:spTree>
    <p:extLst>
      <p:ext uri="{BB962C8B-B14F-4D97-AF65-F5344CB8AC3E}">
        <p14:creationId xmlns:p14="http://schemas.microsoft.com/office/powerpoint/2010/main" val="1125684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C960-4F0B-73D5-AA18-80E23F71633E}"/>
              </a:ext>
            </a:extLst>
          </p:cNvPr>
          <p:cNvSpPr>
            <a:spLocks noGrp="1"/>
          </p:cNvSpPr>
          <p:nvPr>
            <p:ph type="title"/>
          </p:nvPr>
        </p:nvSpPr>
        <p:spPr/>
        <p:txBody>
          <a:bodyPr>
            <a:normAutofit/>
          </a:bodyPr>
          <a:lstStyle/>
          <a:p>
            <a:r>
              <a:rPr lang="en-US" dirty="0"/>
              <a:t>An Analysis of Purdue Global’s Brightspace Learning Platform </a:t>
            </a:r>
          </a:p>
        </p:txBody>
      </p:sp>
      <p:sp>
        <p:nvSpPr>
          <p:cNvPr id="3" name="Content Placeholder 2">
            <a:extLst>
              <a:ext uri="{FF2B5EF4-FFF2-40B4-BE49-F238E27FC236}">
                <a16:creationId xmlns:a16="http://schemas.microsoft.com/office/drawing/2014/main" id="{36965135-7076-9F5F-1551-CE09420B1A16}"/>
              </a:ext>
            </a:extLst>
          </p:cNvPr>
          <p:cNvSpPr>
            <a:spLocks noGrp="1"/>
          </p:cNvSpPr>
          <p:nvPr>
            <p:ph idx="1"/>
          </p:nvPr>
        </p:nvSpPr>
        <p:spPr/>
        <p:txBody>
          <a:bodyPr>
            <a:normAutofit fontScale="92500" lnSpcReduction="10000"/>
          </a:bodyPr>
          <a:lstStyle/>
          <a:p>
            <a:r>
              <a:rPr lang="en-US" dirty="0"/>
              <a:t>Positive aspects:</a:t>
            </a:r>
          </a:p>
          <a:p>
            <a:pPr lvl="1"/>
            <a:r>
              <a:rPr lang="en-US" dirty="0"/>
              <a:t>Uniform web design elements are applied throughout Brightspace’s many pages. There will always be a header to take you to the homepage of the class, a Purdue Global icon to take you to the homepage of your Purdue Brightspace account, and a home icon to take you to the home of Brightspace itself. </a:t>
            </a:r>
          </a:p>
          <a:p>
            <a:pPr lvl="1"/>
            <a:r>
              <a:rPr lang="en-US" dirty="0"/>
              <a:t>Visual design remains a strong suit as lists are deployed only in manners that need them. Information tends to be condensed where possible to let the user expand tabs or click into pages when they require more information or complex interaction such as discussion boards.</a:t>
            </a:r>
          </a:p>
          <a:p>
            <a:r>
              <a:rPr lang="en-US" dirty="0"/>
              <a:t>Negative aspects:</a:t>
            </a:r>
          </a:p>
          <a:p>
            <a:pPr lvl="1"/>
            <a:r>
              <a:rPr lang="en-US" dirty="0"/>
              <a:t>Pages such as discussion threads may become too long to scroll through if a professor posts an in-depth discussion prompt. To fix this, I would recommend putting a line limit on discussion overviews to allow the user to quickly reach discussions towards the end of class, and letting the student click into discussions they require more information on since they will need to regardless.</a:t>
            </a:r>
          </a:p>
          <a:p>
            <a:pPr lvl="1"/>
            <a:r>
              <a:rPr lang="en-US" dirty="0"/>
              <a:t>There is no way to travel from Brightspace to the Purdue Global home page, despite the inverse being extremely simple. I would recommend Altering the functionality of the Purdue Global icon to take students back to that respective homepage, rather than displaying a list of enrolled classes, as that functionality already exists in the grid icon in the top right of the display.</a:t>
            </a:r>
          </a:p>
        </p:txBody>
      </p:sp>
    </p:spTree>
    <p:extLst>
      <p:ext uri="{BB962C8B-B14F-4D97-AF65-F5344CB8AC3E}">
        <p14:creationId xmlns:p14="http://schemas.microsoft.com/office/powerpoint/2010/main" val="2536781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F0EA1-BD55-810E-F02B-7B1E09FCA9BC}"/>
              </a:ext>
            </a:extLst>
          </p:cNvPr>
          <p:cNvSpPr>
            <a:spLocks noGrp="1"/>
          </p:cNvSpPr>
          <p:nvPr>
            <p:ph type="title"/>
          </p:nvPr>
        </p:nvSpPr>
        <p:spPr/>
        <p:txBody>
          <a:bodyPr/>
          <a:lstStyle/>
          <a:p>
            <a:r>
              <a:rPr lang="en-US" dirty="0"/>
              <a:t>Human Computer Interaction Reflection</a:t>
            </a:r>
          </a:p>
        </p:txBody>
      </p:sp>
      <p:sp>
        <p:nvSpPr>
          <p:cNvPr id="3" name="Content Placeholder 2">
            <a:extLst>
              <a:ext uri="{FF2B5EF4-FFF2-40B4-BE49-F238E27FC236}">
                <a16:creationId xmlns:a16="http://schemas.microsoft.com/office/drawing/2014/main" id="{5749428B-D5D2-6D21-D40D-F8C010223CAB}"/>
              </a:ext>
            </a:extLst>
          </p:cNvPr>
          <p:cNvSpPr>
            <a:spLocks noGrp="1"/>
          </p:cNvSpPr>
          <p:nvPr>
            <p:ph idx="1"/>
          </p:nvPr>
        </p:nvSpPr>
        <p:spPr/>
        <p:txBody>
          <a:bodyPr/>
          <a:lstStyle/>
          <a:p>
            <a:r>
              <a:rPr lang="en-US" dirty="0"/>
              <a:t>To me, human-computer interaction is all about analyzing the usability of a certain digital environment to all kinds of people. From beginners to experts, everyone needs to be able to use your platform in order for your platform to be successful; for this reason there have been uniformed attempts to standardize interaction styles in order to make traversal easier on the user, and the experience more rewarding for all types of interactions. At it’s very core, that type of refinement is essential to the fundamentals of human-computer interaction: optimization. </a:t>
            </a:r>
          </a:p>
        </p:txBody>
      </p:sp>
    </p:spTree>
    <p:extLst>
      <p:ext uri="{BB962C8B-B14F-4D97-AF65-F5344CB8AC3E}">
        <p14:creationId xmlns:p14="http://schemas.microsoft.com/office/powerpoint/2010/main" val="171054881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75</TotalTime>
  <Words>989</Words>
  <Application>Microsoft Office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Schoolbook</vt:lpstr>
      <vt:lpstr>Wingdings 2</vt:lpstr>
      <vt:lpstr>View</vt:lpstr>
      <vt:lpstr>IT302 Human Computer Interaction</vt:lpstr>
      <vt:lpstr>2011—Future of Information Alliance Launch</vt:lpstr>
      <vt:lpstr>2007—NodeXL comes into the world</vt:lpstr>
      <vt:lpstr>1989—High-Precision Touch Screen R&amp;D</vt:lpstr>
      <vt:lpstr>Direct Manipulation</vt:lpstr>
      <vt:lpstr>Command Language</vt:lpstr>
      <vt:lpstr>An Analysis of the Steam Library</vt:lpstr>
      <vt:lpstr>An Analysis of Purdue Global’s Brightspace Learning Platform </vt:lpstr>
      <vt:lpstr>Human Computer Interaction Reflection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Classic Corey</dc:creator>
  <cp:lastModifiedBy>Classic Corey</cp:lastModifiedBy>
  <cp:revision>3</cp:revision>
  <dcterms:created xsi:type="dcterms:W3CDTF">2022-09-07T03:05:29Z</dcterms:created>
  <dcterms:modified xsi:type="dcterms:W3CDTF">2022-09-10T09:47:09Z</dcterms:modified>
</cp:coreProperties>
</file>