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660"/>
  </p:normalViewPr>
  <p:slideViewPr>
    <p:cSldViewPr snapToGrid="0">
      <p:cViewPr varScale="1">
        <p:scale>
          <a:sx n="92" d="100"/>
          <a:sy n="92" d="100"/>
        </p:scale>
        <p:origin x="101" y="2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0FEED-B07A-440A-8482-28D63EFEECA0}"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50F7F-2A1B-4F1C-8F11-1F797BB89DAA}" type="slidenum">
              <a:rPr lang="en-US" smtClean="0"/>
              <a:t>‹#›</a:t>
            </a:fld>
            <a:endParaRPr lang="en-US"/>
          </a:p>
        </p:txBody>
      </p:sp>
    </p:spTree>
    <p:extLst>
      <p:ext uri="{BB962C8B-B14F-4D97-AF65-F5344CB8AC3E}">
        <p14:creationId xmlns:p14="http://schemas.microsoft.com/office/powerpoint/2010/main" val="59807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(Indiana University Information Technology Services, 2018)</a:t>
            </a: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Asynchronous Transfer Mode is a protocol that is made to be flexible. Although cells are relayed synchronously, users do not need to adhere to a particular schedule in order to transmit using this transfer protocol. It can support gigabit performance metrics to transmit even high-demanding video. More demanding users may see relief from the dynamic allocation of bandwidth using this technology. </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2</a:t>
            </a:fld>
            <a:endParaRPr lang="en-US"/>
          </a:p>
        </p:txBody>
      </p:sp>
    </p:spTree>
    <p:extLst>
      <p:ext uri="{BB962C8B-B14F-4D97-AF65-F5344CB8AC3E}">
        <p14:creationId xmlns:p14="http://schemas.microsoft.com/office/powerpoint/2010/main" val="311462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Basiouny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2022), (Tseng, 2022)</a:t>
            </a: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Digital trends can be extremely important through all citizens’ modern lives. How information spreads through the digital landscape drastically effects what information you have access to, and what perspectives you have on a certain topic. This can even shape your own opinion on a particular topic through lobbying and unseen politics. That is why it is more important than ever to consider what communications trends are happening now, and where they will go in the next decade. Cases such as the Elon Musk and Twitter fiasco, or the currently investigated Microsoft/Activision merger have the potential to reshape both our entertainment, and our lives. </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11</a:t>
            </a:fld>
            <a:endParaRPr lang="en-US"/>
          </a:p>
        </p:txBody>
      </p:sp>
    </p:spTree>
    <p:extLst>
      <p:ext uri="{BB962C8B-B14F-4D97-AF65-F5344CB8AC3E}">
        <p14:creationId xmlns:p14="http://schemas.microsoft.com/office/powerpoint/2010/main" val="62164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Mediterranean Institute for Advanced Studies, n.d.)</a:t>
            </a: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Virtual Channel Connection is an end-to-end connection protocol. This virtual Channel Connection allows the user to send data in a single direction, unlike a Virtual Circuit which lets users send data in either direction. Due to this, Virtual Channel Connections occur in pairs to allow data to be sent to both parties, rather than one user just simply being a send server. </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3</a:t>
            </a:fld>
            <a:endParaRPr lang="en-US"/>
          </a:p>
        </p:txBody>
      </p:sp>
    </p:spTree>
    <p:extLst>
      <p:ext uri="{BB962C8B-B14F-4D97-AF65-F5344CB8AC3E}">
        <p14:creationId xmlns:p14="http://schemas.microsoft.com/office/powerpoint/2010/main" val="157975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(Cisco ITA Terms, 2009)</a:t>
            </a: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 of Service is a way to take multiple types of traffic, and prioritize them to reduce quality hitches. This protocol ensures that certain communications have a higher priority than others to make sure the highest priority is clear, and data transmission remains effective. This is also referred to as Quality of Service, or QoS.</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4</a:t>
            </a:fld>
            <a:endParaRPr lang="en-US"/>
          </a:p>
        </p:txBody>
      </p:sp>
    </p:spTree>
    <p:extLst>
      <p:ext uri="{BB962C8B-B14F-4D97-AF65-F5344CB8AC3E}">
        <p14:creationId xmlns:p14="http://schemas.microsoft.com/office/powerpoint/2010/main" val="24687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and disadvantages of such a technique can be a bit complicated. To start with advantages, the fast transmission of all types of data to be transmitted is nearly unparalleled when accounting for capabilities of these technologies. In addition, a robust Quality of Service platform ensures that efficient data prioritization is held paramount to provide for a smooth and reactive experience for the end user. The infrastructure required for building this network is expensive, however. Particularly when accounting for the robust QoS platform needing all too much complexity in order to run efficiently enough to deliver on its standards.</a:t>
            </a:r>
          </a:p>
        </p:txBody>
      </p:sp>
      <p:sp>
        <p:nvSpPr>
          <p:cNvPr id="4" name="Slide Number Placeholder 3"/>
          <p:cNvSpPr>
            <a:spLocks noGrp="1"/>
          </p:cNvSpPr>
          <p:nvPr>
            <p:ph type="sldNum" sz="quarter" idx="5"/>
          </p:nvPr>
        </p:nvSpPr>
        <p:spPr/>
        <p:txBody>
          <a:bodyPr/>
          <a:lstStyle/>
          <a:p>
            <a:fld id="{A7550F7F-2A1B-4F1C-8F11-1F797BB89DAA}" type="slidenum">
              <a:rPr lang="en-US" smtClean="0"/>
              <a:t>5</a:t>
            </a:fld>
            <a:endParaRPr lang="en-US"/>
          </a:p>
        </p:txBody>
      </p:sp>
    </p:spTree>
    <p:extLst>
      <p:ext uri="{BB962C8B-B14F-4D97-AF65-F5344CB8AC3E}">
        <p14:creationId xmlns:p14="http://schemas.microsoft.com/office/powerpoint/2010/main" val="10654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(Electrical Engineering and Computer Science University of Michigan, n.d.)</a:t>
            </a: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Between layer 3 and 2 of the OSI model, MPLS aims to speed up IP forwarding by using special identifiers instead of typical IP addresses. And MPLS router forwards packets to addresses based off of labels, instead of IP addresses. Due to this, routing tables between MPLS and IP are distinct from one another. VPN Tunneling comes in two types; End-to-End, and Node-to-Node. End-to-End tunneling is used most commonly with remote access technologies that connect a user’s client to the VPN in question. Node-to-Node will instead works to connect two gateways in the VPN. </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6</a:t>
            </a:fld>
            <a:endParaRPr lang="en-US"/>
          </a:p>
        </p:txBody>
      </p:sp>
    </p:spTree>
    <p:extLst>
      <p:ext uri="{BB962C8B-B14F-4D97-AF65-F5344CB8AC3E}">
        <p14:creationId xmlns:p14="http://schemas.microsoft.com/office/powerpoint/2010/main" val="207830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(Arkansas State University, n.d.)</a:t>
            </a: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Modified Final Judgement, also known ad the 1982 consent decree, describes the power that the telecommunications company AT&amp;T had over the United States. Prior to the Consent Decree, the company had a near complete monopoly on the long-distance market in telecommunications along with a sole equipment manufacturer in Western Electric. This partnership caused many problems such as high prices, and a requirement for Western Electric devices on AT&amp;T networks with high rent fees. </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7</a:t>
            </a:fld>
            <a:endParaRPr lang="en-US"/>
          </a:p>
        </p:txBody>
      </p:sp>
    </p:spTree>
    <p:extLst>
      <p:ext uri="{BB962C8B-B14F-4D97-AF65-F5344CB8AC3E}">
        <p14:creationId xmlns:p14="http://schemas.microsoft.com/office/powerpoint/2010/main" val="121817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(Arkansas State University, 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the consent decree, 22 subsidiaries were detached from AT&amp;T, and 7 in particular were governed by local and state regulations as local interconnections platforms. This diminished the monopoly of AT&amp;T and Western Electric to create opportunity for more long-range communications to rise to the market we have today. </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8</a:t>
            </a:fld>
            <a:endParaRPr lang="en-US"/>
          </a:p>
        </p:txBody>
      </p:sp>
    </p:spTree>
    <p:extLst>
      <p:ext uri="{BB962C8B-B14F-4D97-AF65-F5344CB8AC3E}">
        <p14:creationId xmlns:p14="http://schemas.microsoft.com/office/powerpoint/2010/main" val="54484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(Federal Communications Commission, 2013)</a:t>
            </a:r>
          </a:p>
          <a:p>
            <a:pPr marL="0" marR="0">
              <a:lnSpc>
                <a:spcPct val="20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first major overhaul of telecommunications law in 62 years, it was commissioned to let anyone compete in the telecommunications market against whomever they choose. This act was meant to influence both long and short range communications markets via a series of fair use laws and regulations to aide in ethical competition. </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9</a:t>
            </a:fld>
            <a:endParaRPr lang="en-US"/>
          </a:p>
        </p:txBody>
      </p:sp>
    </p:spTree>
    <p:extLst>
      <p:ext uri="{BB962C8B-B14F-4D97-AF65-F5344CB8AC3E}">
        <p14:creationId xmlns:p14="http://schemas.microsoft.com/office/powerpoint/2010/main" val="2598897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(Strickland, 2009)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Prior to the Act, local telecommunications companies were prohibited from providing services like Cable TV. The act changed this, and led to a number of mergers in order to pursue this new business venture. This Act also provided a number of control options for parents to ban “indecent” material for their children via the regulation of the inclusion of a ‘V-chip’.</a:t>
            </a:r>
          </a:p>
          <a:p>
            <a:endParaRPr lang="en-US" dirty="0"/>
          </a:p>
        </p:txBody>
      </p:sp>
      <p:sp>
        <p:nvSpPr>
          <p:cNvPr id="4" name="Slide Number Placeholder 3"/>
          <p:cNvSpPr>
            <a:spLocks noGrp="1"/>
          </p:cNvSpPr>
          <p:nvPr>
            <p:ph type="sldNum" sz="quarter" idx="5"/>
          </p:nvPr>
        </p:nvSpPr>
        <p:spPr/>
        <p:txBody>
          <a:bodyPr/>
          <a:lstStyle/>
          <a:p>
            <a:fld id="{A7550F7F-2A1B-4F1C-8F11-1F797BB89DAA}" type="slidenum">
              <a:rPr lang="en-US" smtClean="0"/>
              <a:t>10</a:t>
            </a:fld>
            <a:endParaRPr lang="en-US"/>
          </a:p>
        </p:txBody>
      </p:sp>
    </p:spTree>
    <p:extLst>
      <p:ext uri="{BB962C8B-B14F-4D97-AF65-F5344CB8AC3E}">
        <p14:creationId xmlns:p14="http://schemas.microsoft.com/office/powerpoint/2010/main" val="2763540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412777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1A978B-1ADE-4662-9E43-EE9ED196788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294165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98599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118542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33063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1A978B-1ADE-4662-9E43-EE9ED1967888}"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1262989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1A978B-1ADE-4662-9E43-EE9ED1967888}" type="datetimeFigureOut">
              <a:rPr lang="en-US" smtClean="0"/>
              <a:t>1/16/2023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2385427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2917726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412999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250181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1A978B-1ADE-4662-9E43-EE9ED196788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385186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1A978B-1ADE-4662-9E43-EE9ED196788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407913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A978B-1ADE-4662-9E43-EE9ED1967888}"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81661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A978B-1ADE-4662-9E43-EE9ED1967888}"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181006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A978B-1ADE-4662-9E43-EE9ED1967888}"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54214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1A978B-1ADE-4662-9E43-EE9ED196788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229549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1A978B-1ADE-4662-9E43-EE9ED196788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0F379CD-5BF2-4178-9250-80C05F33B5ED}" type="slidenum">
              <a:rPr lang="en-US" smtClean="0"/>
              <a:t>‹#›</a:t>
            </a:fld>
            <a:endParaRPr lang="en-US"/>
          </a:p>
        </p:txBody>
      </p:sp>
    </p:spTree>
    <p:extLst>
      <p:ext uri="{BB962C8B-B14F-4D97-AF65-F5344CB8AC3E}">
        <p14:creationId xmlns:p14="http://schemas.microsoft.com/office/powerpoint/2010/main" val="160072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21A978B-1ADE-4662-9E43-EE9ED1967888}" type="datetimeFigureOut">
              <a:rPr lang="en-US" smtClean="0"/>
              <a:t>1/16/2023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0F379CD-5BF2-4178-9250-80C05F33B5ED}" type="slidenum">
              <a:rPr lang="en-US" smtClean="0"/>
              <a:t>‹#›</a:t>
            </a:fld>
            <a:endParaRPr lang="en-US"/>
          </a:p>
        </p:txBody>
      </p:sp>
    </p:spTree>
    <p:extLst>
      <p:ext uri="{BB962C8B-B14F-4D97-AF65-F5344CB8AC3E}">
        <p14:creationId xmlns:p14="http://schemas.microsoft.com/office/powerpoint/2010/main" val="3640929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75B9-B78B-1EF0-4AD3-37A67500D7E7}"/>
              </a:ext>
            </a:extLst>
          </p:cNvPr>
          <p:cNvSpPr>
            <a:spLocks noGrp="1"/>
          </p:cNvSpPr>
          <p:nvPr>
            <p:ph type="ctrTitle"/>
          </p:nvPr>
        </p:nvSpPr>
        <p:spPr/>
        <p:txBody>
          <a:bodyPr/>
          <a:lstStyle/>
          <a:p>
            <a:r>
              <a:rPr lang="en-US" dirty="0"/>
              <a:t>Unit 8 Remote Transmissions</a:t>
            </a:r>
          </a:p>
        </p:txBody>
      </p:sp>
      <p:sp>
        <p:nvSpPr>
          <p:cNvPr id="3" name="Subtitle 2">
            <a:extLst>
              <a:ext uri="{FF2B5EF4-FFF2-40B4-BE49-F238E27FC236}">
                <a16:creationId xmlns:a16="http://schemas.microsoft.com/office/drawing/2014/main" id="{E7E7ADE6-0776-E6DE-1F78-0E7EA2E370E2}"/>
              </a:ext>
            </a:extLst>
          </p:cNvPr>
          <p:cNvSpPr>
            <a:spLocks noGrp="1"/>
          </p:cNvSpPr>
          <p:nvPr>
            <p:ph type="subTitle" idx="1"/>
          </p:nvPr>
        </p:nvSpPr>
        <p:spPr/>
        <p:txBody>
          <a:bodyPr>
            <a:normAutofit fontScale="77500" lnSpcReduction="20000"/>
          </a:bodyPr>
          <a:lstStyle/>
          <a:p>
            <a:r>
              <a:rPr lang="en-US" dirty="0"/>
              <a:t>IT331 Technology Infrastructure</a:t>
            </a:r>
          </a:p>
          <a:p>
            <a:r>
              <a:rPr lang="en-US" dirty="0"/>
              <a:t>Corey Crooks</a:t>
            </a:r>
          </a:p>
          <a:p>
            <a:r>
              <a:rPr lang="en-US" dirty="0"/>
              <a:t>Wednesday, January 11</a:t>
            </a:r>
          </a:p>
        </p:txBody>
      </p:sp>
    </p:spTree>
    <p:extLst>
      <p:ext uri="{BB962C8B-B14F-4D97-AF65-F5344CB8AC3E}">
        <p14:creationId xmlns:p14="http://schemas.microsoft.com/office/powerpoint/2010/main" val="1755053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F700-6EFC-E475-9AC5-7B474E9CAE5A}"/>
              </a:ext>
            </a:extLst>
          </p:cNvPr>
          <p:cNvSpPr>
            <a:spLocks noGrp="1"/>
          </p:cNvSpPr>
          <p:nvPr>
            <p:ph type="title"/>
          </p:nvPr>
        </p:nvSpPr>
        <p:spPr/>
        <p:txBody>
          <a:bodyPr>
            <a:normAutofit fontScale="90000"/>
          </a:bodyPr>
          <a:lstStyle/>
          <a:p>
            <a:r>
              <a:rPr lang="en-US" dirty="0"/>
              <a:t>Before and After the Telecommunications Act of 1996 (Strickland, 2009)</a:t>
            </a:r>
            <a:br>
              <a:rPr lang="en-US" dirty="0"/>
            </a:br>
            <a:endParaRPr lang="en-US" dirty="0"/>
          </a:p>
        </p:txBody>
      </p:sp>
      <p:sp>
        <p:nvSpPr>
          <p:cNvPr id="3" name="Content Placeholder 2">
            <a:extLst>
              <a:ext uri="{FF2B5EF4-FFF2-40B4-BE49-F238E27FC236}">
                <a16:creationId xmlns:a16="http://schemas.microsoft.com/office/drawing/2014/main" id="{60A7531E-F3A4-626D-7F9A-1308FD244C54}"/>
              </a:ext>
            </a:extLst>
          </p:cNvPr>
          <p:cNvSpPr>
            <a:spLocks noGrp="1"/>
          </p:cNvSpPr>
          <p:nvPr>
            <p:ph idx="1"/>
          </p:nvPr>
        </p:nvSpPr>
        <p:spPr/>
        <p:txBody>
          <a:bodyPr/>
          <a:lstStyle/>
          <a:p>
            <a:r>
              <a:rPr lang="en-US" dirty="0"/>
              <a:t>Prior to the Act, local telecommunications companies were prohibited from providing services like Cable TV. </a:t>
            </a:r>
          </a:p>
          <a:p>
            <a:pPr lvl="1"/>
            <a:r>
              <a:rPr lang="en-US" dirty="0"/>
              <a:t>The act changed this, and led to a number of mergers in order to pursue this new business venture.</a:t>
            </a:r>
          </a:p>
          <a:p>
            <a:pPr lvl="1"/>
            <a:endParaRPr lang="en-US" dirty="0"/>
          </a:p>
          <a:p>
            <a:r>
              <a:rPr lang="en-US" dirty="0"/>
              <a:t>This Act also provided a number of control options for parents to ban “indecent” material for their children via the regulation of the inclusion of a ‘V-chip’. </a:t>
            </a:r>
          </a:p>
        </p:txBody>
      </p:sp>
    </p:spTree>
    <p:extLst>
      <p:ext uri="{BB962C8B-B14F-4D97-AF65-F5344CB8AC3E}">
        <p14:creationId xmlns:p14="http://schemas.microsoft.com/office/powerpoint/2010/main" val="22433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50D4-4A6F-CA3B-0DD4-3A77FB4B4D0C}"/>
              </a:ext>
            </a:extLst>
          </p:cNvPr>
          <p:cNvSpPr>
            <a:spLocks noGrp="1"/>
          </p:cNvSpPr>
          <p:nvPr>
            <p:ph type="title"/>
          </p:nvPr>
        </p:nvSpPr>
        <p:spPr/>
        <p:txBody>
          <a:bodyPr>
            <a:normAutofit fontScale="90000"/>
          </a:bodyPr>
          <a:lstStyle/>
          <a:p>
            <a:r>
              <a:rPr lang="en-US" dirty="0"/>
              <a:t>4. Risks, Opportunities, and Changes (</a:t>
            </a:r>
            <a:r>
              <a:rPr lang="en-US" dirty="0" err="1"/>
              <a:t>Basiouny</a:t>
            </a:r>
            <a:r>
              <a:rPr lang="en-US" dirty="0"/>
              <a:t>, 2022), (Tseng, 2022)</a:t>
            </a:r>
            <a:br>
              <a:rPr lang="en-US" dirty="0"/>
            </a:br>
            <a:endParaRPr lang="en-US" dirty="0"/>
          </a:p>
        </p:txBody>
      </p:sp>
      <p:sp>
        <p:nvSpPr>
          <p:cNvPr id="3" name="Content Placeholder 2">
            <a:extLst>
              <a:ext uri="{FF2B5EF4-FFF2-40B4-BE49-F238E27FC236}">
                <a16:creationId xmlns:a16="http://schemas.microsoft.com/office/drawing/2014/main" id="{C2A42F1C-3DD0-BF74-C212-077378359B83}"/>
              </a:ext>
            </a:extLst>
          </p:cNvPr>
          <p:cNvSpPr>
            <a:spLocks noGrp="1"/>
          </p:cNvSpPr>
          <p:nvPr>
            <p:ph idx="1"/>
          </p:nvPr>
        </p:nvSpPr>
        <p:spPr/>
        <p:txBody>
          <a:bodyPr/>
          <a:lstStyle/>
          <a:p>
            <a:r>
              <a:rPr lang="en-US" dirty="0"/>
              <a:t>Musk at Twitter</a:t>
            </a:r>
          </a:p>
          <a:p>
            <a:pPr lvl="1"/>
            <a:r>
              <a:rPr lang="en-US" dirty="0"/>
              <a:t>Founded on a landscape of ‘free speech’, not much has changed. </a:t>
            </a:r>
          </a:p>
          <a:p>
            <a:pPr lvl="1"/>
            <a:r>
              <a:rPr lang="en-US" dirty="0"/>
              <a:t>Platform policies may end up effecting how information can spread throughout the site with billions of active users.</a:t>
            </a:r>
          </a:p>
          <a:p>
            <a:pPr lvl="1"/>
            <a:endParaRPr lang="en-US" dirty="0"/>
          </a:p>
          <a:p>
            <a:r>
              <a:rPr lang="en-US" dirty="0"/>
              <a:t>Microsoft and Activision/Blizzard</a:t>
            </a:r>
          </a:p>
          <a:p>
            <a:pPr lvl="1"/>
            <a:r>
              <a:rPr lang="en-US" dirty="0"/>
              <a:t>A technical giant moving to acquire the largest gaming platform on the market may pose a threat to consumers around the globe.</a:t>
            </a:r>
          </a:p>
        </p:txBody>
      </p:sp>
    </p:spTree>
    <p:extLst>
      <p:ext uri="{BB962C8B-B14F-4D97-AF65-F5344CB8AC3E}">
        <p14:creationId xmlns:p14="http://schemas.microsoft.com/office/powerpoint/2010/main" val="180842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DC6358-4676-F0EF-99EA-E756650BCE31}"/>
              </a:ext>
            </a:extLst>
          </p:cNvPr>
          <p:cNvPicPr>
            <a:picLocks noChangeAspect="1"/>
          </p:cNvPicPr>
          <p:nvPr/>
        </p:nvPicPr>
        <p:blipFill>
          <a:blip r:embed="rId2"/>
          <a:stretch>
            <a:fillRect/>
          </a:stretch>
        </p:blipFill>
        <p:spPr>
          <a:xfrm>
            <a:off x="2673312" y="510751"/>
            <a:ext cx="6603691" cy="5984849"/>
          </a:xfrm>
          <a:prstGeom prst="rect">
            <a:avLst/>
          </a:prstGeom>
        </p:spPr>
      </p:pic>
    </p:spTree>
    <p:extLst>
      <p:ext uri="{BB962C8B-B14F-4D97-AF65-F5344CB8AC3E}">
        <p14:creationId xmlns:p14="http://schemas.microsoft.com/office/powerpoint/2010/main" val="338165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8721-2C8E-42D3-2929-5C6A2B4EBA45}"/>
              </a:ext>
            </a:extLst>
          </p:cNvPr>
          <p:cNvSpPr>
            <a:spLocks noGrp="1"/>
          </p:cNvSpPr>
          <p:nvPr>
            <p:ph type="title"/>
          </p:nvPr>
        </p:nvSpPr>
        <p:spPr/>
        <p:txBody>
          <a:bodyPr>
            <a:normAutofit fontScale="90000"/>
          </a:bodyPr>
          <a:lstStyle/>
          <a:p>
            <a:r>
              <a:rPr lang="en-US" dirty="0"/>
              <a:t>1. Asynchronous Transfer Mode (Indiana University Information Technology Services, 2018)</a:t>
            </a:r>
          </a:p>
        </p:txBody>
      </p:sp>
      <p:sp>
        <p:nvSpPr>
          <p:cNvPr id="3" name="Content Placeholder 2">
            <a:extLst>
              <a:ext uri="{FF2B5EF4-FFF2-40B4-BE49-F238E27FC236}">
                <a16:creationId xmlns:a16="http://schemas.microsoft.com/office/drawing/2014/main" id="{6608E2E7-743D-71C6-8700-76AF3BA4B2E1}"/>
              </a:ext>
            </a:extLst>
          </p:cNvPr>
          <p:cNvSpPr>
            <a:spLocks noGrp="1"/>
          </p:cNvSpPr>
          <p:nvPr>
            <p:ph idx="1"/>
          </p:nvPr>
        </p:nvSpPr>
        <p:spPr/>
        <p:txBody>
          <a:bodyPr/>
          <a:lstStyle/>
          <a:p>
            <a:r>
              <a:rPr lang="en-US" dirty="0"/>
              <a:t>Cells are relayed Synchronously, although users do not transmit at regular intervals.</a:t>
            </a:r>
          </a:p>
          <a:p>
            <a:endParaRPr lang="en-US" dirty="0"/>
          </a:p>
          <a:p>
            <a:r>
              <a:rPr lang="en-US" dirty="0"/>
              <a:t>Supports up to gigabit bandwidth metrics.</a:t>
            </a:r>
          </a:p>
          <a:p>
            <a:pPr lvl="1"/>
            <a:r>
              <a:rPr lang="en-US" dirty="0"/>
              <a:t>Can support sending audio, video, and simple data.</a:t>
            </a:r>
          </a:p>
          <a:p>
            <a:pPr lvl="1"/>
            <a:endParaRPr lang="en-US" dirty="0"/>
          </a:p>
          <a:p>
            <a:r>
              <a:rPr lang="en-US" dirty="0"/>
              <a:t>Bandwidth can be scaled dynamically.</a:t>
            </a:r>
          </a:p>
          <a:p>
            <a:pPr lvl="1"/>
            <a:r>
              <a:rPr lang="en-US" dirty="0"/>
              <a:t>This lessens impact on more demanding users.</a:t>
            </a:r>
          </a:p>
        </p:txBody>
      </p:sp>
    </p:spTree>
    <p:extLst>
      <p:ext uri="{BB962C8B-B14F-4D97-AF65-F5344CB8AC3E}">
        <p14:creationId xmlns:p14="http://schemas.microsoft.com/office/powerpoint/2010/main" val="411482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CD37-B5A7-E85D-1A15-E25ADFB6A04F}"/>
              </a:ext>
            </a:extLst>
          </p:cNvPr>
          <p:cNvSpPr>
            <a:spLocks noGrp="1"/>
          </p:cNvSpPr>
          <p:nvPr>
            <p:ph type="title"/>
          </p:nvPr>
        </p:nvSpPr>
        <p:spPr/>
        <p:txBody>
          <a:bodyPr>
            <a:normAutofit fontScale="90000"/>
          </a:bodyPr>
          <a:lstStyle/>
          <a:p>
            <a:r>
              <a:rPr lang="en-US" dirty="0"/>
              <a:t>Virtual Channel Connections (The Mediterranean Institute for Advanced Studies, n.d.)</a:t>
            </a:r>
            <a:br>
              <a:rPr lang="en-US" dirty="0"/>
            </a:br>
            <a:endParaRPr lang="en-US" dirty="0"/>
          </a:p>
        </p:txBody>
      </p:sp>
      <p:sp>
        <p:nvSpPr>
          <p:cNvPr id="3" name="Content Placeholder 2">
            <a:extLst>
              <a:ext uri="{FF2B5EF4-FFF2-40B4-BE49-F238E27FC236}">
                <a16:creationId xmlns:a16="http://schemas.microsoft.com/office/drawing/2014/main" id="{DFAD681E-8BD0-67F3-50F0-379B798B8223}"/>
              </a:ext>
            </a:extLst>
          </p:cNvPr>
          <p:cNvSpPr>
            <a:spLocks noGrp="1"/>
          </p:cNvSpPr>
          <p:nvPr>
            <p:ph idx="1"/>
          </p:nvPr>
        </p:nvSpPr>
        <p:spPr/>
        <p:txBody>
          <a:bodyPr/>
          <a:lstStyle/>
          <a:p>
            <a:r>
              <a:rPr lang="en-US" dirty="0"/>
              <a:t>Virtual Channel Connection is a data transmission protocol that lets users send data.</a:t>
            </a:r>
          </a:p>
          <a:p>
            <a:pPr lvl="1"/>
            <a:r>
              <a:rPr lang="en-US" dirty="0"/>
              <a:t>This data is to be sent only in a single direction.</a:t>
            </a:r>
          </a:p>
          <a:p>
            <a:pPr lvl="1"/>
            <a:r>
              <a:rPr lang="en-US" dirty="0"/>
              <a:t>This varies from Virtual Channel Circuits, which send data bidirectionally.</a:t>
            </a:r>
          </a:p>
          <a:p>
            <a:pPr lvl="1"/>
            <a:endParaRPr lang="en-US" dirty="0"/>
          </a:p>
          <a:p>
            <a:r>
              <a:rPr lang="en-US" dirty="0"/>
              <a:t>VCC’s occur in pairs.</a:t>
            </a:r>
          </a:p>
          <a:p>
            <a:pPr lvl="1"/>
            <a:r>
              <a:rPr lang="en-US" dirty="0"/>
              <a:t>This pairing allows users to send data back-and-forth.</a:t>
            </a:r>
          </a:p>
          <a:p>
            <a:pPr lvl="2"/>
            <a:r>
              <a:rPr lang="en-US" dirty="0"/>
              <a:t>Otherwise, one user would be restricted to only transmitting data, and not receiving any themselves.</a:t>
            </a:r>
          </a:p>
        </p:txBody>
      </p:sp>
    </p:spTree>
    <p:extLst>
      <p:ext uri="{BB962C8B-B14F-4D97-AF65-F5344CB8AC3E}">
        <p14:creationId xmlns:p14="http://schemas.microsoft.com/office/powerpoint/2010/main" val="239678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1358-4FA0-6A24-8F43-B179E4BFD56D}"/>
              </a:ext>
            </a:extLst>
          </p:cNvPr>
          <p:cNvSpPr>
            <a:spLocks noGrp="1"/>
          </p:cNvSpPr>
          <p:nvPr>
            <p:ph type="title"/>
          </p:nvPr>
        </p:nvSpPr>
        <p:spPr/>
        <p:txBody>
          <a:bodyPr/>
          <a:lstStyle/>
          <a:p>
            <a:r>
              <a:rPr lang="en-US" dirty="0"/>
              <a:t>Classes of Service (Cisco ITA Terms, 2009)</a:t>
            </a:r>
            <a:br>
              <a:rPr lang="en-US" dirty="0"/>
            </a:br>
            <a:endParaRPr lang="en-US" dirty="0"/>
          </a:p>
        </p:txBody>
      </p:sp>
      <p:sp>
        <p:nvSpPr>
          <p:cNvPr id="3" name="Content Placeholder 2">
            <a:extLst>
              <a:ext uri="{FF2B5EF4-FFF2-40B4-BE49-F238E27FC236}">
                <a16:creationId xmlns:a16="http://schemas.microsoft.com/office/drawing/2014/main" id="{24148C05-7A67-6256-0816-3FB1FBB32571}"/>
              </a:ext>
            </a:extLst>
          </p:cNvPr>
          <p:cNvSpPr>
            <a:spLocks noGrp="1"/>
          </p:cNvSpPr>
          <p:nvPr>
            <p:ph idx="1"/>
          </p:nvPr>
        </p:nvSpPr>
        <p:spPr/>
        <p:txBody>
          <a:bodyPr/>
          <a:lstStyle/>
          <a:p>
            <a:r>
              <a:rPr lang="en-US" dirty="0"/>
              <a:t>Class of Service is a way to take multiple types of traffic, and prioritize them to reduce quality hitches.</a:t>
            </a:r>
          </a:p>
          <a:p>
            <a:endParaRPr lang="en-US" dirty="0"/>
          </a:p>
          <a:p>
            <a:r>
              <a:rPr lang="en-US" dirty="0"/>
              <a:t>Priorities ensure that high-profile communications may come through to the user clearly and effectively.</a:t>
            </a:r>
          </a:p>
          <a:p>
            <a:pPr lvl="1"/>
            <a:r>
              <a:rPr lang="en-US" dirty="0"/>
              <a:t>Non-priority communications may take hits to quality to ensure the clear signal of priority communications.</a:t>
            </a:r>
          </a:p>
          <a:p>
            <a:pPr lvl="1"/>
            <a:endParaRPr lang="en-US" dirty="0"/>
          </a:p>
          <a:p>
            <a:r>
              <a:rPr lang="en-US" dirty="0"/>
              <a:t>This is sometimes referred to as Quality of Service (QoS) as well.</a:t>
            </a:r>
          </a:p>
        </p:txBody>
      </p:sp>
    </p:spTree>
    <p:extLst>
      <p:ext uri="{BB962C8B-B14F-4D97-AF65-F5344CB8AC3E}">
        <p14:creationId xmlns:p14="http://schemas.microsoft.com/office/powerpoint/2010/main" val="370388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85BA-2BC6-B2B2-F7F4-237D5FC93867}"/>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3C59DD40-A677-96FA-D906-021EF98C90E6}"/>
              </a:ext>
            </a:extLst>
          </p:cNvPr>
          <p:cNvSpPr>
            <a:spLocks noGrp="1"/>
          </p:cNvSpPr>
          <p:nvPr>
            <p:ph idx="1"/>
          </p:nvPr>
        </p:nvSpPr>
        <p:spPr/>
        <p:txBody>
          <a:bodyPr>
            <a:normAutofit lnSpcReduction="10000"/>
          </a:bodyPr>
          <a:lstStyle/>
          <a:p>
            <a:r>
              <a:rPr lang="en-US" dirty="0"/>
              <a:t>Pros:</a:t>
            </a:r>
          </a:p>
          <a:p>
            <a:pPr lvl="1"/>
            <a:r>
              <a:rPr lang="en-US" dirty="0"/>
              <a:t>Fast transmission of voice, data, and video</a:t>
            </a:r>
          </a:p>
          <a:p>
            <a:pPr lvl="1"/>
            <a:r>
              <a:rPr lang="en-US" dirty="0"/>
              <a:t>Is able to transmit a large bandwidth of data </a:t>
            </a:r>
          </a:p>
          <a:p>
            <a:pPr lvl="1"/>
            <a:r>
              <a:rPr lang="en-US" dirty="0"/>
              <a:t>QoS is optimized to ensure a complete and efficient prioritization of data transmission.</a:t>
            </a:r>
          </a:p>
          <a:p>
            <a:pPr lvl="1"/>
            <a:endParaRPr lang="en-US" dirty="0"/>
          </a:p>
          <a:p>
            <a:r>
              <a:rPr lang="en-US" dirty="0"/>
              <a:t>Cons:</a:t>
            </a:r>
          </a:p>
          <a:p>
            <a:pPr lvl="1"/>
            <a:r>
              <a:rPr lang="en-US" dirty="0"/>
              <a:t>Infrastructure is expensive and time consuming to build.</a:t>
            </a:r>
          </a:p>
          <a:p>
            <a:pPr lvl="1"/>
            <a:r>
              <a:rPr lang="en-US" dirty="0"/>
              <a:t>Technologies encompassed in the package are complex, and require a more thorough engineering to get working properly.</a:t>
            </a:r>
          </a:p>
        </p:txBody>
      </p:sp>
    </p:spTree>
    <p:extLst>
      <p:ext uri="{BB962C8B-B14F-4D97-AF65-F5344CB8AC3E}">
        <p14:creationId xmlns:p14="http://schemas.microsoft.com/office/powerpoint/2010/main" val="92961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B596-0359-28A1-151A-32448592ABDF}"/>
              </a:ext>
            </a:extLst>
          </p:cNvPr>
          <p:cNvSpPr>
            <a:spLocks noGrp="1"/>
          </p:cNvSpPr>
          <p:nvPr>
            <p:ph type="title"/>
          </p:nvPr>
        </p:nvSpPr>
        <p:spPr/>
        <p:txBody>
          <a:bodyPr>
            <a:normAutofit fontScale="90000"/>
          </a:bodyPr>
          <a:lstStyle/>
          <a:p>
            <a:r>
              <a:rPr lang="en-US" dirty="0"/>
              <a:t>MPLS and VPN Tunnels (Electrical Engineering and Computer Science University of Michigan, n.d.)</a:t>
            </a:r>
            <a:br>
              <a:rPr lang="en-US" dirty="0"/>
            </a:br>
            <a:endParaRPr lang="en-US" dirty="0"/>
          </a:p>
        </p:txBody>
      </p:sp>
      <p:sp>
        <p:nvSpPr>
          <p:cNvPr id="3" name="Content Placeholder 2">
            <a:extLst>
              <a:ext uri="{FF2B5EF4-FFF2-40B4-BE49-F238E27FC236}">
                <a16:creationId xmlns:a16="http://schemas.microsoft.com/office/drawing/2014/main" id="{67BADA97-AA93-AEA2-F683-6FC6C6F9DD5A}"/>
              </a:ext>
            </a:extLst>
          </p:cNvPr>
          <p:cNvSpPr>
            <a:spLocks noGrp="1"/>
          </p:cNvSpPr>
          <p:nvPr>
            <p:ph idx="1"/>
          </p:nvPr>
        </p:nvSpPr>
        <p:spPr/>
        <p:txBody>
          <a:bodyPr>
            <a:normAutofit lnSpcReduction="10000"/>
          </a:bodyPr>
          <a:lstStyle/>
          <a:p>
            <a:r>
              <a:rPr lang="en-US" dirty="0"/>
              <a:t>Between layer 3 and 2 of the OSI model, MPLS is a method of data delivery.</a:t>
            </a:r>
          </a:p>
          <a:p>
            <a:pPr lvl="1"/>
            <a:r>
              <a:rPr lang="en-US" dirty="0"/>
              <a:t>MPLS ignores the IP Address of a computer entirely, and instead will use labels for delivery.</a:t>
            </a:r>
          </a:p>
          <a:p>
            <a:pPr lvl="1"/>
            <a:r>
              <a:rPr lang="en-US" dirty="0"/>
              <a:t>This is aimed to speed up IP Forwarding.</a:t>
            </a:r>
          </a:p>
          <a:p>
            <a:pPr lvl="1"/>
            <a:r>
              <a:rPr lang="en-US" dirty="0"/>
              <a:t>Because of this new method, MPLS and IP tables are distinct from one another.</a:t>
            </a:r>
          </a:p>
          <a:p>
            <a:r>
              <a:rPr lang="en-US" dirty="0"/>
              <a:t>VPN Tunneling comes in two types:</a:t>
            </a:r>
          </a:p>
          <a:p>
            <a:pPr lvl="1"/>
            <a:r>
              <a:rPr lang="en-US" dirty="0"/>
              <a:t>End-To-End tunneling connects to a remote client, and can be used for things like remote hosting.</a:t>
            </a:r>
          </a:p>
          <a:p>
            <a:pPr lvl="1"/>
            <a:r>
              <a:rPr lang="en-US" dirty="0"/>
              <a:t>Node-To-Node will instead connect Gateways through the internet rather than an end-user’s device.</a:t>
            </a:r>
          </a:p>
        </p:txBody>
      </p:sp>
    </p:spTree>
    <p:extLst>
      <p:ext uri="{BB962C8B-B14F-4D97-AF65-F5344CB8AC3E}">
        <p14:creationId xmlns:p14="http://schemas.microsoft.com/office/powerpoint/2010/main" val="206924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C3ED-34F3-4239-7025-5B9723A8B181}"/>
              </a:ext>
            </a:extLst>
          </p:cNvPr>
          <p:cNvSpPr>
            <a:spLocks noGrp="1"/>
          </p:cNvSpPr>
          <p:nvPr>
            <p:ph type="title"/>
          </p:nvPr>
        </p:nvSpPr>
        <p:spPr/>
        <p:txBody>
          <a:bodyPr>
            <a:normAutofit fontScale="90000"/>
          </a:bodyPr>
          <a:lstStyle/>
          <a:p>
            <a:r>
              <a:rPr lang="en-US" dirty="0"/>
              <a:t>Before 1984 Modified Final Judgment (Arkansas State University, n.d.)</a:t>
            </a:r>
            <a:br>
              <a:rPr lang="en-US" dirty="0"/>
            </a:br>
            <a:endParaRPr lang="en-US" dirty="0"/>
          </a:p>
        </p:txBody>
      </p:sp>
      <p:sp>
        <p:nvSpPr>
          <p:cNvPr id="3" name="Content Placeholder 2">
            <a:extLst>
              <a:ext uri="{FF2B5EF4-FFF2-40B4-BE49-F238E27FC236}">
                <a16:creationId xmlns:a16="http://schemas.microsoft.com/office/drawing/2014/main" id="{3F4A1310-D2FC-FD9A-29BB-AC8BC6578B75}"/>
              </a:ext>
            </a:extLst>
          </p:cNvPr>
          <p:cNvSpPr>
            <a:spLocks noGrp="1"/>
          </p:cNvSpPr>
          <p:nvPr>
            <p:ph idx="1"/>
          </p:nvPr>
        </p:nvSpPr>
        <p:spPr/>
        <p:txBody>
          <a:bodyPr/>
          <a:lstStyle/>
          <a:p>
            <a:endParaRPr lang="en-US" dirty="0"/>
          </a:p>
          <a:p>
            <a:r>
              <a:rPr lang="en-US" dirty="0"/>
              <a:t>AT&amp;T had a monopoly on long-distance communications market</a:t>
            </a:r>
          </a:p>
          <a:p>
            <a:pPr lvl="1"/>
            <a:r>
              <a:rPr lang="en-US" dirty="0"/>
              <a:t>This monopoly drove high connection prices.</a:t>
            </a:r>
          </a:p>
          <a:p>
            <a:pPr lvl="2"/>
            <a:r>
              <a:rPr lang="en-US" dirty="0"/>
              <a:t>Anti-trust practices such as peak price-gouging led to consumer depreciation.</a:t>
            </a:r>
          </a:p>
          <a:p>
            <a:pPr lvl="2"/>
            <a:endParaRPr lang="en-US" dirty="0"/>
          </a:p>
          <a:p>
            <a:r>
              <a:rPr lang="en-US" dirty="0"/>
              <a:t>Western Electric became AT&amp;T’s sole equipment manufacturer</a:t>
            </a:r>
          </a:p>
          <a:p>
            <a:pPr lvl="1"/>
            <a:r>
              <a:rPr lang="en-US" dirty="0"/>
              <a:t>AT&amp;T forced anti-consumer practices such as a requirement for Western Electric equipment on their networks, with no acceptance for “third party” devices.</a:t>
            </a:r>
          </a:p>
          <a:p>
            <a:pPr lvl="2"/>
            <a:r>
              <a:rPr lang="en-US" dirty="0"/>
              <a:t>These devices had extremely high rent fees.</a:t>
            </a:r>
          </a:p>
        </p:txBody>
      </p:sp>
    </p:spTree>
    <p:extLst>
      <p:ext uri="{BB962C8B-B14F-4D97-AF65-F5344CB8AC3E}">
        <p14:creationId xmlns:p14="http://schemas.microsoft.com/office/powerpoint/2010/main" val="97384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4647-6D9A-F04C-1D78-F26E542B8DA1}"/>
              </a:ext>
            </a:extLst>
          </p:cNvPr>
          <p:cNvSpPr>
            <a:spLocks noGrp="1"/>
          </p:cNvSpPr>
          <p:nvPr>
            <p:ph type="title"/>
          </p:nvPr>
        </p:nvSpPr>
        <p:spPr/>
        <p:txBody>
          <a:bodyPr>
            <a:normAutofit fontScale="90000"/>
          </a:bodyPr>
          <a:lstStyle/>
          <a:p>
            <a:r>
              <a:rPr lang="en-US" dirty="0"/>
              <a:t>After 1984 Modified Final Judgment (Arkansas State University, n.d.)</a:t>
            </a:r>
            <a:br>
              <a:rPr lang="en-US" dirty="0"/>
            </a:br>
            <a:endParaRPr lang="en-US" dirty="0"/>
          </a:p>
        </p:txBody>
      </p:sp>
      <p:sp>
        <p:nvSpPr>
          <p:cNvPr id="3" name="Content Placeholder 2">
            <a:extLst>
              <a:ext uri="{FF2B5EF4-FFF2-40B4-BE49-F238E27FC236}">
                <a16:creationId xmlns:a16="http://schemas.microsoft.com/office/drawing/2014/main" id="{66CC0C70-FAF7-4B6E-ADE8-67E6B0C64763}"/>
              </a:ext>
            </a:extLst>
          </p:cNvPr>
          <p:cNvSpPr>
            <a:spLocks noGrp="1"/>
          </p:cNvSpPr>
          <p:nvPr>
            <p:ph idx="1"/>
          </p:nvPr>
        </p:nvSpPr>
        <p:spPr/>
        <p:txBody>
          <a:bodyPr/>
          <a:lstStyle/>
          <a:p>
            <a:endParaRPr lang="en-US" dirty="0"/>
          </a:p>
          <a:p>
            <a:r>
              <a:rPr lang="en-US" dirty="0"/>
              <a:t>AT&amp;T was forced to partially break up the company.</a:t>
            </a:r>
          </a:p>
          <a:p>
            <a:pPr lvl="1"/>
            <a:r>
              <a:rPr lang="en-US" dirty="0"/>
              <a:t>“Baby Bell” subsidiaries would be established and controlled by local state and public regulations.</a:t>
            </a:r>
          </a:p>
          <a:p>
            <a:pPr lvl="2"/>
            <a:r>
              <a:rPr lang="en-US" dirty="0"/>
              <a:t>These subsidiaries would not be allowed into long-range telecommunications markets to directly compete with AT&amp;T.</a:t>
            </a:r>
          </a:p>
          <a:p>
            <a:pPr lvl="2"/>
            <a:endParaRPr lang="en-US" dirty="0"/>
          </a:p>
          <a:p>
            <a:r>
              <a:rPr lang="en-US" dirty="0"/>
              <a:t>AT&amp;T and Western Electric’s monopoly was dissolved</a:t>
            </a:r>
          </a:p>
          <a:p>
            <a:pPr lvl="1"/>
            <a:r>
              <a:rPr lang="en-US" dirty="0"/>
              <a:t>This gave rise to the diverse market of today.</a:t>
            </a:r>
          </a:p>
        </p:txBody>
      </p:sp>
    </p:spTree>
    <p:extLst>
      <p:ext uri="{BB962C8B-B14F-4D97-AF65-F5344CB8AC3E}">
        <p14:creationId xmlns:p14="http://schemas.microsoft.com/office/powerpoint/2010/main" val="46246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0B34-9763-E743-DB87-B65F4F724BF8}"/>
              </a:ext>
            </a:extLst>
          </p:cNvPr>
          <p:cNvSpPr>
            <a:spLocks noGrp="1"/>
          </p:cNvSpPr>
          <p:nvPr>
            <p:ph type="title"/>
          </p:nvPr>
        </p:nvSpPr>
        <p:spPr/>
        <p:txBody>
          <a:bodyPr>
            <a:normAutofit fontScale="90000"/>
          </a:bodyPr>
          <a:lstStyle/>
          <a:p>
            <a:r>
              <a:rPr lang="en-US" dirty="0"/>
              <a:t>3. Telecommunications Act of 1996 (Federal Communications Commission, 2013)</a:t>
            </a:r>
            <a:br>
              <a:rPr lang="en-US" dirty="0"/>
            </a:br>
            <a:endParaRPr lang="en-US" dirty="0"/>
          </a:p>
        </p:txBody>
      </p:sp>
      <p:sp>
        <p:nvSpPr>
          <p:cNvPr id="3" name="Content Placeholder 2">
            <a:extLst>
              <a:ext uri="{FF2B5EF4-FFF2-40B4-BE49-F238E27FC236}">
                <a16:creationId xmlns:a16="http://schemas.microsoft.com/office/drawing/2014/main" id="{B52D3E30-18A5-6636-0293-E2FA50ED6FEE}"/>
              </a:ext>
            </a:extLst>
          </p:cNvPr>
          <p:cNvSpPr>
            <a:spLocks noGrp="1"/>
          </p:cNvSpPr>
          <p:nvPr>
            <p:ph idx="1"/>
          </p:nvPr>
        </p:nvSpPr>
        <p:spPr/>
        <p:txBody>
          <a:bodyPr/>
          <a:lstStyle/>
          <a:p>
            <a:r>
              <a:rPr lang="en-US" dirty="0"/>
              <a:t>Major overhaul of the pre-established telecommunications laws</a:t>
            </a:r>
          </a:p>
          <a:p>
            <a:endParaRPr lang="en-US" dirty="0"/>
          </a:p>
          <a:p>
            <a:r>
              <a:rPr lang="en-US" dirty="0"/>
              <a:t>Established in order to enable ethical competition in telecommunications markets</a:t>
            </a:r>
          </a:p>
          <a:p>
            <a:endParaRPr lang="en-US" dirty="0"/>
          </a:p>
          <a:p>
            <a:r>
              <a:rPr lang="en-US" dirty="0"/>
              <a:t>Influenced a number of key markets throughout the United States’ telecommunications platforms</a:t>
            </a:r>
          </a:p>
          <a:p>
            <a:pPr lvl="1"/>
            <a:r>
              <a:rPr lang="en-US" dirty="0"/>
              <a:t>Targeted both long and short ranges.</a:t>
            </a:r>
          </a:p>
        </p:txBody>
      </p:sp>
    </p:spTree>
    <p:extLst>
      <p:ext uri="{BB962C8B-B14F-4D97-AF65-F5344CB8AC3E}">
        <p14:creationId xmlns:p14="http://schemas.microsoft.com/office/powerpoint/2010/main" val="64476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207</TotalTime>
  <Words>1690</Words>
  <Application>Microsoft Office PowerPoint</Application>
  <PresentationFormat>Widescreen</PresentationFormat>
  <Paragraphs>109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Unit 8 Remote Transmissions</vt:lpstr>
      <vt:lpstr>1. Asynchronous Transfer Mode (Indiana University Information Technology Services, 2018)</vt:lpstr>
      <vt:lpstr>Virtual Channel Connections (The Mediterranean Institute for Advanced Studies, n.d.) </vt:lpstr>
      <vt:lpstr>Classes of Service (Cisco ITA Terms, 2009) </vt:lpstr>
      <vt:lpstr>Advantages and Disadvantages</vt:lpstr>
      <vt:lpstr>MPLS and VPN Tunnels (Electrical Engineering and Computer Science University of Michigan, n.d.) </vt:lpstr>
      <vt:lpstr>Before 1984 Modified Final Judgment (Arkansas State University, n.d.) </vt:lpstr>
      <vt:lpstr>After 1984 Modified Final Judgment (Arkansas State University, n.d.) </vt:lpstr>
      <vt:lpstr>3. Telecommunications Act of 1996 (Federal Communications Commission, 2013) </vt:lpstr>
      <vt:lpstr>Before and After the Telecommunications Act of 1996 (Strickland, 2009) </vt:lpstr>
      <vt:lpstr>4. Risks, Opportunities, and Changes (Basiouny, 2022), (Tseng, 2022)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Remote Transmissions</dc:title>
  <dc:creator>Classic Corey</dc:creator>
  <cp:lastModifiedBy>Classic Corey</cp:lastModifiedBy>
  <cp:revision>4</cp:revision>
  <dcterms:created xsi:type="dcterms:W3CDTF">2023-01-17T05:54:45Z</dcterms:created>
  <dcterms:modified xsi:type="dcterms:W3CDTF">2023-01-17T09:22:18Z</dcterms:modified>
</cp:coreProperties>
</file>