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96" d="100"/>
          <a:sy n="96" d="100"/>
        </p:scale>
        <p:origin x="82" y="2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B4879-8B0C-4282-9D1F-12F08BE82365}"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6821F-B32A-46EC-BBB2-5AC06067628C}" type="slidenum">
              <a:rPr lang="en-US" smtClean="0"/>
              <a:t>‹#›</a:t>
            </a:fld>
            <a:endParaRPr lang="en-US"/>
          </a:p>
        </p:txBody>
      </p:sp>
    </p:spTree>
    <p:extLst>
      <p:ext uri="{BB962C8B-B14F-4D97-AF65-F5344CB8AC3E}">
        <p14:creationId xmlns:p14="http://schemas.microsoft.com/office/powerpoint/2010/main" val="2608953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Lower level RAID (redundant Array of Independent Disks) storage solutions aim to increase the capacities of the drives connected by eliminating redundant information, and instead utilizing both disks to store their own information in “stripes”. The higher the raid level, the more redundant data is written. Due to the lower need to write the same data over and over, read/write speeds for data sets are high compared to the higher level RAID counterparts. This increased speed may result in a pure benefit if (and only if) the drives connected remain completely functional in all aspects for the duration of their use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(Florida State University, n.d.).</a:t>
            </a:r>
          </a:p>
        </p:txBody>
      </p:sp>
      <p:sp>
        <p:nvSpPr>
          <p:cNvPr id="4" name="Slide Number Placeholder 3"/>
          <p:cNvSpPr>
            <a:spLocks noGrp="1"/>
          </p:cNvSpPr>
          <p:nvPr>
            <p:ph type="sldNum" sz="quarter" idx="5"/>
          </p:nvPr>
        </p:nvSpPr>
        <p:spPr/>
        <p:txBody>
          <a:bodyPr/>
          <a:lstStyle/>
          <a:p>
            <a:fld id="{6136821F-B32A-46EC-BBB2-5AC06067628C}" type="slidenum">
              <a:rPr lang="en-US" smtClean="0"/>
              <a:t>3</a:t>
            </a:fld>
            <a:endParaRPr lang="en-US"/>
          </a:p>
        </p:txBody>
      </p:sp>
    </p:spTree>
    <p:extLst>
      <p:ext uri="{BB962C8B-B14F-4D97-AF65-F5344CB8AC3E}">
        <p14:creationId xmlns:p14="http://schemas.microsoft.com/office/powerpoint/2010/main" val="426338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it is extremely unlikely that any drive connected to any computer will remain operational for as long as you need it; all storage solutions will fail eventually. To help with this issue, higher level RAID solutions aim to increase the amount of redundant data, so that if one drive fails, there is another set of duplicate data that can be read. This will increase your operational uptime, but also write overheads. Since you are writing data to multiple places on every write the drive needs, it takes more time for that operation to happen. This results in slower write speeds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(Florida State University, n.d.).</a:t>
            </a:r>
          </a:p>
        </p:txBody>
      </p:sp>
      <p:sp>
        <p:nvSpPr>
          <p:cNvPr id="4" name="Slide Number Placeholder 3"/>
          <p:cNvSpPr>
            <a:spLocks noGrp="1"/>
          </p:cNvSpPr>
          <p:nvPr>
            <p:ph type="sldNum" sz="quarter" idx="5"/>
          </p:nvPr>
        </p:nvSpPr>
        <p:spPr/>
        <p:txBody>
          <a:bodyPr/>
          <a:lstStyle/>
          <a:p>
            <a:fld id="{6136821F-B32A-46EC-BBB2-5AC06067628C}" type="slidenum">
              <a:rPr lang="en-US" smtClean="0"/>
              <a:t>4</a:t>
            </a:fld>
            <a:endParaRPr lang="en-US"/>
          </a:p>
        </p:txBody>
      </p:sp>
    </p:spTree>
    <p:extLst>
      <p:ext uri="{BB962C8B-B14F-4D97-AF65-F5344CB8AC3E}">
        <p14:creationId xmlns:p14="http://schemas.microsoft.com/office/powerpoint/2010/main" val="224933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real perfect answer as to which RAID protocol you need to select. RAID 0 may be utilized well if there is little need to worry about drive failure. A higher raid protocol may be more appropriate if the data being stored is highly valuable, and needs to be protected against drive failure at all costs. When selecting which RAID solution is right for this business, it is a matter of what storage-related goals are in place for which reasons.</a:t>
            </a:r>
          </a:p>
        </p:txBody>
      </p:sp>
      <p:sp>
        <p:nvSpPr>
          <p:cNvPr id="4" name="Slide Number Placeholder 3"/>
          <p:cNvSpPr>
            <a:spLocks noGrp="1"/>
          </p:cNvSpPr>
          <p:nvPr>
            <p:ph type="sldNum" sz="quarter" idx="5"/>
          </p:nvPr>
        </p:nvSpPr>
        <p:spPr/>
        <p:txBody>
          <a:bodyPr/>
          <a:lstStyle/>
          <a:p>
            <a:fld id="{6136821F-B32A-46EC-BBB2-5AC06067628C}" type="slidenum">
              <a:rPr lang="en-US" smtClean="0"/>
              <a:t>5</a:t>
            </a:fld>
            <a:endParaRPr lang="en-US"/>
          </a:p>
        </p:txBody>
      </p:sp>
    </p:spTree>
    <p:extLst>
      <p:ext uri="{BB962C8B-B14F-4D97-AF65-F5344CB8AC3E}">
        <p14:creationId xmlns:p14="http://schemas.microsoft.com/office/powerpoint/2010/main" val="170253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Direct attached storage options come directly connected to the computer that needs it. This is common with things like personal computing. A computer may come with a Hard Drive or a Solid State drive like an M.2 NVMe drive connected directly to the motherboard of the computer. This is an example of a storage solution that is also employed by a Direct Attached Storage device. Due to this, DAS solutions are simply larger versions of the storage you have in your personal machine, just higher capacity and typically with advanced security features. Because there is no “above-the-wire” functionality like </a:t>
            </a:r>
            <a:r>
              <a:rPr lang="en-US" dirty="0" err="1"/>
              <a:t>WiFi</a:t>
            </a:r>
            <a:r>
              <a:rPr lang="en-US" dirty="0"/>
              <a:t>, all communications must remain within the PCIe bus, and use the associated limits and bandwidth, and cannot be duplicated to multiple clients without complicated adapters and gadgets. Additionally, if a user is not experienced with installing these devices, they may damage the physical components of the computer, and a fault may cascade from there during installation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(Saunders, 1999)</a:t>
            </a:r>
            <a:r>
              <a:rPr lang="en-US" dirty="0"/>
              <a:t>. </a:t>
            </a:r>
          </a:p>
        </p:txBody>
      </p:sp>
      <p:sp>
        <p:nvSpPr>
          <p:cNvPr id="4" name="Slide Number Placeholder 3"/>
          <p:cNvSpPr>
            <a:spLocks noGrp="1"/>
          </p:cNvSpPr>
          <p:nvPr>
            <p:ph type="sldNum" sz="quarter" idx="5"/>
          </p:nvPr>
        </p:nvSpPr>
        <p:spPr/>
        <p:txBody>
          <a:bodyPr/>
          <a:lstStyle/>
          <a:p>
            <a:fld id="{6136821F-B32A-46EC-BBB2-5AC06067628C}" type="slidenum">
              <a:rPr lang="en-US" smtClean="0"/>
              <a:t>6</a:t>
            </a:fld>
            <a:endParaRPr lang="en-US"/>
          </a:p>
        </p:txBody>
      </p:sp>
    </p:spTree>
    <p:extLst>
      <p:ext uri="{BB962C8B-B14F-4D97-AF65-F5344CB8AC3E}">
        <p14:creationId xmlns:p14="http://schemas.microsoft.com/office/powerpoint/2010/main" val="37272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Network Attached Storage does not use the physical components of your machine to operate because it does as the name implies; it is connected to your network, and uses the soft-connection of that method to communicate with a computer that connects with it wirelessly, or commonly through ethernet. NAS solutions typically have their own drives like an M.2 NVMe connection found in the </a:t>
            </a:r>
            <a:r>
              <a:rPr lang="en-US" dirty="0" err="1"/>
              <a:t>Asustor</a:t>
            </a:r>
            <a:r>
              <a:rPr lang="en-US" dirty="0"/>
              <a:t> </a:t>
            </a:r>
            <a:r>
              <a:rPr lang="en-US" dirty="0" err="1"/>
              <a:t>Lockerstor</a:t>
            </a:r>
            <a:r>
              <a:rPr lang="en-US" dirty="0"/>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Asustor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Amazon, 2023)</a:t>
            </a:r>
            <a:r>
              <a:rPr lang="en-US" dirty="0"/>
              <a:t> similar to how a DAS would store its information.. Since this is a software connection with no actual physical input limitations, communication can be done by multiple clients at once. Additionally, it is common for a NAS like the WD </a:t>
            </a:r>
            <a:r>
              <a:rPr lang="en-US" dirty="0" err="1"/>
              <a:t>MyCloud</a:t>
            </a:r>
            <a:r>
              <a:rPr lang="en-US" dirty="0"/>
              <a:t> to implement things like credential pages to ensure that only the user who owns the NAS has easy access to the contents on the drives. Since this is a network related storage, it may be complicated for users to access this data if the central network experiences downtime from your modem, router, or ISP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Bletsch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n.d.)</a:t>
            </a:r>
            <a:r>
              <a:rPr lang="en-US" dirty="0"/>
              <a:t>. </a:t>
            </a:r>
          </a:p>
        </p:txBody>
      </p:sp>
      <p:sp>
        <p:nvSpPr>
          <p:cNvPr id="4" name="Slide Number Placeholder 3"/>
          <p:cNvSpPr>
            <a:spLocks noGrp="1"/>
          </p:cNvSpPr>
          <p:nvPr>
            <p:ph type="sldNum" sz="quarter" idx="5"/>
          </p:nvPr>
        </p:nvSpPr>
        <p:spPr/>
        <p:txBody>
          <a:bodyPr/>
          <a:lstStyle/>
          <a:p>
            <a:fld id="{6136821F-B32A-46EC-BBB2-5AC06067628C}" type="slidenum">
              <a:rPr lang="en-US" smtClean="0"/>
              <a:t>7</a:t>
            </a:fld>
            <a:endParaRPr lang="en-US"/>
          </a:p>
        </p:txBody>
      </p:sp>
    </p:spTree>
    <p:extLst>
      <p:ext uri="{BB962C8B-B14F-4D97-AF65-F5344CB8AC3E}">
        <p14:creationId xmlns:p14="http://schemas.microsoft.com/office/powerpoint/2010/main" val="188011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real perfect answer for this one, either. Each approach has its own benefits and drawbacks. The data availability of a NAS may be excellent due to the multi-client functionality of the device, but will not be very reliable during a network black-out.  NAS devices may benefit a household of individuals that may have family information, calendar schedules, movies to display, and other shared information. Attaching this to the network makes it easy for each person in the house to have access to that data without worrying about wires and connection points. DAS solutions, on the other hand may prove very useful to someone who doesn’t move their machine much, and needs more data than they are allowed by their drives. If you may be working on a database by yourself, you may need a DAS without network functionality to ensure that physical connection is the only way to access sensitive information. </a:t>
            </a:r>
          </a:p>
        </p:txBody>
      </p:sp>
      <p:sp>
        <p:nvSpPr>
          <p:cNvPr id="4" name="Slide Number Placeholder 3"/>
          <p:cNvSpPr>
            <a:spLocks noGrp="1"/>
          </p:cNvSpPr>
          <p:nvPr>
            <p:ph type="sldNum" sz="quarter" idx="5"/>
          </p:nvPr>
        </p:nvSpPr>
        <p:spPr/>
        <p:txBody>
          <a:bodyPr/>
          <a:lstStyle/>
          <a:p>
            <a:fld id="{6136821F-B32A-46EC-BBB2-5AC06067628C}" type="slidenum">
              <a:rPr lang="en-US" smtClean="0"/>
              <a:t>8</a:t>
            </a:fld>
            <a:endParaRPr lang="en-US"/>
          </a:p>
        </p:txBody>
      </p:sp>
    </p:spTree>
    <p:extLst>
      <p:ext uri="{BB962C8B-B14F-4D97-AF65-F5344CB8AC3E}">
        <p14:creationId xmlns:p14="http://schemas.microsoft.com/office/powerpoint/2010/main" val="286373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F8E65D3-3801-4B38-A600-ECA4FC0B7EAE}" type="datetimeFigureOut">
              <a:rPr lang="en-US" smtClean="0"/>
              <a:t>8/27/2023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AB856D1-7EC9-462A-A3D5-1791BA26328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86184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E65D3-3801-4B38-A600-ECA4FC0B7EAE}"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289355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E65D3-3801-4B38-A600-ECA4FC0B7EAE}"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192903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E65D3-3801-4B38-A600-ECA4FC0B7EAE}"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61003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E65D3-3801-4B38-A600-ECA4FC0B7EAE}"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856D1-7EC9-462A-A3D5-1791BA26328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140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8E65D3-3801-4B38-A600-ECA4FC0B7EAE}"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54088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E65D3-3801-4B38-A600-ECA4FC0B7EAE}"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18045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8E65D3-3801-4B38-A600-ECA4FC0B7EAE}"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67162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E65D3-3801-4B38-A600-ECA4FC0B7EAE}"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145244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E65D3-3801-4B38-A600-ECA4FC0B7EAE}"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36562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E65D3-3801-4B38-A600-ECA4FC0B7EAE}"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856D1-7EC9-462A-A3D5-1791BA263289}" type="slidenum">
              <a:rPr lang="en-US" smtClean="0"/>
              <a:t>‹#›</a:t>
            </a:fld>
            <a:endParaRPr lang="en-US"/>
          </a:p>
        </p:txBody>
      </p:sp>
    </p:spTree>
    <p:extLst>
      <p:ext uri="{BB962C8B-B14F-4D97-AF65-F5344CB8AC3E}">
        <p14:creationId xmlns:p14="http://schemas.microsoft.com/office/powerpoint/2010/main" val="81970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F8E65D3-3801-4B38-A600-ECA4FC0B7EAE}" type="datetimeFigureOut">
              <a:rPr lang="en-US" smtClean="0"/>
              <a:t>8/27/2023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AB856D1-7EC9-462A-A3D5-1791BA263289}" type="slidenum">
              <a:rPr lang="en-US" smtClean="0"/>
              <a:t>‹#›</a:t>
            </a:fld>
            <a:endParaRPr lang="en-US"/>
          </a:p>
        </p:txBody>
      </p:sp>
    </p:spTree>
    <p:extLst>
      <p:ext uri="{BB962C8B-B14F-4D97-AF65-F5344CB8AC3E}">
        <p14:creationId xmlns:p14="http://schemas.microsoft.com/office/powerpoint/2010/main" val="31241474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ABD3-3CA1-7211-460C-F095860D8D27}"/>
              </a:ext>
            </a:extLst>
          </p:cNvPr>
          <p:cNvSpPr>
            <a:spLocks noGrp="1"/>
          </p:cNvSpPr>
          <p:nvPr>
            <p:ph type="ctrTitle"/>
          </p:nvPr>
        </p:nvSpPr>
        <p:spPr/>
        <p:txBody>
          <a:bodyPr>
            <a:normAutofit/>
          </a:bodyPr>
          <a:lstStyle/>
          <a:p>
            <a:r>
              <a:rPr lang="en-US" dirty="0"/>
              <a:t>IT 332 Principles of Information Systems Architecture</a:t>
            </a:r>
          </a:p>
        </p:txBody>
      </p:sp>
      <p:sp>
        <p:nvSpPr>
          <p:cNvPr id="3" name="Subtitle 2">
            <a:extLst>
              <a:ext uri="{FF2B5EF4-FFF2-40B4-BE49-F238E27FC236}">
                <a16:creationId xmlns:a16="http://schemas.microsoft.com/office/drawing/2014/main" id="{EC88B16A-E697-1593-36B9-3BC92C9B1DB4}"/>
              </a:ext>
            </a:extLst>
          </p:cNvPr>
          <p:cNvSpPr>
            <a:spLocks noGrp="1"/>
          </p:cNvSpPr>
          <p:nvPr>
            <p:ph type="subTitle" idx="1"/>
          </p:nvPr>
        </p:nvSpPr>
        <p:spPr/>
        <p:txBody>
          <a:bodyPr>
            <a:normAutofit/>
          </a:bodyPr>
          <a:lstStyle/>
          <a:p>
            <a:endParaRPr lang="en-US" dirty="0"/>
          </a:p>
          <a:p>
            <a:r>
              <a:rPr lang="en-US" dirty="0"/>
              <a:t>By Corey Crooks</a:t>
            </a:r>
          </a:p>
          <a:p>
            <a:r>
              <a:rPr lang="en-US" dirty="0"/>
              <a:t>August 30</a:t>
            </a:r>
            <a:r>
              <a:rPr lang="en-US" baseline="30000" dirty="0"/>
              <a:t>th</a:t>
            </a:r>
            <a:r>
              <a:rPr lang="en-US" dirty="0"/>
              <a:t>, 2023</a:t>
            </a:r>
          </a:p>
        </p:txBody>
      </p:sp>
    </p:spTree>
    <p:extLst>
      <p:ext uri="{BB962C8B-B14F-4D97-AF65-F5344CB8AC3E}">
        <p14:creationId xmlns:p14="http://schemas.microsoft.com/office/powerpoint/2010/main" val="386704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72C35-E37A-EE1C-7A11-027F68AD1C51}"/>
              </a:ext>
            </a:extLst>
          </p:cNvPr>
          <p:cNvSpPr>
            <a:spLocks noGrp="1"/>
          </p:cNvSpPr>
          <p:nvPr>
            <p:ph idx="1"/>
          </p:nvPr>
        </p:nvSpPr>
        <p:spPr>
          <a:xfrm>
            <a:off x="838200" y="326003"/>
            <a:ext cx="10515600" cy="5850960"/>
          </a:xfrm>
        </p:spPr>
        <p:txBody>
          <a:bodyPr>
            <a:normAutofit/>
          </a:bodyPr>
          <a:lstStyle/>
          <a:p>
            <a:pPr marL="0" indent="0" algn="ctr">
              <a:buNone/>
            </a:pPr>
            <a:r>
              <a:rPr lang="en-US" b="1" dirty="0"/>
              <a:t>References</a:t>
            </a:r>
          </a:p>
          <a:p>
            <a:r>
              <a:rPr lang="en-US" dirty="0" err="1"/>
              <a:t>Asustor</a:t>
            </a:r>
            <a:r>
              <a:rPr lang="en-US" dirty="0"/>
              <a:t> on Amazon. (2023, August 27). </a:t>
            </a:r>
            <a:r>
              <a:rPr lang="en-US" dirty="0" err="1"/>
              <a:t>Asustor</a:t>
            </a:r>
            <a:r>
              <a:rPr lang="en-US" dirty="0"/>
              <a:t> </a:t>
            </a:r>
            <a:r>
              <a:rPr lang="en-US" dirty="0" err="1"/>
              <a:t>Lockerstor</a:t>
            </a:r>
            <a:r>
              <a:rPr lang="en-US" dirty="0"/>
              <a:t> 2 Gen2 AS6702T - 2 Bay NAS, Quad-Core 2.0 GHz CPU, 4X M.2 NVMe Slots (PCIe 3.0), Dual 2.5GbE, 4GB DDR4 RAM, Network Attached Storage (Diskless). Retrieved from amazon.com: https://www.amazon.com/Asustor-Lockerstor-Gen2-AS6702T-Quad-Core/dp/B09VXCSLR4?tag=p00935-20&amp;ascsubtag=04ELAJzl4RFxT7fglrSpXoN&amp;th=1</a:t>
            </a:r>
          </a:p>
          <a:p>
            <a:r>
              <a:rPr lang="en-US" dirty="0" err="1"/>
              <a:t>Bletsch</a:t>
            </a:r>
            <a:r>
              <a:rPr lang="en-US" dirty="0"/>
              <a:t>, T. (n.d.). Network-Attached Storage (NAS). Retrieved from Enterprise Storage Architecture: https://people.duke.edu/~tkb13/courses/ece590-stor-2018fa/slides/06-nas.pdf</a:t>
            </a:r>
          </a:p>
          <a:p>
            <a:r>
              <a:rPr lang="en-US" dirty="0"/>
              <a:t>Florida State University. (n.d.). RAID 0: Striped Disk Array without Fault Tolerance. Retrieved from fsu.edu: https://web1.eng.famu.fsu.edu/~tsai/raid/raid.html</a:t>
            </a:r>
          </a:p>
          <a:p>
            <a:r>
              <a:rPr lang="en-US" dirty="0"/>
              <a:t>Saunders, G. (1999). Storage Devices -- Magnetic Disk, DAS, NAS, SAN, SSD, Optical, Flash, Tape. Retrieved from www.people.vcu.edu: https://www.people.vcu.edu/~gasaunde/201509EBUS202Storage.shtml</a:t>
            </a:r>
          </a:p>
          <a:p>
            <a:endParaRPr lang="en-US" dirty="0"/>
          </a:p>
          <a:p>
            <a:endParaRPr lang="en-US" dirty="0"/>
          </a:p>
        </p:txBody>
      </p:sp>
    </p:spTree>
    <p:extLst>
      <p:ext uri="{BB962C8B-B14F-4D97-AF65-F5344CB8AC3E}">
        <p14:creationId xmlns:p14="http://schemas.microsoft.com/office/powerpoint/2010/main" val="12565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A68D-49C3-13A9-4A3F-447F6C0E55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88A8D6D-4D15-7649-F995-755837E0A05E}"/>
              </a:ext>
            </a:extLst>
          </p:cNvPr>
          <p:cNvSpPr>
            <a:spLocks noGrp="1"/>
          </p:cNvSpPr>
          <p:nvPr>
            <p:ph idx="1"/>
          </p:nvPr>
        </p:nvSpPr>
        <p:spPr/>
        <p:txBody>
          <a:bodyPr/>
          <a:lstStyle/>
          <a:p>
            <a:r>
              <a:rPr lang="en-US" dirty="0"/>
              <a:t>There are benefits to each approach in the tech environment.</a:t>
            </a:r>
          </a:p>
          <a:p>
            <a:r>
              <a:rPr lang="en-US" dirty="0"/>
              <a:t>Storage solutions are as complicated and simple as you need them to be.</a:t>
            </a:r>
          </a:p>
          <a:p>
            <a:r>
              <a:rPr lang="en-US" dirty="0"/>
              <a:t>Security is an ever-evolving concern.</a:t>
            </a:r>
          </a:p>
          <a:p>
            <a:r>
              <a:rPr lang="en-US" dirty="0"/>
              <a:t>Data availability differs depending on the environment the data exists in.</a:t>
            </a:r>
          </a:p>
        </p:txBody>
      </p:sp>
    </p:spTree>
    <p:extLst>
      <p:ext uri="{BB962C8B-B14F-4D97-AF65-F5344CB8AC3E}">
        <p14:creationId xmlns:p14="http://schemas.microsoft.com/office/powerpoint/2010/main" val="39388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8D3B-C9EF-D5F9-3E86-0674934DAFA8}"/>
              </a:ext>
            </a:extLst>
          </p:cNvPr>
          <p:cNvSpPr>
            <a:spLocks noGrp="1"/>
          </p:cNvSpPr>
          <p:nvPr>
            <p:ph type="title"/>
          </p:nvPr>
        </p:nvSpPr>
        <p:spPr/>
        <p:txBody>
          <a:bodyPr/>
          <a:lstStyle/>
          <a:p>
            <a:r>
              <a:rPr lang="en-US" dirty="0"/>
              <a:t>Lower Level RAID</a:t>
            </a:r>
          </a:p>
        </p:txBody>
      </p:sp>
      <p:sp>
        <p:nvSpPr>
          <p:cNvPr id="3" name="Content Placeholder 2">
            <a:extLst>
              <a:ext uri="{FF2B5EF4-FFF2-40B4-BE49-F238E27FC236}">
                <a16:creationId xmlns:a16="http://schemas.microsoft.com/office/drawing/2014/main" id="{8F91EBC1-84E8-92D7-9DAB-F0B153462649}"/>
              </a:ext>
            </a:extLst>
          </p:cNvPr>
          <p:cNvSpPr>
            <a:spLocks noGrp="1"/>
          </p:cNvSpPr>
          <p:nvPr>
            <p:ph idx="1"/>
          </p:nvPr>
        </p:nvSpPr>
        <p:spPr/>
        <p:txBody>
          <a:bodyPr/>
          <a:lstStyle/>
          <a:p>
            <a:r>
              <a:rPr lang="en-US" dirty="0"/>
              <a:t>RAID 0 eliminates redundancy.</a:t>
            </a:r>
          </a:p>
          <a:p>
            <a:endParaRPr lang="en-US" dirty="0"/>
          </a:p>
          <a:p>
            <a:r>
              <a:rPr lang="en-US" dirty="0"/>
              <a:t>More data with less processing needs.</a:t>
            </a:r>
          </a:p>
          <a:p>
            <a:endParaRPr lang="en-US" dirty="0"/>
          </a:p>
          <a:p>
            <a:r>
              <a:rPr lang="en-US" dirty="0"/>
              <a:t>Provides a benefit in a fault-less scenario.</a:t>
            </a:r>
          </a:p>
        </p:txBody>
      </p:sp>
    </p:spTree>
    <p:extLst>
      <p:ext uri="{BB962C8B-B14F-4D97-AF65-F5344CB8AC3E}">
        <p14:creationId xmlns:p14="http://schemas.microsoft.com/office/powerpoint/2010/main" val="157743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B1CE-F90D-F624-D6C9-F4DAA46DDD03}"/>
              </a:ext>
            </a:extLst>
          </p:cNvPr>
          <p:cNvSpPr>
            <a:spLocks noGrp="1"/>
          </p:cNvSpPr>
          <p:nvPr>
            <p:ph type="title"/>
          </p:nvPr>
        </p:nvSpPr>
        <p:spPr/>
        <p:txBody>
          <a:bodyPr/>
          <a:lstStyle/>
          <a:p>
            <a:r>
              <a:rPr lang="en-US" dirty="0"/>
              <a:t>Higher-level RAID</a:t>
            </a:r>
          </a:p>
        </p:txBody>
      </p:sp>
      <p:sp>
        <p:nvSpPr>
          <p:cNvPr id="3" name="Content Placeholder 2">
            <a:extLst>
              <a:ext uri="{FF2B5EF4-FFF2-40B4-BE49-F238E27FC236}">
                <a16:creationId xmlns:a16="http://schemas.microsoft.com/office/drawing/2014/main" id="{EBD9C91E-4A90-3930-DA7C-35375AD95789}"/>
              </a:ext>
            </a:extLst>
          </p:cNvPr>
          <p:cNvSpPr>
            <a:spLocks noGrp="1"/>
          </p:cNvSpPr>
          <p:nvPr>
            <p:ph idx="1"/>
          </p:nvPr>
        </p:nvSpPr>
        <p:spPr/>
        <p:txBody>
          <a:bodyPr/>
          <a:lstStyle/>
          <a:p>
            <a:r>
              <a:rPr lang="en-US" dirty="0"/>
              <a:t>RAID 6 eliminates the lack of redundancy while adding more security and parity.</a:t>
            </a:r>
          </a:p>
          <a:p>
            <a:endParaRPr lang="en-US" dirty="0"/>
          </a:p>
          <a:p>
            <a:r>
              <a:rPr lang="en-US" dirty="0"/>
              <a:t>More redundant data heightens security.</a:t>
            </a:r>
          </a:p>
          <a:p>
            <a:endParaRPr lang="en-US" dirty="0"/>
          </a:p>
          <a:p>
            <a:r>
              <a:rPr lang="en-US" dirty="0"/>
              <a:t>Increased security can increase data availability</a:t>
            </a:r>
          </a:p>
          <a:p>
            <a:pPr lvl="1"/>
            <a:r>
              <a:rPr lang="en-US" dirty="0"/>
              <a:t>Algorithms can be put in place to retrieve alternate datasets in a fault.</a:t>
            </a:r>
          </a:p>
        </p:txBody>
      </p:sp>
    </p:spTree>
    <p:extLst>
      <p:ext uri="{BB962C8B-B14F-4D97-AF65-F5344CB8AC3E}">
        <p14:creationId xmlns:p14="http://schemas.microsoft.com/office/powerpoint/2010/main" val="155399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13EF-E693-5AC9-8587-F9BDD37F1B25}"/>
              </a:ext>
            </a:extLst>
          </p:cNvPr>
          <p:cNvSpPr>
            <a:spLocks noGrp="1"/>
          </p:cNvSpPr>
          <p:nvPr>
            <p:ph type="title"/>
          </p:nvPr>
        </p:nvSpPr>
        <p:spPr/>
        <p:txBody>
          <a:bodyPr/>
          <a:lstStyle/>
          <a:p>
            <a:r>
              <a:rPr lang="en-US" dirty="0"/>
              <a:t>Which is better?</a:t>
            </a:r>
          </a:p>
        </p:txBody>
      </p:sp>
      <p:sp>
        <p:nvSpPr>
          <p:cNvPr id="3" name="Content Placeholder 2">
            <a:extLst>
              <a:ext uri="{FF2B5EF4-FFF2-40B4-BE49-F238E27FC236}">
                <a16:creationId xmlns:a16="http://schemas.microsoft.com/office/drawing/2014/main" id="{1D47681D-F1E4-F336-56F2-BCA6181D304A}"/>
              </a:ext>
            </a:extLst>
          </p:cNvPr>
          <p:cNvSpPr>
            <a:spLocks noGrp="1"/>
          </p:cNvSpPr>
          <p:nvPr>
            <p:ph idx="1"/>
          </p:nvPr>
        </p:nvSpPr>
        <p:spPr/>
        <p:txBody>
          <a:bodyPr/>
          <a:lstStyle/>
          <a:p>
            <a:r>
              <a:rPr lang="en-US" dirty="0"/>
              <a:t>There is no one-size-fits-all.</a:t>
            </a:r>
          </a:p>
          <a:p>
            <a:endParaRPr lang="en-US" dirty="0"/>
          </a:p>
          <a:p>
            <a:r>
              <a:rPr lang="en-US" dirty="0"/>
              <a:t>Different RAID protocols offer different benefits.</a:t>
            </a:r>
          </a:p>
          <a:p>
            <a:endParaRPr lang="en-US" dirty="0"/>
          </a:p>
          <a:p>
            <a:r>
              <a:rPr lang="en-US" dirty="0"/>
              <a:t>There is a balance between security and capacity.</a:t>
            </a:r>
          </a:p>
        </p:txBody>
      </p:sp>
    </p:spTree>
    <p:extLst>
      <p:ext uri="{BB962C8B-B14F-4D97-AF65-F5344CB8AC3E}">
        <p14:creationId xmlns:p14="http://schemas.microsoft.com/office/powerpoint/2010/main" val="254753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9C0E-0404-0BBE-F487-EAA0ED10345D}"/>
              </a:ext>
            </a:extLst>
          </p:cNvPr>
          <p:cNvSpPr>
            <a:spLocks noGrp="1"/>
          </p:cNvSpPr>
          <p:nvPr>
            <p:ph type="title"/>
          </p:nvPr>
        </p:nvSpPr>
        <p:spPr/>
        <p:txBody>
          <a:bodyPr/>
          <a:lstStyle/>
          <a:p>
            <a:r>
              <a:rPr lang="en-US" dirty="0"/>
              <a:t>DAS</a:t>
            </a:r>
          </a:p>
        </p:txBody>
      </p:sp>
      <p:sp>
        <p:nvSpPr>
          <p:cNvPr id="3" name="Content Placeholder 2">
            <a:extLst>
              <a:ext uri="{FF2B5EF4-FFF2-40B4-BE49-F238E27FC236}">
                <a16:creationId xmlns:a16="http://schemas.microsoft.com/office/drawing/2014/main" id="{3B6476FF-6D36-482F-6D33-1A7E404D4AF9}"/>
              </a:ext>
            </a:extLst>
          </p:cNvPr>
          <p:cNvSpPr>
            <a:spLocks noGrp="1"/>
          </p:cNvSpPr>
          <p:nvPr>
            <p:ph idx="1"/>
          </p:nvPr>
        </p:nvSpPr>
        <p:spPr/>
        <p:txBody>
          <a:bodyPr/>
          <a:lstStyle/>
          <a:p>
            <a:r>
              <a:rPr lang="en-US" dirty="0"/>
              <a:t>Direct Attached Storage</a:t>
            </a:r>
          </a:p>
          <a:p>
            <a:endParaRPr lang="en-US" dirty="0"/>
          </a:p>
          <a:p>
            <a:pPr lvl="1"/>
            <a:r>
              <a:rPr lang="en-US" dirty="0"/>
              <a:t>Storage is directly attached to computing devices.</a:t>
            </a:r>
          </a:p>
          <a:p>
            <a:pPr lvl="1"/>
            <a:endParaRPr lang="en-US" dirty="0"/>
          </a:p>
          <a:p>
            <a:pPr lvl="1"/>
            <a:r>
              <a:rPr lang="en-US" dirty="0"/>
              <a:t>No “above-the-wire” functionality.</a:t>
            </a:r>
          </a:p>
          <a:p>
            <a:pPr lvl="1"/>
            <a:endParaRPr lang="en-US" dirty="0"/>
          </a:p>
          <a:p>
            <a:pPr lvl="1"/>
            <a:r>
              <a:rPr lang="en-US" dirty="0"/>
              <a:t>A physical fault can cascade.</a:t>
            </a:r>
          </a:p>
        </p:txBody>
      </p:sp>
    </p:spTree>
    <p:extLst>
      <p:ext uri="{BB962C8B-B14F-4D97-AF65-F5344CB8AC3E}">
        <p14:creationId xmlns:p14="http://schemas.microsoft.com/office/powerpoint/2010/main" val="234416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25B1-F123-3BF9-E325-8D4E88D0D223}"/>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9637C065-8F7D-626F-B01A-4A061CD82AB2}"/>
              </a:ext>
            </a:extLst>
          </p:cNvPr>
          <p:cNvSpPr>
            <a:spLocks noGrp="1"/>
          </p:cNvSpPr>
          <p:nvPr>
            <p:ph idx="1"/>
          </p:nvPr>
        </p:nvSpPr>
        <p:spPr/>
        <p:txBody>
          <a:bodyPr/>
          <a:lstStyle/>
          <a:p>
            <a:r>
              <a:rPr lang="en-US" dirty="0"/>
              <a:t>Network Attached Storage</a:t>
            </a:r>
          </a:p>
          <a:p>
            <a:pPr lvl="1"/>
            <a:endParaRPr lang="en-US" dirty="0"/>
          </a:p>
          <a:p>
            <a:pPr lvl="1"/>
            <a:r>
              <a:rPr lang="en-US" dirty="0"/>
              <a:t>Storage is soft-connected to your computing device(s).</a:t>
            </a:r>
          </a:p>
          <a:p>
            <a:pPr lvl="1"/>
            <a:endParaRPr lang="en-US" dirty="0"/>
          </a:p>
          <a:p>
            <a:pPr lvl="1"/>
            <a:r>
              <a:rPr lang="en-US" dirty="0"/>
              <a:t>One storage can service multiple clients.</a:t>
            </a:r>
          </a:p>
          <a:p>
            <a:pPr lvl="1"/>
            <a:endParaRPr lang="en-US" dirty="0"/>
          </a:p>
          <a:p>
            <a:pPr lvl="1"/>
            <a:r>
              <a:rPr lang="en-US" dirty="0"/>
              <a:t>Software is easier to put in place to block or manage access.</a:t>
            </a:r>
          </a:p>
          <a:p>
            <a:pPr lvl="1"/>
            <a:endParaRPr lang="en-US" dirty="0"/>
          </a:p>
          <a:p>
            <a:pPr lvl="1"/>
            <a:r>
              <a:rPr lang="en-US" dirty="0"/>
              <a:t>Downtime can be an issue.</a:t>
            </a:r>
          </a:p>
        </p:txBody>
      </p:sp>
    </p:spTree>
    <p:extLst>
      <p:ext uri="{BB962C8B-B14F-4D97-AF65-F5344CB8AC3E}">
        <p14:creationId xmlns:p14="http://schemas.microsoft.com/office/powerpoint/2010/main" val="78918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2EE2-E574-D5D9-C4FF-78914B57C87F}"/>
              </a:ext>
            </a:extLst>
          </p:cNvPr>
          <p:cNvSpPr>
            <a:spLocks noGrp="1"/>
          </p:cNvSpPr>
          <p:nvPr>
            <p:ph type="title"/>
          </p:nvPr>
        </p:nvSpPr>
        <p:spPr/>
        <p:txBody>
          <a:bodyPr/>
          <a:lstStyle/>
          <a:p>
            <a:r>
              <a:rPr lang="en-US" dirty="0"/>
              <a:t>Which is better?</a:t>
            </a:r>
          </a:p>
        </p:txBody>
      </p:sp>
      <p:sp>
        <p:nvSpPr>
          <p:cNvPr id="3" name="Content Placeholder 2">
            <a:extLst>
              <a:ext uri="{FF2B5EF4-FFF2-40B4-BE49-F238E27FC236}">
                <a16:creationId xmlns:a16="http://schemas.microsoft.com/office/drawing/2014/main" id="{E58829A6-DED8-3E77-7E3C-78DD32B1AFD6}"/>
              </a:ext>
            </a:extLst>
          </p:cNvPr>
          <p:cNvSpPr>
            <a:spLocks noGrp="1"/>
          </p:cNvSpPr>
          <p:nvPr>
            <p:ph idx="1"/>
          </p:nvPr>
        </p:nvSpPr>
        <p:spPr/>
        <p:txBody>
          <a:bodyPr/>
          <a:lstStyle/>
          <a:p>
            <a:r>
              <a:rPr lang="en-US" dirty="0"/>
              <a:t>There is a give-and-take to each approach.</a:t>
            </a:r>
          </a:p>
          <a:p>
            <a:endParaRPr lang="en-US" dirty="0"/>
          </a:p>
          <a:p>
            <a:r>
              <a:rPr lang="en-US" dirty="0"/>
              <a:t>DAS can be beneficial for personal computing/OEM manufacturing like Lenovo, HP.</a:t>
            </a:r>
          </a:p>
          <a:p>
            <a:pPr lvl="1"/>
            <a:r>
              <a:rPr lang="en-US" dirty="0"/>
              <a:t>DAS could be much more complicated to set up in a common household.</a:t>
            </a:r>
          </a:p>
          <a:p>
            <a:r>
              <a:rPr lang="en-US" dirty="0"/>
              <a:t>NAS could be beneficial should a number of clients need the same data like business registers or paperwork</a:t>
            </a:r>
          </a:p>
          <a:p>
            <a:r>
              <a:rPr lang="en-US" dirty="0"/>
              <a:t>It may be important to consider the fault-potential should clients be out of range of the network, or not know how to set up privileges. </a:t>
            </a:r>
          </a:p>
        </p:txBody>
      </p:sp>
    </p:spTree>
    <p:extLst>
      <p:ext uri="{BB962C8B-B14F-4D97-AF65-F5344CB8AC3E}">
        <p14:creationId xmlns:p14="http://schemas.microsoft.com/office/powerpoint/2010/main" val="81151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0BBE-B492-C714-F425-0FA06D5C339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AA0C4F-5A54-0345-9FF3-7B25AB859FA5}"/>
              </a:ext>
            </a:extLst>
          </p:cNvPr>
          <p:cNvSpPr>
            <a:spLocks noGrp="1"/>
          </p:cNvSpPr>
          <p:nvPr>
            <p:ph idx="1"/>
          </p:nvPr>
        </p:nvSpPr>
        <p:spPr/>
        <p:txBody>
          <a:bodyPr/>
          <a:lstStyle/>
          <a:p>
            <a:r>
              <a:rPr lang="en-US" dirty="0"/>
              <a:t>RAID gives what you need</a:t>
            </a:r>
          </a:p>
          <a:p>
            <a:pPr lvl="1"/>
            <a:r>
              <a:rPr lang="en-US" dirty="0"/>
              <a:t>Higher redundancy increases security, but also write times.</a:t>
            </a:r>
          </a:p>
          <a:p>
            <a:endParaRPr lang="en-US" dirty="0"/>
          </a:p>
          <a:p>
            <a:r>
              <a:rPr lang="en-US" dirty="0"/>
              <a:t>A DAS can help one client deliver on high capacity sets of data.</a:t>
            </a:r>
          </a:p>
          <a:p>
            <a:r>
              <a:rPr lang="en-US" dirty="0"/>
              <a:t>A NAS can help a group of people share their information effectively.</a:t>
            </a:r>
          </a:p>
          <a:p>
            <a:pPr lvl="1"/>
            <a:r>
              <a:rPr lang="en-US" dirty="0"/>
              <a:t>The use-case for either approach varies by the needs of the environment.</a:t>
            </a:r>
          </a:p>
          <a:p>
            <a:endParaRPr lang="en-US" dirty="0"/>
          </a:p>
          <a:p>
            <a:r>
              <a:rPr lang="en-US" dirty="0"/>
              <a:t>Security concerns exist at all levels.</a:t>
            </a:r>
          </a:p>
        </p:txBody>
      </p:sp>
    </p:spTree>
    <p:extLst>
      <p:ext uri="{BB962C8B-B14F-4D97-AF65-F5344CB8AC3E}">
        <p14:creationId xmlns:p14="http://schemas.microsoft.com/office/powerpoint/2010/main" val="12813588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TotalTime>
  <Words>1451</Words>
  <Application>Microsoft Office PowerPoint</Application>
  <PresentationFormat>Widescreen</PresentationFormat>
  <Paragraphs>79</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Times New Roman</vt:lpstr>
      <vt:lpstr>Wingdings 2</vt:lpstr>
      <vt:lpstr>View</vt:lpstr>
      <vt:lpstr>IT 332 Principles of Information Systems Architecture</vt:lpstr>
      <vt:lpstr>Introduction</vt:lpstr>
      <vt:lpstr>Lower Level RAID</vt:lpstr>
      <vt:lpstr>Higher-level RAID</vt:lpstr>
      <vt:lpstr>Which is better?</vt:lpstr>
      <vt:lpstr>DAS</vt:lpstr>
      <vt:lpstr>NAS</vt:lpstr>
      <vt:lpstr>Which is better?</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332 Principles of Information Systems Architecture</dc:title>
  <dc:creator>Classic Corey</dc:creator>
  <cp:lastModifiedBy>Classic Corey</cp:lastModifiedBy>
  <cp:revision>2</cp:revision>
  <dcterms:created xsi:type="dcterms:W3CDTF">2023-08-27T11:18:13Z</dcterms:created>
  <dcterms:modified xsi:type="dcterms:W3CDTF">2023-08-27T11:19:17Z</dcterms:modified>
</cp:coreProperties>
</file>