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
  </p:notes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26" autoAdjust="0"/>
    <p:restoredTop sz="94660"/>
  </p:normalViewPr>
  <p:slideViewPr>
    <p:cSldViewPr snapToGrid="0">
      <p:cViewPr varScale="1">
        <p:scale>
          <a:sx n="98" d="100"/>
          <a:sy n="98" d="100"/>
        </p:scale>
        <p:origin x="106" y="208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DAA488-DDD5-4CF5-85EE-D9EA086BD3AF}" type="datetimeFigureOut">
              <a:rPr lang="en-US" smtClean="0"/>
              <a:t>9/5/2023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87774E-DD08-46AF-8651-07C9D1E46147}" type="slidenum">
              <a:rPr lang="en-US" smtClean="0"/>
              <a:t>‹#›</a:t>
            </a:fld>
            <a:endParaRPr lang="en-US"/>
          </a:p>
        </p:txBody>
      </p:sp>
    </p:spTree>
    <p:extLst>
      <p:ext uri="{BB962C8B-B14F-4D97-AF65-F5344CB8AC3E}">
        <p14:creationId xmlns:p14="http://schemas.microsoft.com/office/powerpoint/2010/main" val="4352467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many different ways to set up a LAN cluster. Which layout to choose is dependent on the needs of the overall utilization, as there is no “best” option for every use case. Stars and rings may utilize complicated theories like central servers that have the entire network rely on them. A bus communication method requires a backbone wire for proper communication. Mesh clusters on the other hand do not fully need centralized communication relays in order to operate. In a full Mesh cluster, each device is connected to each other device. This will allow all devices to communicate with each other unhindered should any one of them go offline. Naturally, this greatly bolsters the network’s reliability, as there may technically be more points of failure, but none of them are primary catastrophic potentials quite like a central server. </a:t>
            </a:r>
          </a:p>
          <a:p>
            <a:endParaRPr lang="en-US" dirty="0"/>
          </a:p>
          <a:p>
            <a:r>
              <a:rPr lang="en-US" dirty="0"/>
              <a:t>In the diagram above, there are three scenarios. The leftmost scenario depicts a full wired LAN cluster. In this event, each computer is connected to each other via an ethernet cable. This connection is stable and fast, since it is independent of any other connections, and would not need to share any bandwidth should large files be transmitting from other devices on this network. In the middle scenario, a partial wireless LAN cluster has been implemented. A wireless access point has been established as a primary connection point that devices can connect and disconnect from at will. It is worth noting that adding and removing devices from this type of topology is extremely simple and straightforward, as there is no physical connection being made, and wires are not necessary to move around. This does come with the drawback of a centralized device, however. Connections being made and communications being transmitted are dependent on the primary wireless access point and the entire network will shut down should the wireless access point lose operation.  The rightmost scenario depicts a partial wired LAN cluster. Each device on this network is connected to each other through either direct or indirect means. As can be seen in the diagram, some computers have ethernet connected directly from one computer to another, but others must “chain” through other computers to get to a destination. For example, the middle computer may communicate directly to the top right computer. If the desired target of the communication was instead the bottom left computer, the middle computer would have to transmit the data around the network starting with the top right computer, passing the information along. This is not ideal, as the information is less secure  going through more computers than necessary, but the indirect connections require more dependencies than are necessary, and thus implement more catastrophic points of failure than if the computers were all directly connected.</a:t>
            </a:r>
          </a:p>
        </p:txBody>
      </p:sp>
      <p:sp>
        <p:nvSpPr>
          <p:cNvPr id="4" name="Slide Number Placeholder 3"/>
          <p:cNvSpPr>
            <a:spLocks noGrp="1"/>
          </p:cNvSpPr>
          <p:nvPr>
            <p:ph type="sldNum" sz="quarter" idx="5"/>
          </p:nvPr>
        </p:nvSpPr>
        <p:spPr/>
        <p:txBody>
          <a:bodyPr/>
          <a:lstStyle/>
          <a:p>
            <a:fld id="{9D87774E-DD08-46AF-8651-07C9D1E46147}" type="slidenum">
              <a:rPr lang="en-US" smtClean="0"/>
              <a:t>2</a:t>
            </a:fld>
            <a:endParaRPr lang="en-US"/>
          </a:p>
        </p:txBody>
      </p:sp>
    </p:spTree>
    <p:extLst>
      <p:ext uri="{BB962C8B-B14F-4D97-AF65-F5344CB8AC3E}">
        <p14:creationId xmlns:p14="http://schemas.microsoft.com/office/powerpoint/2010/main" val="18913915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Like most things technologically inclined, there are a vast amount of ways to do one thing. In this case, the goal would be to communicate from a datacenter to a residential address’ laptop or computer system. This would be an example of a WAN topology. Although there are many ways to set a connection like this, the diagram above focuses on Multi Protocol Label Switching. In this solution, data is packaged according to protocols on the respective OSI layers, and sent to an MPLS service provider using a label attached to the data during transit between layers 2 and 3. The service provider will use this data label to route the packages to securely and privately transmit data to the router on the other end of the requester’s WAN.</a:t>
            </a:r>
          </a:p>
        </p:txBody>
      </p:sp>
      <p:sp>
        <p:nvSpPr>
          <p:cNvPr id="4" name="Slide Number Placeholder 3"/>
          <p:cNvSpPr>
            <a:spLocks noGrp="1"/>
          </p:cNvSpPr>
          <p:nvPr>
            <p:ph type="sldNum" sz="quarter" idx="5"/>
          </p:nvPr>
        </p:nvSpPr>
        <p:spPr/>
        <p:txBody>
          <a:bodyPr/>
          <a:lstStyle/>
          <a:p>
            <a:fld id="{9D87774E-DD08-46AF-8651-07C9D1E46147}" type="slidenum">
              <a:rPr lang="en-US" smtClean="0"/>
              <a:t>3</a:t>
            </a:fld>
            <a:endParaRPr lang="en-US"/>
          </a:p>
        </p:txBody>
      </p:sp>
    </p:spTree>
    <p:extLst>
      <p:ext uri="{BB962C8B-B14F-4D97-AF65-F5344CB8AC3E}">
        <p14:creationId xmlns:p14="http://schemas.microsoft.com/office/powerpoint/2010/main" val="40207421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per each of the connection topologies, the OSI Model is used differently. For instance, a LAN Mesh cluster would not particularly utilize the Session layer, as no real sessions need to be modified in any meaningful way. Additionally, Multi Protocol Label Switching sees a unique use-case for the OSI Model layer protocols, as it technically will work between the Data Link and Network layer in order to attach a data label to the package to transmit, and assist in data delivery and privacy. Each different topology has similarities such as cabling, interaction, and standards in each layer, as well as alternate methodologies as previously described.</a:t>
            </a:r>
          </a:p>
        </p:txBody>
      </p:sp>
      <p:sp>
        <p:nvSpPr>
          <p:cNvPr id="4" name="Slide Number Placeholder 3"/>
          <p:cNvSpPr>
            <a:spLocks noGrp="1"/>
          </p:cNvSpPr>
          <p:nvPr>
            <p:ph type="sldNum" sz="quarter" idx="5"/>
          </p:nvPr>
        </p:nvSpPr>
        <p:spPr/>
        <p:txBody>
          <a:bodyPr/>
          <a:lstStyle/>
          <a:p>
            <a:fld id="{9D87774E-DD08-46AF-8651-07C9D1E46147}" type="slidenum">
              <a:rPr lang="en-US" smtClean="0"/>
              <a:t>4</a:t>
            </a:fld>
            <a:endParaRPr lang="en-US"/>
          </a:p>
        </p:txBody>
      </p:sp>
    </p:spTree>
    <p:extLst>
      <p:ext uri="{BB962C8B-B14F-4D97-AF65-F5344CB8AC3E}">
        <p14:creationId xmlns:p14="http://schemas.microsoft.com/office/powerpoint/2010/main" val="17463099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59809CB-E961-4891-89B7-278DED7157F2}" type="datetimeFigureOut">
              <a:rPr lang="en-US" smtClean="0"/>
              <a:t>9/5/2023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CE08B5-9375-4E3A-B51F-6116089C3BCA}"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3551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9809CB-E961-4891-89B7-278DED7157F2}" type="datetimeFigureOut">
              <a:rPr lang="en-US" smtClean="0"/>
              <a:t>9/5/2023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CE08B5-9375-4E3A-B51F-6116089C3BCA}" type="slidenum">
              <a:rPr lang="en-US" smtClean="0"/>
              <a:t>‹#›</a:t>
            </a:fld>
            <a:endParaRPr lang="en-US"/>
          </a:p>
        </p:txBody>
      </p:sp>
    </p:spTree>
    <p:extLst>
      <p:ext uri="{BB962C8B-B14F-4D97-AF65-F5344CB8AC3E}">
        <p14:creationId xmlns:p14="http://schemas.microsoft.com/office/powerpoint/2010/main" val="385007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9809CB-E961-4891-89B7-278DED7157F2}" type="datetimeFigureOut">
              <a:rPr lang="en-US" smtClean="0"/>
              <a:t>9/5/2023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CE08B5-9375-4E3A-B51F-6116089C3BCA}" type="slidenum">
              <a:rPr lang="en-US" smtClean="0"/>
              <a:t>‹#›</a:t>
            </a:fld>
            <a:endParaRPr lang="en-US"/>
          </a:p>
        </p:txBody>
      </p:sp>
    </p:spTree>
    <p:extLst>
      <p:ext uri="{BB962C8B-B14F-4D97-AF65-F5344CB8AC3E}">
        <p14:creationId xmlns:p14="http://schemas.microsoft.com/office/powerpoint/2010/main" val="32841033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9809CB-E961-4891-89B7-278DED7157F2}" type="datetimeFigureOut">
              <a:rPr lang="en-US" smtClean="0"/>
              <a:t>9/5/2023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CE08B5-9375-4E3A-B51F-6116089C3BCA}" type="slidenum">
              <a:rPr lang="en-US" smtClean="0"/>
              <a:t>‹#›</a:t>
            </a:fld>
            <a:endParaRPr lang="en-US"/>
          </a:p>
        </p:txBody>
      </p:sp>
    </p:spTree>
    <p:extLst>
      <p:ext uri="{BB962C8B-B14F-4D97-AF65-F5344CB8AC3E}">
        <p14:creationId xmlns:p14="http://schemas.microsoft.com/office/powerpoint/2010/main" val="29603918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9809CB-E961-4891-89B7-278DED7157F2}" type="datetimeFigureOut">
              <a:rPr lang="en-US" smtClean="0"/>
              <a:t>9/5/2023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CE08B5-9375-4E3A-B51F-6116089C3BCA}"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0222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59809CB-E961-4891-89B7-278DED7157F2}" type="datetimeFigureOut">
              <a:rPr lang="en-US" smtClean="0"/>
              <a:t>9/5/2023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CE08B5-9375-4E3A-B51F-6116089C3BCA}" type="slidenum">
              <a:rPr lang="en-US" smtClean="0"/>
              <a:t>‹#›</a:t>
            </a:fld>
            <a:endParaRPr lang="en-US"/>
          </a:p>
        </p:txBody>
      </p:sp>
    </p:spTree>
    <p:extLst>
      <p:ext uri="{BB962C8B-B14F-4D97-AF65-F5344CB8AC3E}">
        <p14:creationId xmlns:p14="http://schemas.microsoft.com/office/powerpoint/2010/main" val="29054536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59809CB-E961-4891-89B7-278DED7157F2}" type="datetimeFigureOut">
              <a:rPr lang="en-US" smtClean="0"/>
              <a:t>9/5/2023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1CE08B5-9375-4E3A-B51F-6116089C3BCA}" type="slidenum">
              <a:rPr lang="en-US" smtClean="0"/>
              <a:t>‹#›</a:t>
            </a:fld>
            <a:endParaRPr lang="en-US"/>
          </a:p>
        </p:txBody>
      </p:sp>
    </p:spTree>
    <p:extLst>
      <p:ext uri="{BB962C8B-B14F-4D97-AF65-F5344CB8AC3E}">
        <p14:creationId xmlns:p14="http://schemas.microsoft.com/office/powerpoint/2010/main" val="716691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59809CB-E961-4891-89B7-278DED7157F2}" type="datetimeFigureOut">
              <a:rPr lang="en-US" smtClean="0"/>
              <a:t>9/5/2023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1CE08B5-9375-4E3A-B51F-6116089C3BCA}" type="slidenum">
              <a:rPr lang="en-US" smtClean="0"/>
              <a:t>‹#›</a:t>
            </a:fld>
            <a:endParaRPr lang="en-US"/>
          </a:p>
        </p:txBody>
      </p:sp>
    </p:spTree>
    <p:extLst>
      <p:ext uri="{BB962C8B-B14F-4D97-AF65-F5344CB8AC3E}">
        <p14:creationId xmlns:p14="http://schemas.microsoft.com/office/powerpoint/2010/main" val="2223244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59809CB-E961-4891-89B7-278DED7157F2}" type="datetimeFigureOut">
              <a:rPr lang="en-US" smtClean="0"/>
              <a:t>9/5/2023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41CE08B5-9375-4E3A-B51F-6116089C3BCA}" type="slidenum">
              <a:rPr lang="en-US" smtClean="0"/>
              <a:t>‹#›</a:t>
            </a:fld>
            <a:endParaRPr lang="en-US"/>
          </a:p>
        </p:txBody>
      </p:sp>
    </p:spTree>
    <p:extLst>
      <p:ext uri="{BB962C8B-B14F-4D97-AF65-F5344CB8AC3E}">
        <p14:creationId xmlns:p14="http://schemas.microsoft.com/office/powerpoint/2010/main" val="20335884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59809CB-E961-4891-89B7-278DED7157F2}" type="datetimeFigureOut">
              <a:rPr lang="en-US" smtClean="0"/>
              <a:t>9/5/2023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1CE08B5-9375-4E3A-B51F-6116089C3BCA}" type="slidenum">
              <a:rPr lang="en-US" smtClean="0"/>
              <a:t>‹#›</a:t>
            </a:fld>
            <a:endParaRPr lang="en-US"/>
          </a:p>
        </p:txBody>
      </p:sp>
    </p:spTree>
    <p:extLst>
      <p:ext uri="{BB962C8B-B14F-4D97-AF65-F5344CB8AC3E}">
        <p14:creationId xmlns:p14="http://schemas.microsoft.com/office/powerpoint/2010/main" val="11463602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59809CB-E961-4891-89B7-278DED7157F2}" type="datetimeFigureOut">
              <a:rPr lang="en-US" smtClean="0"/>
              <a:t>9/5/2023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CE08B5-9375-4E3A-B51F-6116089C3BCA}" type="slidenum">
              <a:rPr lang="en-US" smtClean="0"/>
              <a:t>‹#›</a:t>
            </a:fld>
            <a:endParaRPr lang="en-US"/>
          </a:p>
        </p:txBody>
      </p:sp>
    </p:spTree>
    <p:extLst>
      <p:ext uri="{BB962C8B-B14F-4D97-AF65-F5344CB8AC3E}">
        <p14:creationId xmlns:p14="http://schemas.microsoft.com/office/powerpoint/2010/main" val="10482207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59809CB-E961-4891-89B7-278DED7157F2}" type="datetimeFigureOut">
              <a:rPr lang="en-US" smtClean="0"/>
              <a:t>9/5/2023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1CE08B5-9375-4E3A-B51F-6116089C3BCA}"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14445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3.xml.rels><?xml version="1.0" encoding="UTF-8" standalone="yes"?>
<Relationships xmlns="http://schemas.openxmlformats.org/package/2006/relationships"><Relationship Id="rId8" Type="http://schemas.openxmlformats.org/officeDocument/2006/relationships/image" Target="../media/image3.svg"/><Relationship Id="rId13" Type="http://schemas.openxmlformats.org/officeDocument/2006/relationships/image" Target="../media/image16.png"/><Relationship Id="rId18" Type="http://schemas.openxmlformats.org/officeDocument/2006/relationships/image" Target="../media/image7.svg"/><Relationship Id="rId3" Type="http://schemas.openxmlformats.org/officeDocument/2006/relationships/image" Target="../media/image8.png"/><Relationship Id="rId21" Type="http://schemas.openxmlformats.org/officeDocument/2006/relationships/image" Target="../media/image22.png"/><Relationship Id="rId7" Type="http://schemas.openxmlformats.org/officeDocument/2006/relationships/image" Target="../media/image2.png"/><Relationship Id="rId12" Type="http://schemas.openxmlformats.org/officeDocument/2006/relationships/image" Target="../media/image15.svg"/><Relationship Id="rId17" Type="http://schemas.openxmlformats.org/officeDocument/2006/relationships/image" Target="../media/image6.png"/><Relationship Id="rId2" Type="http://schemas.openxmlformats.org/officeDocument/2006/relationships/notesSlide" Target="../notesSlides/notesSlide2.xml"/><Relationship Id="rId16" Type="http://schemas.openxmlformats.org/officeDocument/2006/relationships/image" Target="../media/image19.svg"/><Relationship Id="rId20" Type="http://schemas.openxmlformats.org/officeDocument/2006/relationships/image" Target="../media/image21.svg"/><Relationship Id="rId1" Type="http://schemas.openxmlformats.org/officeDocument/2006/relationships/slideLayout" Target="../slideLayouts/slideLayout2.xml"/><Relationship Id="rId6" Type="http://schemas.openxmlformats.org/officeDocument/2006/relationships/image" Target="../media/image11.svg"/><Relationship Id="rId11" Type="http://schemas.openxmlformats.org/officeDocument/2006/relationships/image" Target="../media/image14.png"/><Relationship Id="rId24" Type="http://schemas.openxmlformats.org/officeDocument/2006/relationships/image" Target="../media/image25.svg"/><Relationship Id="rId5" Type="http://schemas.openxmlformats.org/officeDocument/2006/relationships/image" Target="../media/image10.png"/><Relationship Id="rId15" Type="http://schemas.openxmlformats.org/officeDocument/2006/relationships/image" Target="../media/image18.png"/><Relationship Id="rId23" Type="http://schemas.openxmlformats.org/officeDocument/2006/relationships/image" Target="../media/image24.png"/><Relationship Id="rId10" Type="http://schemas.openxmlformats.org/officeDocument/2006/relationships/image" Target="../media/image13.svg"/><Relationship Id="rId19" Type="http://schemas.openxmlformats.org/officeDocument/2006/relationships/image" Target="../media/image20.png"/><Relationship Id="rId4" Type="http://schemas.openxmlformats.org/officeDocument/2006/relationships/image" Target="../media/image9.svg"/><Relationship Id="rId9" Type="http://schemas.openxmlformats.org/officeDocument/2006/relationships/image" Target="../media/image12.png"/><Relationship Id="rId14" Type="http://schemas.openxmlformats.org/officeDocument/2006/relationships/image" Target="../media/image17.svg"/><Relationship Id="rId22" Type="http://schemas.openxmlformats.org/officeDocument/2006/relationships/image" Target="../media/image23.sv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56CEC-7480-8556-AA68-5B73F4ED792F}"/>
              </a:ext>
            </a:extLst>
          </p:cNvPr>
          <p:cNvSpPr>
            <a:spLocks noGrp="1"/>
          </p:cNvSpPr>
          <p:nvPr>
            <p:ph type="ctrTitle"/>
          </p:nvPr>
        </p:nvSpPr>
        <p:spPr/>
        <p:txBody>
          <a:bodyPr>
            <a:normAutofit/>
          </a:bodyPr>
          <a:lstStyle/>
          <a:p>
            <a:r>
              <a:rPr lang="en-US" sz="3600" dirty="0"/>
              <a:t>IT 332 Principles of Information Systems Architecture – </a:t>
            </a:r>
            <a:r>
              <a:rPr lang="en-US" dirty="0"/>
              <a:t>LAN, WAN, and the OSI Model</a:t>
            </a:r>
          </a:p>
        </p:txBody>
      </p:sp>
      <p:sp>
        <p:nvSpPr>
          <p:cNvPr id="3" name="Subtitle 2">
            <a:extLst>
              <a:ext uri="{FF2B5EF4-FFF2-40B4-BE49-F238E27FC236}">
                <a16:creationId xmlns:a16="http://schemas.microsoft.com/office/drawing/2014/main" id="{7FB3D790-C14B-946E-0174-028659A1856D}"/>
              </a:ext>
            </a:extLst>
          </p:cNvPr>
          <p:cNvSpPr>
            <a:spLocks noGrp="1"/>
          </p:cNvSpPr>
          <p:nvPr>
            <p:ph type="subTitle" idx="1"/>
          </p:nvPr>
        </p:nvSpPr>
        <p:spPr/>
        <p:txBody>
          <a:bodyPr/>
          <a:lstStyle/>
          <a:p>
            <a:r>
              <a:rPr lang="en-US" dirty="0"/>
              <a:t>By Corey Crooks</a:t>
            </a:r>
          </a:p>
          <a:p>
            <a:r>
              <a:rPr lang="en-US"/>
              <a:t>August 9, 2023</a:t>
            </a:r>
            <a:endParaRPr lang="en-US" dirty="0"/>
          </a:p>
        </p:txBody>
      </p:sp>
    </p:spTree>
    <p:extLst>
      <p:ext uri="{BB962C8B-B14F-4D97-AF65-F5344CB8AC3E}">
        <p14:creationId xmlns:p14="http://schemas.microsoft.com/office/powerpoint/2010/main" val="42361710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1CF0C-2388-AD2D-6227-020C05DFC273}"/>
              </a:ext>
            </a:extLst>
          </p:cNvPr>
          <p:cNvSpPr>
            <a:spLocks noGrp="1"/>
          </p:cNvSpPr>
          <p:nvPr>
            <p:ph type="title"/>
          </p:nvPr>
        </p:nvSpPr>
        <p:spPr/>
        <p:txBody>
          <a:bodyPr/>
          <a:lstStyle/>
          <a:p>
            <a:r>
              <a:rPr lang="en-US" dirty="0"/>
              <a:t>LAN Cluster :: Full and Partial Mesh</a:t>
            </a:r>
            <a:r>
              <a:rPr lang="en-US" sz="1400" dirty="0"/>
              <a:t>(Jamieson, n.d.)</a:t>
            </a:r>
          </a:p>
        </p:txBody>
      </p:sp>
      <p:pic>
        <p:nvPicPr>
          <p:cNvPr id="5" name="Graphic 4" descr="Computer with solid fill">
            <a:extLst>
              <a:ext uri="{FF2B5EF4-FFF2-40B4-BE49-F238E27FC236}">
                <a16:creationId xmlns:a16="http://schemas.microsoft.com/office/drawing/2014/main" id="{E11F2978-FB71-9A0E-A10E-6D80DF3615D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012723" y="2557922"/>
            <a:ext cx="914400" cy="914400"/>
          </a:xfrm>
          <a:prstGeom prst="rect">
            <a:avLst/>
          </a:prstGeom>
        </p:spPr>
      </p:pic>
      <p:pic>
        <p:nvPicPr>
          <p:cNvPr id="6" name="Graphic 5" descr="Computer with solid fill">
            <a:extLst>
              <a:ext uri="{FF2B5EF4-FFF2-40B4-BE49-F238E27FC236}">
                <a16:creationId xmlns:a16="http://schemas.microsoft.com/office/drawing/2014/main" id="{17197967-D4B2-4A4F-BF17-B1B3B125F04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260254" y="3760573"/>
            <a:ext cx="914400" cy="914400"/>
          </a:xfrm>
          <a:prstGeom prst="rect">
            <a:avLst/>
          </a:prstGeom>
        </p:spPr>
      </p:pic>
      <p:pic>
        <p:nvPicPr>
          <p:cNvPr id="7" name="Graphic 6" descr="Computer with solid fill">
            <a:extLst>
              <a:ext uri="{FF2B5EF4-FFF2-40B4-BE49-F238E27FC236}">
                <a16:creationId xmlns:a16="http://schemas.microsoft.com/office/drawing/2014/main" id="{B87808EF-4D9E-CA87-2015-5D287917958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012723" y="4581648"/>
            <a:ext cx="914400" cy="914400"/>
          </a:xfrm>
          <a:prstGeom prst="rect">
            <a:avLst/>
          </a:prstGeom>
        </p:spPr>
      </p:pic>
      <p:pic>
        <p:nvPicPr>
          <p:cNvPr id="8" name="Graphic 7" descr="Computer with solid fill">
            <a:extLst>
              <a:ext uri="{FF2B5EF4-FFF2-40B4-BE49-F238E27FC236}">
                <a16:creationId xmlns:a16="http://schemas.microsoft.com/office/drawing/2014/main" id="{C776ED03-B11D-D728-8D12-F274EF4B688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507785" y="4600455"/>
            <a:ext cx="914400" cy="914400"/>
          </a:xfrm>
          <a:prstGeom prst="rect">
            <a:avLst/>
          </a:prstGeom>
        </p:spPr>
      </p:pic>
      <p:pic>
        <p:nvPicPr>
          <p:cNvPr id="9" name="Graphic 8" descr="Computer with solid fill">
            <a:extLst>
              <a:ext uri="{FF2B5EF4-FFF2-40B4-BE49-F238E27FC236}">
                <a16:creationId xmlns:a16="http://schemas.microsoft.com/office/drawing/2014/main" id="{E62D8A3F-2948-F453-3D1E-148FC135B8A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507785" y="2557922"/>
            <a:ext cx="914400" cy="914400"/>
          </a:xfrm>
          <a:prstGeom prst="rect">
            <a:avLst/>
          </a:prstGeom>
        </p:spPr>
      </p:pic>
      <p:pic>
        <p:nvPicPr>
          <p:cNvPr id="10" name="Graphic 9" descr="Computer with solid fill">
            <a:extLst>
              <a:ext uri="{FF2B5EF4-FFF2-40B4-BE49-F238E27FC236}">
                <a16:creationId xmlns:a16="http://schemas.microsoft.com/office/drawing/2014/main" id="{58CBAA0D-797E-F549-AEFA-1F956D28CB8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85800" y="2557922"/>
            <a:ext cx="914400" cy="914400"/>
          </a:xfrm>
          <a:prstGeom prst="rect">
            <a:avLst/>
          </a:prstGeom>
        </p:spPr>
      </p:pic>
      <p:pic>
        <p:nvPicPr>
          <p:cNvPr id="11" name="Graphic 10" descr="Computer with solid fill">
            <a:extLst>
              <a:ext uri="{FF2B5EF4-FFF2-40B4-BE49-F238E27FC236}">
                <a16:creationId xmlns:a16="http://schemas.microsoft.com/office/drawing/2014/main" id="{A515BD6E-24EB-9E23-3CFD-748FDCE34C4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448170" y="2545588"/>
            <a:ext cx="914400" cy="914400"/>
          </a:xfrm>
          <a:prstGeom prst="rect">
            <a:avLst/>
          </a:prstGeom>
        </p:spPr>
      </p:pic>
      <p:pic>
        <p:nvPicPr>
          <p:cNvPr id="12" name="Graphic 11" descr="Computer with solid fill">
            <a:extLst>
              <a:ext uri="{FF2B5EF4-FFF2-40B4-BE49-F238E27FC236}">
                <a16:creationId xmlns:a16="http://schemas.microsoft.com/office/drawing/2014/main" id="{BBF32B3D-C1E1-0AB7-04FE-159DD444D67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85800" y="3995342"/>
            <a:ext cx="914400" cy="914400"/>
          </a:xfrm>
          <a:prstGeom prst="rect">
            <a:avLst/>
          </a:prstGeom>
        </p:spPr>
      </p:pic>
      <p:pic>
        <p:nvPicPr>
          <p:cNvPr id="13" name="Graphic 12" descr="Computer with solid fill">
            <a:extLst>
              <a:ext uri="{FF2B5EF4-FFF2-40B4-BE49-F238E27FC236}">
                <a16:creationId xmlns:a16="http://schemas.microsoft.com/office/drawing/2014/main" id="{0DAB1520-764A-88DD-47F4-95A42A4A53B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448170" y="3993388"/>
            <a:ext cx="914400" cy="914400"/>
          </a:xfrm>
          <a:prstGeom prst="rect">
            <a:avLst/>
          </a:prstGeom>
        </p:spPr>
      </p:pic>
      <p:cxnSp>
        <p:nvCxnSpPr>
          <p:cNvPr id="15" name="Straight Connector 14">
            <a:extLst>
              <a:ext uri="{FF2B5EF4-FFF2-40B4-BE49-F238E27FC236}">
                <a16:creationId xmlns:a16="http://schemas.microsoft.com/office/drawing/2014/main" id="{99B96CE6-6A47-D989-113F-200C405718F1}"/>
              </a:ext>
            </a:extLst>
          </p:cNvPr>
          <p:cNvCxnSpPr>
            <a:cxnSpLocks/>
            <a:stCxn id="10" idx="3"/>
            <a:endCxn id="11" idx="1"/>
          </p:cNvCxnSpPr>
          <p:nvPr/>
        </p:nvCxnSpPr>
        <p:spPr>
          <a:xfrm flipV="1">
            <a:off x="1600200" y="3002788"/>
            <a:ext cx="847970" cy="12334"/>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BEEFAE3-A29F-6FF6-1D38-790588CCBE02}"/>
              </a:ext>
            </a:extLst>
          </p:cNvPr>
          <p:cNvCxnSpPr>
            <a:cxnSpLocks/>
            <a:stCxn id="13" idx="0"/>
            <a:endCxn id="11" idx="2"/>
          </p:cNvCxnSpPr>
          <p:nvPr/>
        </p:nvCxnSpPr>
        <p:spPr>
          <a:xfrm flipV="1">
            <a:off x="2905370" y="3459988"/>
            <a:ext cx="0" cy="533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134FA7E5-1CCF-ECAC-F431-370F647A4138}"/>
              </a:ext>
            </a:extLst>
          </p:cNvPr>
          <p:cNvCxnSpPr>
            <a:cxnSpLocks/>
            <a:stCxn id="12" idx="3"/>
            <a:endCxn id="13" idx="1"/>
          </p:cNvCxnSpPr>
          <p:nvPr/>
        </p:nvCxnSpPr>
        <p:spPr>
          <a:xfrm flipV="1">
            <a:off x="1600200" y="4450588"/>
            <a:ext cx="847970" cy="1954"/>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80B9D524-1399-8C89-2D8E-6D90628B7F88}"/>
              </a:ext>
            </a:extLst>
          </p:cNvPr>
          <p:cNvCxnSpPr>
            <a:cxnSpLocks/>
            <a:stCxn id="12" idx="0"/>
            <a:endCxn id="10" idx="2"/>
          </p:cNvCxnSpPr>
          <p:nvPr/>
        </p:nvCxnSpPr>
        <p:spPr>
          <a:xfrm flipV="1">
            <a:off x="1143000" y="3472322"/>
            <a:ext cx="0" cy="52302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BA1E70AD-858F-13F6-ED16-C4839955CB31}"/>
              </a:ext>
            </a:extLst>
          </p:cNvPr>
          <p:cNvCxnSpPr>
            <a:cxnSpLocks/>
          </p:cNvCxnSpPr>
          <p:nvPr/>
        </p:nvCxnSpPr>
        <p:spPr>
          <a:xfrm>
            <a:off x="1504462" y="3363518"/>
            <a:ext cx="943708" cy="710038"/>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D1C0C44-3180-F7E9-B1E9-B0240B260081}"/>
              </a:ext>
            </a:extLst>
          </p:cNvPr>
          <p:cNvCxnSpPr>
            <a:cxnSpLocks/>
          </p:cNvCxnSpPr>
          <p:nvPr/>
        </p:nvCxnSpPr>
        <p:spPr>
          <a:xfrm flipV="1">
            <a:off x="1504462" y="3363518"/>
            <a:ext cx="943708" cy="710038"/>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CD3F1B2-864E-1CA2-F37D-DE7D1585075B}"/>
              </a:ext>
            </a:extLst>
          </p:cNvPr>
          <p:cNvCxnSpPr>
            <a:cxnSpLocks/>
            <a:stCxn id="5" idx="2"/>
            <a:endCxn id="7" idx="0"/>
          </p:cNvCxnSpPr>
          <p:nvPr/>
        </p:nvCxnSpPr>
        <p:spPr>
          <a:xfrm>
            <a:off x="8469923" y="3472322"/>
            <a:ext cx="0" cy="1109326"/>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463FB9C-990D-5B46-96A4-AE1B860B6F73}"/>
              </a:ext>
            </a:extLst>
          </p:cNvPr>
          <p:cNvCxnSpPr>
            <a:cxnSpLocks/>
            <a:stCxn id="9" idx="1"/>
            <a:endCxn id="5" idx="3"/>
          </p:cNvCxnSpPr>
          <p:nvPr/>
        </p:nvCxnSpPr>
        <p:spPr>
          <a:xfrm flipH="1">
            <a:off x="8927123" y="3015122"/>
            <a:ext cx="158066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B9176AE3-0835-4178-9252-C01EC912273D}"/>
              </a:ext>
            </a:extLst>
          </p:cNvPr>
          <p:cNvCxnSpPr>
            <a:cxnSpLocks/>
            <a:stCxn id="9" idx="1"/>
            <a:endCxn id="6" idx="0"/>
          </p:cNvCxnSpPr>
          <p:nvPr/>
        </p:nvCxnSpPr>
        <p:spPr>
          <a:xfrm flipH="1">
            <a:off x="9717454" y="3015122"/>
            <a:ext cx="790331" cy="745451"/>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CB196F7D-6D34-7B2F-F7F7-AAFB459AF851}"/>
              </a:ext>
            </a:extLst>
          </p:cNvPr>
          <p:cNvCxnSpPr>
            <a:cxnSpLocks/>
            <a:stCxn id="9" idx="2"/>
            <a:endCxn id="8" idx="0"/>
          </p:cNvCxnSpPr>
          <p:nvPr/>
        </p:nvCxnSpPr>
        <p:spPr>
          <a:xfrm>
            <a:off x="10964985" y="3472322"/>
            <a:ext cx="0" cy="1128133"/>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B0D63853-3562-54A5-0FF2-D3C18B9F137D}"/>
              </a:ext>
            </a:extLst>
          </p:cNvPr>
          <p:cNvCxnSpPr>
            <a:cxnSpLocks/>
            <a:stCxn id="8" idx="1"/>
            <a:endCxn id="7" idx="3"/>
          </p:cNvCxnSpPr>
          <p:nvPr/>
        </p:nvCxnSpPr>
        <p:spPr>
          <a:xfrm flipH="1" flipV="1">
            <a:off x="8927123" y="5038848"/>
            <a:ext cx="1580662" cy="18807"/>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AA082C55-8B2E-02F5-A37F-476BEA5F1DEA}"/>
              </a:ext>
            </a:extLst>
          </p:cNvPr>
          <p:cNvCxnSpPr/>
          <p:nvPr/>
        </p:nvCxnSpPr>
        <p:spPr>
          <a:xfrm>
            <a:off x="3790461" y="2117970"/>
            <a:ext cx="0" cy="3571631"/>
          </a:xfrm>
          <a:prstGeom prst="line">
            <a:avLst/>
          </a:prstGeom>
        </p:spPr>
        <p:style>
          <a:lnRef idx="1">
            <a:schemeClr val="dk1"/>
          </a:lnRef>
          <a:fillRef idx="0">
            <a:schemeClr val="dk1"/>
          </a:fillRef>
          <a:effectRef idx="0">
            <a:schemeClr val="dk1"/>
          </a:effectRef>
          <a:fontRef idx="minor">
            <a:schemeClr val="tx1"/>
          </a:fontRef>
        </p:style>
      </p:cxnSp>
      <p:cxnSp>
        <p:nvCxnSpPr>
          <p:cNvPr id="64" name="Straight Connector 63">
            <a:extLst>
              <a:ext uri="{FF2B5EF4-FFF2-40B4-BE49-F238E27FC236}">
                <a16:creationId xmlns:a16="http://schemas.microsoft.com/office/drawing/2014/main" id="{712FF24D-4DBC-2C04-3F6C-30D24B49B040}"/>
              </a:ext>
            </a:extLst>
          </p:cNvPr>
          <p:cNvCxnSpPr/>
          <p:nvPr/>
        </p:nvCxnSpPr>
        <p:spPr>
          <a:xfrm>
            <a:off x="7784122" y="2117970"/>
            <a:ext cx="0" cy="3571631"/>
          </a:xfrm>
          <a:prstGeom prst="line">
            <a:avLst/>
          </a:prstGeom>
        </p:spPr>
        <p:style>
          <a:lnRef idx="1">
            <a:schemeClr val="dk1"/>
          </a:lnRef>
          <a:fillRef idx="0">
            <a:schemeClr val="dk1"/>
          </a:fillRef>
          <a:effectRef idx="0">
            <a:schemeClr val="dk1"/>
          </a:effectRef>
          <a:fontRef idx="minor">
            <a:schemeClr val="tx1"/>
          </a:fontRef>
        </p:style>
      </p:cxnSp>
      <p:pic>
        <p:nvPicPr>
          <p:cNvPr id="66" name="Graphic 65" descr="Speaker phone with solid fill">
            <a:extLst>
              <a:ext uri="{FF2B5EF4-FFF2-40B4-BE49-F238E27FC236}">
                <a16:creationId xmlns:a16="http://schemas.microsoft.com/office/drawing/2014/main" id="{82A22E42-3F01-B0F0-65B3-FA723280ED0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18910984">
            <a:off x="5436793" y="3655461"/>
            <a:ext cx="616920" cy="616920"/>
          </a:xfrm>
          <a:prstGeom prst="rect">
            <a:avLst/>
          </a:prstGeom>
        </p:spPr>
      </p:pic>
      <p:pic>
        <p:nvPicPr>
          <p:cNvPr id="68" name="Graphic 67" descr="Theatre with solid fill">
            <a:extLst>
              <a:ext uri="{FF2B5EF4-FFF2-40B4-BE49-F238E27FC236}">
                <a16:creationId xmlns:a16="http://schemas.microsoft.com/office/drawing/2014/main" id="{19164918-0790-678A-7291-48A4B064D42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10800000">
            <a:off x="5443841" y="3875822"/>
            <a:ext cx="616920" cy="616920"/>
          </a:xfrm>
          <a:prstGeom prst="rect">
            <a:avLst/>
          </a:prstGeom>
        </p:spPr>
      </p:pic>
      <p:pic>
        <p:nvPicPr>
          <p:cNvPr id="69" name="Graphic 68" descr="Computer with solid fill">
            <a:extLst>
              <a:ext uri="{FF2B5EF4-FFF2-40B4-BE49-F238E27FC236}">
                <a16:creationId xmlns:a16="http://schemas.microsoft.com/office/drawing/2014/main" id="{E67B50E7-CFFC-1E72-DFDC-9B79B64F623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245220" y="2909745"/>
            <a:ext cx="914400" cy="914400"/>
          </a:xfrm>
          <a:prstGeom prst="rect">
            <a:avLst/>
          </a:prstGeom>
        </p:spPr>
      </p:pic>
      <p:pic>
        <p:nvPicPr>
          <p:cNvPr id="70" name="Graphic 69" descr="Computer with solid fill">
            <a:extLst>
              <a:ext uri="{FF2B5EF4-FFF2-40B4-BE49-F238E27FC236}">
                <a16:creationId xmlns:a16="http://schemas.microsoft.com/office/drawing/2014/main" id="{D24AFF59-04A4-96E6-5F9A-FA3A0E346F5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913802" y="2330158"/>
            <a:ext cx="914400" cy="914400"/>
          </a:xfrm>
          <a:prstGeom prst="rect">
            <a:avLst/>
          </a:prstGeom>
        </p:spPr>
      </p:pic>
      <p:pic>
        <p:nvPicPr>
          <p:cNvPr id="71" name="Graphic 70" descr="Computer with solid fill">
            <a:extLst>
              <a:ext uri="{FF2B5EF4-FFF2-40B4-BE49-F238E27FC236}">
                <a16:creationId xmlns:a16="http://schemas.microsoft.com/office/drawing/2014/main" id="{C527F0FB-8FB0-C15F-A9BF-5412C9388ED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511853" y="5199880"/>
            <a:ext cx="914400" cy="914400"/>
          </a:xfrm>
          <a:prstGeom prst="rect">
            <a:avLst/>
          </a:prstGeom>
        </p:spPr>
      </p:pic>
      <p:pic>
        <p:nvPicPr>
          <p:cNvPr id="72" name="Graphic 71" descr="Computer with solid fill">
            <a:extLst>
              <a:ext uri="{FF2B5EF4-FFF2-40B4-BE49-F238E27FC236}">
                <a16:creationId xmlns:a16="http://schemas.microsoft.com/office/drawing/2014/main" id="{89DC5FE0-6D41-6777-BAF1-5652DBA7D22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423757" y="3971492"/>
            <a:ext cx="914400" cy="914400"/>
          </a:xfrm>
          <a:prstGeom prst="rect">
            <a:avLst/>
          </a:prstGeom>
        </p:spPr>
      </p:pic>
      <p:cxnSp>
        <p:nvCxnSpPr>
          <p:cNvPr id="73" name="Straight Connector 72">
            <a:extLst>
              <a:ext uri="{FF2B5EF4-FFF2-40B4-BE49-F238E27FC236}">
                <a16:creationId xmlns:a16="http://schemas.microsoft.com/office/drawing/2014/main" id="{6FF6D8B6-AB74-8C7D-D629-0F3A110FE25C}"/>
              </a:ext>
            </a:extLst>
          </p:cNvPr>
          <p:cNvCxnSpPr>
            <a:cxnSpLocks/>
            <a:endCxn id="68" idx="0"/>
          </p:cNvCxnSpPr>
          <p:nvPr/>
        </p:nvCxnSpPr>
        <p:spPr>
          <a:xfrm flipV="1">
            <a:off x="5349142" y="4492742"/>
            <a:ext cx="403159" cy="726934"/>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F2FEB25F-1932-E5E4-04B7-5D3276C5589F}"/>
              </a:ext>
            </a:extLst>
          </p:cNvPr>
          <p:cNvCxnSpPr>
            <a:cxnSpLocks/>
          </p:cNvCxnSpPr>
          <p:nvPr/>
        </p:nvCxnSpPr>
        <p:spPr>
          <a:xfrm flipH="1" flipV="1">
            <a:off x="5159620" y="3760570"/>
            <a:ext cx="278421" cy="152184"/>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2600F40B-E703-8DC6-C1A5-7A8682CD7430}"/>
              </a:ext>
            </a:extLst>
          </p:cNvPr>
          <p:cNvCxnSpPr>
            <a:cxnSpLocks/>
            <a:stCxn id="66" idx="3"/>
          </p:cNvCxnSpPr>
          <p:nvPr/>
        </p:nvCxnSpPr>
        <p:spPr>
          <a:xfrm flipV="1">
            <a:off x="5964063" y="3244558"/>
            <a:ext cx="245438" cy="501947"/>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CE09FC31-AB3E-B8D2-438F-9173F41FFFE6}"/>
              </a:ext>
            </a:extLst>
          </p:cNvPr>
          <p:cNvCxnSpPr>
            <a:cxnSpLocks/>
          </p:cNvCxnSpPr>
          <p:nvPr/>
        </p:nvCxnSpPr>
        <p:spPr>
          <a:xfrm>
            <a:off x="6078380" y="4304877"/>
            <a:ext cx="290668" cy="100370"/>
          </a:xfrm>
          <a:prstGeom prst="line">
            <a:avLst/>
          </a:prstGeom>
        </p:spPr>
        <p:style>
          <a:lnRef idx="1">
            <a:schemeClr val="accent1"/>
          </a:lnRef>
          <a:fillRef idx="0">
            <a:schemeClr val="accent1"/>
          </a:fillRef>
          <a:effectRef idx="0">
            <a:schemeClr val="accent1"/>
          </a:effectRef>
          <a:fontRef idx="minor">
            <a:schemeClr val="tx1"/>
          </a:fontRef>
        </p:style>
      </p:cxnSp>
      <p:sp>
        <p:nvSpPr>
          <p:cNvPr id="86" name="TextBox 85">
            <a:extLst>
              <a:ext uri="{FF2B5EF4-FFF2-40B4-BE49-F238E27FC236}">
                <a16:creationId xmlns:a16="http://schemas.microsoft.com/office/drawing/2014/main" id="{1249B24D-A4B0-8812-9067-D91F08A61D59}"/>
              </a:ext>
            </a:extLst>
          </p:cNvPr>
          <p:cNvSpPr txBox="1"/>
          <p:nvPr/>
        </p:nvSpPr>
        <p:spPr>
          <a:xfrm>
            <a:off x="1452457" y="1931666"/>
            <a:ext cx="1143455" cy="369332"/>
          </a:xfrm>
          <a:prstGeom prst="rect">
            <a:avLst/>
          </a:prstGeom>
          <a:noFill/>
        </p:spPr>
        <p:txBody>
          <a:bodyPr wrap="none" rtlCol="0">
            <a:spAutoFit/>
          </a:bodyPr>
          <a:lstStyle/>
          <a:p>
            <a:r>
              <a:rPr lang="en-US" dirty="0">
                <a:solidFill>
                  <a:srgbClr val="006600"/>
                </a:solidFill>
              </a:rPr>
              <a:t>Full Wired</a:t>
            </a:r>
          </a:p>
        </p:txBody>
      </p:sp>
      <p:sp>
        <p:nvSpPr>
          <p:cNvPr id="87" name="TextBox 86">
            <a:extLst>
              <a:ext uri="{FF2B5EF4-FFF2-40B4-BE49-F238E27FC236}">
                <a16:creationId xmlns:a16="http://schemas.microsoft.com/office/drawing/2014/main" id="{C6E5D263-71B8-5C79-A623-D3764D10525D}"/>
              </a:ext>
            </a:extLst>
          </p:cNvPr>
          <p:cNvSpPr txBox="1"/>
          <p:nvPr/>
        </p:nvSpPr>
        <p:spPr>
          <a:xfrm>
            <a:off x="4971342" y="1931033"/>
            <a:ext cx="1633845" cy="369332"/>
          </a:xfrm>
          <a:prstGeom prst="rect">
            <a:avLst/>
          </a:prstGeom>
          <a:noFill/>
        </p:spPr>
        <p:txBody>
          <a:bodyPr wrap="none" rtlCol="0">
            <a:spAutoFit/>
          </a:bodyPr>
          <a:lstStyle/>
          <a:p>
            <a:r>
              <a:rPr lang="en-US" dirty="0">
                <a:solidFill>
                  <a:schemeClr val="accent1">
                    <a:lumMod val="75000"/>
                  </a:schemeClr>
                </a:solidFill>
              </a:rPr>
              <a:t>Partial Wireless</a:t>
            </a:r>
          </a:p>
        </p:txBody>
      </p:sp>
      <p:sp>
        <p:nvSpPr>
          <p:cNvPr id="88" name="TextBox 87">
            <a:extLst>
              <a:ext uri="{FF2B5EF4-FFF2-40B4-BE49-F238E27FC236}">
                <a16:creationId xmlns:a16="http://schemas.microsoft.com/office/drawing/2014/main" id="{4E7CA204-C3F7-4E73-D04B-2A227F200AC6}"/>
              </a:ext>
            </a:extLst>
          </p:cNvPr>
          <p:cNvSpPr txBox="1"/>
          <p:nvPr/>
        </p:nvSpPr>
        <p:spPr>
          <a:xfrm>
            <a:off x="8900531" y="1934238"/>
            <a:ext cx="1407821" cy="369332"/>
          </a:xfrm>
          <a:prstGeom prst="rect">
            <a:avLst/>
          </a:prstGeom>
          <a:noFill/>
        </p:spPr>
        <p:txBody>
          <a:bodyPr wrap="none" rtlCol="0">
            <a:spAutoFit/>
          </a:bodyPr>
          <a:lstStyle/>
          <a:p>
            <a:r>
              <a:rPr lang="en-US" dirty="0">
                <a:solidFill>
                  <a:schemeClr val="accent1">
                    <a:lumMod val="75000"/>
                  </a:schemeClr>
                </a:solidFill>
              </a:rPr>
              <a:t>Partial Wired</a:t>
            </a:r>
          </a:p>
        </p:txBody>
      </p:sp>
    </p:spTree>
    <p:extLst>
      <p:ext uri="{BB962C8B-B14F-4D97-AF65-F5344CB8AC3E}">
        <p14:creationId xmlns:p14="http://schemas.microsoft.com/office/powerpoint/2010/main" val="37534867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83F81-4BFA-7C41-F1BB-4150CB2FA6D2}"/>
              </a:ext>
            </a:extLst>
          </p:cNvPr>
          <p:cNvSpPr>
            <a:spLocks noGrp="1"/>
          </p:cNvSpPr>
          <p:nvPr>
            <p:ph type="title"/>
          </p:nvPr>
        </p:nvSpPr>
        <p:spPr/>
        <p:txBody>
          <a:bodyPr/>
          <a:lstStyle/>
          <a:p>
            <a:r>
              <a:rPr lang="en-US" dirty="0"/>
              <a:t>WAN Cluster :: MPLS </a:t>
            </a:r>
            <a:r>
              <a:rPr lang="en-US" sz="1400" dirty="0"/>
              <a:t>Multi Protocol Label Switching (University of Michigan, n.d.)</a:t>
            </a:r>
          </a:p>
        </p:txBody>
      </p:sp>
      <p:pic>
        <p:nvPicPr>
          <p:cNvPr id="5" name="Graphic 4" descr="Building with solid fill">
            <a:extLst>
              <a:ext uri="{FF2B5EF4-FFF2-40B4-BE49-F238E27FC236}">
                <a16:creationId xmlns:a16="http://schemas.microsoft.com/office/drawing/2014/main" id="{DCC7DC5C-CFD6-41C7-8190-D625733E450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829629" y="4581376"/>
            <a:ext cx="1750872" cy="1750872"/>
          </a:xfrm>
          <a:prstGeom prst="rect">
            <a:avLst/>
          </a:prstGeom>
        </p:spPr>
      </p:pic>
      <p:pic>
        <p:nvPicPr>
          <p:cNvPr id="7" name="Graphic 6" descr="Cloud with solid fill">
            <a:extLst>
              <a:ext uri="{FF2B5EF4-FFF2-40B4-BE49-F238E27FC236}">
                <a16:creationId xmlns:a16="http://schemas.microsoft.com/office/drawing/2014/main" id="{BF73E274-7C23-221F-233F-7D780799D3E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083762" y="4485962"/>
            <a:ext cx="2085435" cy="2085435"/>
          </a:xfrm>
          <a:prstGeom prst="rect">
            <a:avLst/>
          </a:prstGeom>
        </p:spPr>
      </p:pic>
      <p:pic>
        <p:nvPicPr>
          <p:cNvPr id="9" name="Graphic 8" descr="Computer with solid fill">
            <a:extLst>
              <a:ext uri="{FF2B5EF4-FFF2-40B4-BE49-F238E27FC236}">
                <a16:creationId xmlns:a16="http://schemas.microsoft.com/office/drawing/2014/main" id="{503A3FF4-A9A7-481D-1143-DF3C54F0F36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262689" y="3820225"/>
            <a:ext cx="914400" cy="914400"/>
          </a:xfrm>
          <a:prstGeom prst="rect">
            <a:avLst/>
          </a:prstGeom>
        </p:spPr>
      </p:pic>
      <p:pic>
        <p:nvPicPr>
          <p:cNvPr id="11" name="Graphic 10" descr="Arrow: Counter-clockwise curve with solid fill">
            <a:extLst>
              <a:ext uri="{FF2B5EF4-FFF2-40B4-BE49-F238E27FC236}">
                <a16:creationId xmlns:a16="http://schemas.microsoft.com/office/drawing/2014/main" id="{5886F242-4DA0-B942-899E-4BFE00957B4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rot="7785307">
            <a:off x="1770971" y="3363025"/>
            <a:ext cx="914400" cy="914400"/>
          </a:xfrm>
          <a:prstGeom prst="rect">
            <a:avLst/>
          </a:prstGeom>
        </p:spPr>
      </p:pic>
      <p:pic>
        <p:nvPicPr>
          <p:cNvPr id="13" name="Graphic 12" descr="Database with solid fill">
            <a:extLst>
              <a:ext uri="{FF2B5EF4-FFF2-40B4-BE49-F238E27FC236}">
                <a16:creationId xmlns:a16="http://schemas.microsoft.com/office/drawing/2014/main" id="{8DC3DD4D-3327-FCC2-58C7-20641A366E01}"/>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932154" y="3399918"/>
            <a:ext cx="914400" cy="914400"/>
          </a:xfrm>
          <a:prstGeom prst="rect">
            <a:avLst/>
          </a:prstGeom>
        </p:spPr>
      </p:pic>
      <p:pic>
        <p:nvPicPr>
          <p:cNvPr id="15" name="Graphic 14" descr="House with solid fill">
            <a:extLst>
              <a:ext uri="{FF2B5EF4-FFF2-40B4-BE49-F238E27FC236}">
                <a16:creationId xmlns:a16="http://schemas.microsoft.com/office/drawing/2014/main" id="{9AE75201-BE82-2A4D-CE8E-BA34498FACCC}"/>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9007038" y="4600387"/>
            <a:ext cx="1712851" cy="1712851"/>
          </a:xfrm>
          <a:prstGeom prst="rect">
            <a:avLst/>
          </a:prstGeom>
        </p:spPr>
      </p:pic>
      <p:pic>
        <p:nvPicPr>
          <p:cNvPr id="17" name="Graphic 16" descr="Laptop with solid fill">
            <a:extLst>
              <a:ext uri="{FF2B5EF4-FFF2-40B4-BE49-F238E27FC236}">
                <a16:creationId xmlns:a16="http://schemas.microsoft.com/office/drawing/2014/main" id="{A5FE742A-77D7-F9C7-9C1B-21193A1648B9}"/>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0166086" y="2591403"/>
            <a:ext cx="914400" cy="914400"/>
          </a:xfrm>
          <a:prstGeom prst="rect">
            <a:avLst/>
          </a:prstGeom>
        </p:spPr>
      </p:pic>
      <p:pic>
        <p:nvPicPr>
          <p:cNvPr id="20" name="Graphic 19" descr="Theatre with solid fill">
            <a:extLst>
              <a:ext uri="{FF2B5EF4-FFF2-40B4-BE49-F238E27FC236}">
                <a16:creationId xmlns:a16="http://schemas.microsoft.com/office/drawing/2014/main" id="{6BF81C14-A29B-6B4E-E1C4-D2667D7E53E8}"/>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rot="10800000">
            <a:off x="3066308" y="3404051"/>
            <a:ext cx="914400" cy="914400"/>
          </a:xfrm>
          <a:prstGeom prst="rect">
            <a:avLst/>
          </a:prstGeom>
        </p:spPr>
      </p:pic>
      <p:pic>
        <p:nvPicPr>
          <p:cNvPr id="21" name="Graphic 20" descr="Arrow: Counter-clockwise curve with solid fill">
            <a:extLst>
              <a:ext uri="{FF2B5EF4-FFF2-40B4-BE49-F238E27FC236}">
                <a16:creationId xmlns:a16="http://schemas.microsoft.com/office/drawing/2014/main" id="{AADCF9E2-20DB-26C5-EA82-C3B4091C098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rot="7785307">
            <a:off x="4167380" y="3363026"/>
            <a:ext cx="914400" cy="914400"/>
          </a:xfrm>
          <a:prstGeom prst="rect">
            <a:avLst/>
          </a:prstGeom>
        </p:spPr>
      </p:pic>
      <p:pic>
        <p:nvPicPr>
          <p:cNvPr id="23" name="Graphic 22" descr="Checklist with solid fill">
            <a:extLst>
              <a:ext uri="{FF2B5EF4-FFF2-40B4-BE49-F238E27FC236}">
                <a16:creationId xmlns:a16="http://schemas.microsoft.com/office/drawing/2014/main" id="{8D19A949-4C14-CF20-B170-029ADAEC1FB4}"/>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5669280" y="1914838"/>
            <a:ext cx="914400" cy="914400"/>
          </a:xfrm>
          <a:prstGeom prst="rect">
            <a:avLst/>
          </a:prstGeom>
        </p:spPr>
      </p:pic>
      <p:pic>
        <p:nvPicPr>
          <p:cNvPr id="25" name="Graphic 24" descr="Chevron arrows with solid fill">
            <a:extLst>
              <a:ext uri="{FF2B5EF4-FFF2-40B4-BE49-F238E27FC236}">
                <a16:creationId xmlns:a16="http://schemas.microsoft.com/office/drawing/2014/main" id="{6677D8B6-82CE-BE69-E0EA-9B725636F1A1}"/>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rot="5400000">
            <a:off x="5978275" y="2785072"/>
            <a:ext cx="914400" cy="914400"/>
          </a:xfrm>
          <a:prstGeom prst="rect">
            <a:avLst/>
          </a:prstGeom>
        </p:spPr>
      </p:pic>
      <p:pic>
        <p:nvPicPr>
          <p:cNvPr id="27" name="Graphic 26" descr="Chevron arrows with solid fill">
            <a:extLst>
              <a:ext uri="{FF2B5EF4-FFF2-40B4-BE49-F238E27FC236}">
                <a16:creationId xmlns:a16="http://schemas.microsoft.com/office/drawing/2014/main" id="{A777E0DD-151D-19B6-0506-A3518DFC7C16}"/>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rot="5400000">
            <a:off x="5383181" y="2769442"/>
            <a:ext cx="914400" cy="914400"/>
          </a:xfrm>
          <a:prstGeom prst="rect">
            <a:avLst/>
          </a:prstGeom>
        </p:spPr>
      </p:pic>
      <p:pic>
        <p:nvPicPr>
          <p:cNvPr id="28" name="Graphic 27" descr="Checklist with solid fill">
            <a:extLst>
              <a:ext uri="{FF2B5EF4-FFF2-40B4-BE49-F238E27FC236}">
                <a16:creationId xmlns:a16="http://schemas.microsoft.com/office/drawing/2014/main" id="{781A71CD-E7F1-A39A-EE2A-2F76CF634E99}"/>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5669280" y="3727442"/>
            <a:ext cx="914400" cy="914400"/>
          </a:xfrm>
          <a:prstGeom prst="rect">
            <a:avLst/>
          </a:prstGeom>
        </p:spPr>
      </p:pic>
      <p:pic>
        <p:nvPicPr>
          <p:cNvPr id="29" name="Graphic 28" descr="Arrow: Counter-clockwise curve with solid fill">
            <a:extLst>
              <a:ext uri="{FF2B5EF4-FFF2-40B4-BE49-F238E27FC236}">
                <a16:creationId xmlns:a16="http://schemas.microsoft.com/office/drawing/2014/main" id="{B9CFC840-FEF3-2608-135F-CF879D6F1F8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rot="7785307">
            <a:off x="6908111" y="3213249"/>
            <a:ext cx="914400" cy="914400"/>
          </a:xfrm>
          <a:prstGeom prst="rect">
            <a:avLst/>
          </a:prstGeom>
        </p:spPr>
      </p:pic>
      <p:pic>
        <p:nvPicPr>
          <p:cNvPr id="30" name="Graphic 29" descr="Theatre with solid fill">
            <a:extLst>
              <a:ext uri="{FF2B5EF4-FFF2-40B4-BE49-F238E27FC236}">
                <a16:creationId xmlns:a16="http://schemas.microsoft.com/office/drawing/2014/main" id="{FF8D9DC5-6B6F-E08D-7E1B-00CA9460862F}"/>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rot="10800000">
            <a:off x="8389120" y="3280994"/>
            <a:ext cx="914400" cy="914400"/>
          </a:xfrm>
          <a:prstGeom prst="rect">
            <a:avLst/>
          </a:prstGeom>
        </p:spPr>
      </p:pic>
      <p:pic>
        <p:nvPicPr>
          <p:cNvPr id="31" name="Graphic 30" descr="Arrow: Counter-clockwise curve with solid fill">
            <a:extLst>
              <a:ext uri="{FF2B5EF4-FFF2-40B4-BE49-F238E27FC236}">
                <a16:creationId xmlns:a16="http://schemas.microsoft.com/office/drawing/2014/main" id="{F14613F3-2909-442B-2E31-91403BA0B60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rot="5400000">
            <a:off x="9240222" y="2942718"/>
            <a:ext cx="914400" cy="914400"/>
          </a:xfrm>
          <a:prstGeom prst="rect">
            <a:avLst/>
          </a:prstGeom>
        </p:spPr>
      </p:pic>
      <p:pic>
        <p:nvPicPr>
          <p:cNvPr id="32" name="Graphic 31" descr="Arrow: Counter-clockwise curve with solid fill">
            <a:extLst>
              <a:ext uri="{FF2B5EF4-FFF2-40B4-BE49-F238E27FC236}">
                <a16:creationId xmlns:a16="http://schemas.microsoft.com/office/drawing/2014/main" id="{4FF8DABF-49A1-933B-DD45-88B5127C5C3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rot="5400000" flipH="1">
            <a:off x="9290982" y="3615855"/>
            <a:ext cx="825813" cy="914400"/>
          </a:xfrm>
          <a:prstGeom prst="rect">
            <a:avLst/>
          </a:prstGeom>
        </p:spPr>
      </p:pic>
    </p:spTree>
    <p:extLst>
      <p:ext uri="{BB962C8B-B14F-4D97-AF65-F5344CB8AC3E}">
        <p14:creationId xmlns:p14="http://schemas.microsoft.com/office/powerpoint/2010/main" val="7834434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43B1A-DAE3-7A56-4D7E-EB69ECCFDB68}"/>
              </a:ext>
            </a:extLst>
          </p:cNvPr>
          <p:cNvSpPr>
            <a:spLocks noGrp="1"/>
          </p:cNvSpPr>
          <p:nvPr>
            <p:ph type="title"/>
          </p:nvPr>
        </p:nvSpPr>
        <p:spPr/>
        <p:txBody>
          <a:bodyPr/>
          <a:lstStyle/>
          <a:p>
            <a:r>
              <a:rPr lang="en-US" dirty="0"/>
              <a:t>The OSI Model </a:t>
            </a:r>
            <a:r>
              <a:rPr lang="en-US" sz="1400" dirty="0"/>
              <a:t>(Winkelman, 2013)</a:t>
            </a:r>
          </a:p>
        </p:txBody>
      </p:sp>
      <p:sp>
        <p:nvSpPr>
          <p:cNvPr id="4" name="TextBox 3">
            <a:extLst>
              <a:ext uri="{FF2B5EF4-FFF2-40B4-BE49-F238E27FC236}">
                <a16:creationId xmlns:a16="http://schemas.microsoft.com/office/drawing/2014/main" id="{66A39993-CC94-7497-2AAE-427F7EE6BD7D}"/>
              </a:ext>
            </a:extLst>
          </p:cNvPr>
          <p:cNvSpPr txBox="1"/>
          <p:nvPr/>
        </p:nvSpPr>
        <p:spPr>
          <a:xfrm>
            <a:off x="1956972" y="2567354"/>
            <a:ext cx="1427089" cy="369332"/>
          </a:xfrm>
          <a:prstGeom prst="rect">
            <a:avLst/>
          </a:prstGeom>
          <a:noFill/>
          <a:ln>
            <a:solidFill>
              <a:schemeClr val="tx1"/>
            </a:solidFill>
          </a:ln>
        </p:spPr>
        <p:txBody>
          <a:bodyPr wrap="square" rtlCol="0">
            <a:spAutoFit/>
          </a:bodyPr>
          <a:lstStyle/>
          <a:p>
            <a:pPr algn="ctr"/>
            <a:r>
              <a:rPr lang="en-US" dirty="0"/>
              <a:t>Application</a:t>
            </a:r>
          </a:p>
        </p:txBody>
      </p:sp>
      <p:sp>
        <p:nvSpPr>
          <p:cNvPr id="5" name="TextBox 4">
            <a:extLst>
              <a:ext uri="{FF2B5EF4-FFF2-40B4-BE49-F238E27FC236}">
                <a16:creationId xmlns:a16="http://schemas.microsoft.com/office/drawing/2014/main" id="{E9C75A1C-C1A0-5ECE-AE77-AB7F556E7A4A}"/>
              </a:ext>
            </a:extLst>
          </p:cNvPr>
          <p:cNvSpPr txBox="1"/>
          <p:nvPr/>
        </p:nvSpPr>
        <p:spPr>
          <a:xfrm>
            <a:off x="1956972" y="2961137"/>
            <a:ext cx="1427089" cy="369332"/>
          </a:xfrm>
          <a:prstGeom prst="rect">
            <a:avLst/>
          </a:prstGeom>
          <a:noFill/>
          <a:ln>
            <a:solidFill>
              <a:schemeClr val="tx1"/>
            </a:solidFill>
          </a:ln>
        </p:spPr>
        <p:txBody>
          <a:bodyPr wrap="square" rtlCol="0">
            <a:spAutoFit/>
          </a:bodyPr>
          <a:lstStyle/>
          <a:p>
            <a:pPr algn="ctr"/>
            <a:r>
              <a:rPr lang="en-US" dirty="0"/>
              <a:t>Presentation</a:t>
            </a:r>
          </a:p>
        </p:txBody>
      </p:sp>
      <p:sp>
        <p:nvSpPr>
          <p:cNvPr id="6" name="TextBox 5">
            <a:extLst>
              <a:ext uri="{FF2B5EF4-FFF2-40B4-BE49-F238E27FC236}">
                <a16:creationId xmlns:a16="http://schemas.microsoft.com/office/drawing/2014/main" id="{C4536B4A-BE3F-8D6D-7075-75836195B588}"/>
              </a:ext>
            </a:extLst>
          </p:cNvPr>
          <p:cNvSpPr txBox="1"/>
          <p:nvPr/>
        </p:nvSpPr>
        <p:spPr>
          <a:xfrm>
            <a:off x="1956972" y="3354920"/>
            <a:ext cx="1427089" cy="369332"/>
          </a:xfrm>
          <a:prstGeom prst="rect">
            <a:avLst/>
          </a:prstGeom>
          <a:noFill/>
          <a:ln>
            <a:solidFill>
              <a:schemeClr val="tx1"/>
            </a:solidFill>
          </a:ln>
        </p:spPr>
        <p:txBody>
          <a:bodyPr wrap="square" rtlCol="0">
            <a:spAutoFit/>
          </a:bodyPr>
          <a:lstStyle/>
          <a:p>
            <a:pPr algn="ctr"/>
            <a:r>
              <a:rPr lang="en-US" dirty="0"/>
              <a:t>Session</a:t>
            </a:r>
          </a:p>
        </p:txBody>
      </p:sp>
      <p:sp>
        <p:nvSpPr>
          <p:cNvPr id="7" name="TextBox 6">
            <a:extLst>
              <a:ext uri="{FF2B5EF4-FFF2-40B4-BE49-F238E27FC236}">
                <a16:creationId xmlns:a16="http://schemas.microsoft.com/office/drawing/2014/main" id="{5E6C7311-BAEA-AA05-FDF5-56BDF9428267}"/>
              </a:ext>
            </a:extLst>
          </p:cNvPr>
          <p:cNvSpPr txBox="1"/>
          <p:nvPr/>
        </p:nvSpPr>
        <p:spPr>
          <a:xfrm>
            <a:off x="1956972" y="3748703"/>
            <a:ext cx="1427089" cy="369332"/>
          </a:xfrm>
          <a:prstGeom prst="rect">
            <a:avLst/>
          </a:prstGeom>
          <a:noFill/>
          <a:ln>
            <a:solidFill>
              <a:schemeClr val="tx1"/>
            </a:solidFill>
          </a:ln>
        </p:spPr>
        <p:txBody>
          <a:bodyPr wrap="square" rtlCol="0">
            <a:spAutoFit/>
          </a:bodyPr>
          <a:lstStyle/>
          <a:p>
            <a:pPr algn="ctr"/>
            <a:r>
              <a:rPr lang="en-US" dirty="0"/>
              <a:t>Transport</a:t>
            </a:r>
          </a:p>
        </p:txBody>
      </p:sp>
      <p:sp>
        <p:nvSpPr>
          <p:cNvPr id="8" name="TextBox 7">
            <a:extLst>
              <a:ext uri="{FF2B5EF4-FFF2-40B4-BE49-F238E27FC236}">
                <a16:creationId xmlns:a16="http://schemas.microsoft.com/office/drawing/2014/main" id="{8F66130A-E5A6-E9DA-4D20-F979A5FF8007}"/>
              </a:ext>
            </a:extLst>
          </p:cNvPr>
          <p:cNvSpPr txBox="1"/>
          <p:nvPr/>
        </p:nvSpPr>
        <p:spPr>
          <a:xfrm>
            <a:off x="1956972" y="4151306"/>
            <a:ext cx="1427089" cy="369332"/>
          </a:xfrm>
          <a:prstGeom prst="rect">
            <a:avLst/>
          </a:prstGeom>
          <a:noFill/>
          <a:ln>
            <a:solidFill>
              <a:schemeClr val="tx1"/>
            </a:solidFill>
          </a:ln>
        </p:spPr>
        <p:txBody>
          <a:bodyPr wrap="square" rtlCol="0">
            <a:spAutoFit/>
          </a:bodyPr>
          <a:lstStyle/>
          <a:p>
            <a:pPr algn="ctr"/>
            <a:r>
              <a:rPr lang="en-US" dirty="0"/>
              <a:t>Network</a:t>
            </a:r>
          </a:p>
        </p:txBody>
      </p:sp>
      <p:sp>
        <p:nvSpPr>
          <p:cNvPr id="9" name="TextBox 8">
            <a:extLst>
              <a:ext uri="{FF2B5EF4-FFF2-40B4-BE49-F238E27FC236}">
                <a16:creationId xmlns:a16="http://schemas.microsoft.com/office/drawing/2014/main" id="{CC202577-F67C-3AA2-E2A7-8912B53D9AD3}"/>
              </a:ext>
            </a:extLst>
          </p:cNvPr>
          <p:cNvSpPr txBox="1"/>
          <p:nvPr/>
        </p:nvSpPr>
        <p:spPr>
          <a:xfrm>
            <a:off x="1956972" y="4537274"/>
            <a:ext cx="1427089" cy="369332"/>
          </a:xfrm>
          <a:prstGeom prst="rect">
            <a:avLst/>
          </a:prstGeom>
          <a:noFill/>
          <a:ln>
            <a:solidFill>
              <a:schemeClr val="tx1"/>
            </a:solidFill>
          </a:ln>
        </p:spPr>
        <p:txBody>
          <a:bodyPr wrap="square" rtlCol="0">
            <a:spAutoFit/>
          </a:bodyPr>
          <a:lstStyle/>
          <a:p>
            <a:pPr algn="ctr"/>
            <a:r>
              <a:rPr lang="en-US" dirty="0"/>
              <a:t>Data Link</a:t>
            </a:r>
          </a:p>
        </p:txBody>
      </p:sp>
      <p:sp>
        <p:nvSpPr>
          <p:cNvPr id="10" name="TextBox 9">
            <a:extLst>
              <a:ext uri="{FF2B5EF4-FFF2-40B4-BE49-F238E27FC236}">
                <a16:creationId xmlns:a16="http://schemas.microsoft.com/office/drawing/2014/main" id="{C40F2066-483E-D858-E0F2-C6416F28AD8D}"/>
              </a:ext>
            </a:extLst>
          </p:cNvPr>
          <p:cNvSpPr txBox="1"/>
          <p:nvPr/>
        </p:nvSpPr>
        <p:spPr>
          <a:xfrm>
            <a:off x="1956972" y="4939878"/>
            <a:ext cx="1427089" cy="369332"/>
          </a:xfrm>
          <a:prstGeom prst="rect">
            <a:avLst/>
          </a:prstGeom>
          <a:noFill/>
          <a:ln>
            <a:solidFill>
              <a:schemeClr val="tx1"/>
            </a:solidFill>
          </a:ln>
        </p:spPr>
        <p:txBody>
          <a:bodyPr wrap="square" rtlCol="0">
            <a:spAutoFit/>
          </a:bodyPr>
          <a:lstStyle/>
          <a:p>
            <a:pPr algn="ctr"/>
            <a:r>
              <a:rPr lang="en-US" dirty="0"/>
              <a:t>Physical</a:t>
            </a:r>
          </a:p>
        </p:txBody>
      </p:sp>
      <p:sp>
        <p:nvSpPr>
          <p:cNvPr id="11" name="TextBox 10">
            <a:extLst>
              <a:ext uri="{FF2B5EF4-FFF2-40B4-BE49-F238E27FC236}">
                <a16:creationId xmlns:a16="http://schemas.microsoft.com/office/drawing/2014/main" id="{8E02230D-1C8E-A956-83BC-9DDFD2860E1D}"/>
              </a:ext>
            </a:extLst>
          </p:cNvPr>
          <p:cNvSpPr txBox="1"/>
          <p:nvPr/>
        </p:nvSpPr>
        <p:spPr>
          <a:xfrm>
            <a:off x="3628998" y="2178710"/>
            <a:ext cx="3171959" cy="369332"/>
          </a:xfrm>
          <a:prstGeom prst="rect">
            <a:avLst/>
          </a:prstGeom>
          <a:noFill/>
        </p:spPr>
        <p:txBody>
          <a:bodyPr wrap="none" rtlCol="0">
            <a:spAutoFit/>
          </a:bodyPr>
          <a:lstStyle/>
          <a:p>
            <a:r>
              <a:rPr lang="en-US" u="sng" dirty="0"/>
              <a:t>Infrastructure/Protocols utilized</a:t>
            </a:r>
          </a:p>
        </p:txBody>
      </p:sp>
      <p:sp>
        <p:nvSpPr>
          <p:cNvPr id="12" name="TextBox 11">
            <a:extLst>
              <a:ext uri="{FF2B5EF4-FFF2-40B4-BE49-F238E27FC236}">
                <a16:creationId xmlns:a16="http://schemas.microsoft.com/office/drawing/2014/main" id="{0453B13C-EA85-4A9F-ADD7-02A18FAC76AD}"/>
              </a:ext>
            </a:extLst>
          </p:cNvPr>
          <p:cNvSpPr txBox="1"/>
          <p:nvPr/>
        </p:nvSpPr>
        <p:spPr>
          <a:xfrm>
            <a:off x="7307295" y="2178710"/>
            <a:ext cx="2587440" cy="369332"/>
          </a:xfrm>
          <a:prstGeom prst="rect">
            <a:avLst/>
          </a:prstGeom>
          <a:noFill/>
        </p:spPr>
        <p:txBody>
          <a:bodyPr wrap="none" rtlCol="0">
            <a:spAutoFit/>
          </a:bodyPr>
          <a:lstStyle/>
          <a:p>
            <a:r>
              <a:rPr lang="en-US" u="sng" dirty="0"/>
              <a:t>Important notes per layer</a:t>
            </a:r>
          </a:p>
        </p:txBody>
      </p:sp>
      <p:sp>
        <p:nvSpPr>
          <p:cNvPr id="13" name="TextBox 12">
            <a:extLst>
              <a:ext uri="{FF2B5EF4-FFF2-40B4-BE49-F238E27FC236}">
                <a16:creationId xmlns:a16="http://schemas.microsoft.com/office/drawing/2014/main" id="{6F825D30-4C73-57C5-9C25-32EB6A8C2865}"/>
              </a:ext>
            </a:extLst>
          </p:cNvPr>
          <p:cNvSpPr txBox="1"/>
          <p:nvPr/>
        </p:nvSpPr>
        <p:spPr>
          <a:xfrm>
            <a:off x="1469292" y="4939878"/>
            <a:ext cx="301686" cy="369332"/>
          </a:xfrm>
          <a:prstGeom prst="rect">
            <a:avLst/>
          </a:prstGeom>
          <a:noFill/>
        </p:spPr>
        <p:txBody>
          <a:bodyPr wrap="none" rtlCol="0">
            <a:spAutoFit/>
          </a:bodyPr>
          <a:lstStyle/>
          <a:p>
            <a:r>
              <a:rPr lang="en-US" dirty="0"/>
              <a:t>1</a:t>
            </a:r>
          </a:p>
        </p:txBody>
      </p:sp>
      <p:sp>
        <p:nvSpPr>
          <p:cNvPr id="14" name="TextBox 13">
            <a:extLst>
              <a:ext uri="{FF2B5EF4-FFF2-40B4-BE49-F238E27FC236}">
                <a16:creationId xmlns:a16="http://schemas.microsoft.com/office/drawing/2014/main" id="{CF2465D6-38E7-562F-718E-160985EECF7D}"/>
              </a:ext>
            </a:extLst>
          </p:cNvPr>
          <p:cNvSpPr txBox="1"/>
          <p:nvPr/>
        </p:nvSpPr>
        <p:spPr>
          <a:xfrm>
            <a:off x="1469292" y="2557639"/>
            <a:ext cx="301686" cy="369332"/>
          </a:xfrm>
          <a:prstGeom prst="rect">
            <a:avLst/>
          </a:prstGeom>
          <a:noFill/>
        </p:spPr>
        <p:txBody>
          <a:bodyPr wrap="none" rtlCol="0">
            <a:spAutoFit/>
          </a:bodyPr>
          <a:lstStyle/>
          <a:p>
            <a:r>
              <a:rPr lang="en-US" dirty="0"/>
              <a:t>7</a:t>
            </a:r>
          </a:p>
        </p:txBody>
      </p:sp>
      <p:sp>
        <p:nvSpPr>
          <p:cNvPr id="15" name="Rectangle 14">
            <a:extLst>
              <a:ext uri="{FF2B5EF4-FFF2-40B4-BE49-F238E27FC236}">
                <a16:creationId xmlns:a16="http://schemas.microsoft.com/office/drawing/2014/main" id="{9D20F84E-ADCD-DA79-72EC-A59EC33BA625}"/>
              </a:ext>
            </a:extLst>
          </p:cNvPr>
          <p:cNvSpPr/>
          <p:nvPr/>
        </p:nvSpPr>
        <p:spPr>
          <a:xfrm>
            <a:off x="3470642" y="2567354"/>
            <a:ext cx="7685039" cy="369332"/>
          </a:xfrm>
          <a:prstGeom prst="rect">
            <a:avLst/>
          </a:prstGeom>
          <a:solidFill>
            <a:schemeClr val="tx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7705AB9-C481-17B4-9CE3-9B24DDD56B03}"/>
              </a:ext>
            </a:extLst>
          </p:cNvPr>
          <p:cNvSpPr/>
          <p:nvPr/>
        </p:nvSpPr>
        <p:spPr>
          <a:xfrm>
            <a:off x="3470642" y="3354920"/>
            <a:ext cx="7685039" cy="369332"/>
          </a:xfrm>
          <a:prstGeom prst="rect">
            <a:avLst/>
          </a:prstGeom>
          <a:solidFill>
            <a:schemeClr val="tx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92F9BDC-7122-D076-0137-A0AAFE41F356}"/>
              </a:ext>
            </a:extLst>
          </p:cNvPr>
          <p:cNvSpPr/>
          <p:nvPr/>
        </p:nvSpPr>
        <p:spPr>
          <a:xfrm>
            <a:off x="3470641" y="4151306"/>
            <a:ext cx="7685039" cy="369332"/>
          </a:xfrm>
          <a:prstGeom prst="rect">
            <a:avLst/>
          </a:prstGeom>
          <a:solidFill>
            <a:schemeClr val="tx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2C74ABD-96E5-4D1B-9F5C-69156713D1B7}"/>
              </a:ext>
            </a:extLst>
          </p:cNvPr>
          <p:cNvSpPr/>
          <p:nvPr/>
        </p:nvSpPr>
        <p:spPr>
          <a:xfrm>
            <a:off x="3470641" y="4935074"/>
            <a:ext cx="7685039" cy="369332"/>
          </a:xfrm>
          <a:prstGeom prst="rect">
            <a:avLst/>
          </a:prstGeom>
          <a:solidFill>
            <a:schemeClr val="tx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AF7050DE-6922-0429-DF4A-57546CD58916}"/>
              </a:ext>
            </a:extLst>
          </p:cNvPr>
          <p:cNvSpPr txBox="1"/>
          <p:nvPr/>
        </p:nvSpPr>
        <p:spPr>
          <a:xfrm>
            <a:off x="3616946" y="4937866"/>
            <a:ext cx="2219197" cy="369332"/>
          </a:xfrm>
          <a:prstGeom prst="rect">
            <a:avLst/>
          </a:prstGeom>
          <a:noFill/>
        </p:spPr>
        <p:txBody>
          <a:bodyPr wrap="none" rtlCol="0">
            <a:spAutoFit/>
          </a:bodyPr>
          <a:lstStyle/>
          <a:p>
            <a:r>
              <a:rPr lang="en-US" dirty="0">
                <a:solidFill>
                  <a:schemeClr val="bg1"/>
                </a:solidFill>
              </a:rPr>
              <a:t>Ethernet, Fiber, Wi-Fi </a:t>
            </a:r>
          </a:p>
        </p:txBody>
      </p:sp>
      <p:cxnSp>
        <p:nvCxnSpPr>
          <p:cNvPr id="21" name="Straight Connector 20">
            <a:extLst>
              <a:ext uri="{FF2B5EF4-FFF2-40B4-BE49-F238E27FC236}">
                <a16:creationId xmlns:a16="http://schemas.microsoft.com/office/drawing/2014/main" id="{8B3E716D-8B17-4C7F-3665-6ADE964D0300}"/>
              </a:ext>
            </a:extLst>
          </p:cNvPr>
          <p:cNvCxnSpPr/>
          <p:nvPr/>
        </p:nvCxnSpPr>
        <p:spPr>
          <a:xfrm>
            <a:off x="7026031" y="2372973"/>
            <a:ext cx="0" cy="3144689"/>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878126DF-ADDE-D4C3-89CD-C66FB2B830AB}"/>
              </a:ext>
            </a:extLst>
          </p:cNvPr>
          <p:cNvSpPr txBox="1"/>
          <p:nvPr/>
        </p:nvSpPr>
        <p:spPr>
          <a:xfrm>
            <a:off x="3616946" y="4536099"/>
            <a:ext cx="2116285" cy="369332"/>
          </a:xfrm>
          <a:prstGeom prst="rect">
            <a:avLst/>
          </a:prstGeom>
          <a:noFill/>
        </p:spPr>
        <p:txBody>
          <a:bodyPr wrap="none" rtlCol="0">
            <a:spAutoFit/>
          </a:bodyPr>
          <a:lstStyle/>
          <a:p>
            <a:r>
              <a:rPr lang="en-US" dirty="0"/>
              <a:t>MAC, Error Checking</a:t>
            </a:r>
          </a:p>
        </p:txBody>
      </p:sp>
      <p:sp>
        <p:nvSpPr>
          <p:cNvPr id="23" name="TextBox 22">
            <a:extLst>
              <a:ext uri="{FF2B5EF4-FFF2-40B4-BE49-F238E27FC236}">
                <a16:creationId xmlns:a16="http://schemas.microsoft.com/office/drawing/2014/main" id="{27932C1F-7370-A7C7-5828-73992CE06553}"/>
              </a:ext>
            </a:extLst>
          </p:cNvPr>
          <p:cNvSpPr txBox="1"/>
          <p:nvPr/>
        </p:nvSpPr>
        <p:spPr>
          <a:xfrm>
            <a:off x="3628999" y="2570146"/>
            <a:ext cx="2312941" cy="369332"/>
          </a:xfrm>
          <a:prstGeom prst="rect">
            <a:avLst/>
          </a:prstGeom>
          <a:noFill/>
        </p:spPr>
        <p:txBody>
          <a:bodyPr wrap="none" rtlCol="0">
            <a:spAutoFit/>
          </a:bodyPr>
          <a:lstStyle/>
          <a:p>
            <a:r>
              <a:rPr lang="en-US" dirty="0">
                <a:solidFill>
                  <a:schemeClr val="bg1"/>
                </a:solidFill>
              </a:rPr>
              <a:t>HTTP/HTTPS, browsers</a:t>
            </a:r>
          </a:p>
        </p:txBody>
      </p:sp>
      <p:sp>
        <p:nvSpPr>
          <p:cNvPr id="24" name="TextBox 23">
            <a:extLst>
              <a:ext uri="{FF2B5EF4-FFF2-40B4-BE49-F238E27FC236}">
                <a16:creationId xmlns:a16="http://schemas.microsoft.com/office/drawing/2014/main" id="{2A609600-F2DC-8E65-1752-9061A17B624B}"/>
              </a:ext>
            </a:extLst>
          </p:cNvPr>
          <p:cNvSpPr txBox="1"/>
          <p:nvPr/>
        </p:nvSpPr>
        <p:spPr>
          <a:xfrm>
            <a:off x="3616946" y="4149295"/>
            <a:ext cx="1398653" cy="369332"/>
          </a:xfrm>
          <a:prstGeom prst="rect">
            <a:avLst/>
          </a:prstGeom>
          <a:noFill/>
        </p:spPr>
        <p:txBody>
          <a:bodyPr wrap="none" rtlCol="0">
            <a:spAutoFit/>
          </a:bodyPr>
          <a:lstStyle/>
          <a:p>
            <a:r>
              <a:rPr lang="en-US" dirty="0">
                <a:solidFill>
                  <a:schemeClr val="bg1"/>
                </a:solidFill>
              </a:rPr>
              <a:t>ARP, IP, ICMP</a:t>
            </a:r>
          </a:p>
        </p:txBody>
      </p:sp>
      <p:sp>
        <p:nvSpPr>
          <p:cNvPr id="25" name="TextBox 24">
            <a:extLst>
              <a:ext uri="{FF2B5EF4-FFF2-40B4-BE49-F238E27FC236}">
                <a16:creationId xmlns:a16="http://schemas.microsoft.com/office/drawing/2014/main" id="{268829E9-7CC6-7427-B634-38C03488E5CB}"/>
              </a:ext>
            </a:extLst>
          </p:cNvPr>
          <p:cNvSpPr txBox="1"/>
          <p:nvPr/>
        </p:nvSpPr>
        <p:spPr>
          <a:xfrm>
            <a:off x="3628999" y="3760651"/>
            <a:ext cx="1024961" cy="369332"/>
          </a:xfrm>
          <a:prstGeom prst="rect">
            <a:avLst/>
          </a:prstGeom>
          <a:noFill/>
        </p:spPr>
        <p:txBody>
          <a:bodyPr wrap="none" rtlCol="0">
            <a:spAutoFit/>
          </a:bodyPr>
          <a:lstStyle/>
          <a:p>
            <a:r>
              <a:rPr lang="en-US" dirty="0"/>
              <a:t>TCP, UDP</a:t>
            </a:r>
          </a:p>
        </p:txBody>
      </p:sp>
      <p:sp>
        <p:nvSpPr>
          <p:cNvPr id="27" name="TextBox 26">
            <a:extLst>
              <a:ext uri="{FF2B5EF4-FFF2-40B4-BE49-F238E27FC236}">
                <a16:creationId xmlns:a16="http://schemas.microsoft.com/office/drawing/2014/main" id="{B07E3AF1-FAB8-836C-54FD-F0F71D1B77AD}"/>
              </a:ext>
            </a:extLst>
          </p:cNvPr>
          <p:cNvSpPr txBox="1"/>
          <p:nvPr/>
        </p:nvSpPr>
        <p:spPr>
          <a:xfrm>
            <a:off x="3628999" y="3354920"/>
            <a:ext cx="2484078" cy="369332"/>
          </a:xfrm>
          <a:prstGeom prst="rect">
            <a:avLst/>
          </a:prstGeom>
          <a:noFill/>
        </p:spPr>
        <p:txBody>
          <a:bodyPr wrap="none" rtlCol="0">
            <a:spAutoFit/>
          </a:bodyPr>
          <a:lstStyle/>
          <a:p>
            <a:r>
              <a:rPr lang="en-US" dirty="0">
                <a:solidFill>
                  <a:schemeClr val="bg1"/>
                </a:solidFill>
              </a:rPr>
              <a:t>Sockets, API Integrations</a:t>
            </a:r>
          </a:p>
        </p:txBody>
      </p:sp>
      <p:sp>
        <p:nvSpPr>
          <p:cNvPr id="28" name="TextBox 27">
            <a:extLst>
              <a:ext uri="{FF2B5EF4-FFF2-40B4-BE49-F238E27FC236}">
                <a16:creationId xmlns:a16="http://schemas.microsoft.com/office/drawing/2014/main" id="{9B6B10E6-20F1-DD92-42E9-0DFE3F15F7EC}"/>
              </a:ext>
            </a:extLst>
          </p:cNvPr>
          <p:cNvSpPr txBox="1"/>
          <p:nvPr/>
        </p:nvSpPr>
        <p:spPr>
          <a:xfrm>
            <a:off x="3628998" y="2966885"/>
            <a:ext cx="2978123" cy="369332"/>
          </a:xfrm>
          <a:prstGeom prst="rect">
            <a:avLst/>
          </a:prstGeom>
          <a:noFill/>
        </p:spPr>
        <p:txBody>
          <a:bodyPr wrap="none" rtlCol="0">
            <a:spAutoFit/>
          </a:bodyPr>
          <a:lstStyle/>
          <a:p>
            <a:r>
              <a:rPr lang="en-US" dirty="0"/>
              <a:t>SSL, SSH, MPEG, JPEG, Images</a:t>
            </a:r>
          </a:p>
        </p:txBody>
      </p:sp>
      <p:sp>
        <p:nvSpPr>
          <p:cNvPr id="31" name="TextBox 30">
            <a:extLst>
              <a:ext uri="{FF2B5EF4-FFF2-40B4-BE49-F238E27FC236}">
                <a16:creationId xmlns:a16="http://schemas.microsoft.com/office/drawing/2014/main" id="{AB45E6AB-01F0-9408-EB33-F8D04BFBC322}"/>
              </a:ext>
            </a:extLst>
          </p:cNvPr>
          <p:cNvSpPr txBox="1"/>
          <p:nvPr/>
        </p:nvSpPr>
        <p:spPr>
          <a:xfrm>
            <a:off x="7307295" y="4935074"/>
            <a:ext cx="3551613" cy="369332"/>
          </a:xfrm>
          <a:prstGeom prst="rect">
            <a:avLst/>
          </a:prstGeom>
          <a:noFill/>
        </p:spPr>
        <p:txBody>
          <a:bodyPr wrap="none" rtlCol="0">
            <a:spAutoFit/>
          </a:bodyPr>
          <a:lstStyle/>
          <a:p>
            <a:r>
              <a:rPr lang="en-US" dirty="0">
                <a:solidFill>
                  <a:schemeClr val="bg1"/>
                </a:solidFill>
              </a:rPr>
              <a:t>Serves to physically connect devices</a:t>
            </a:r>
          </a:p>
        </p:txBody>
      </p:sp>
      <p:sp>
        <p:nvSpPr>
          <p:cNvPr id="32" name="TextBox 31">
            <a:extLst>
              <a:ext uri="{FF2B5EF4-FFF2-40B4-BE49-F238E27FC236}">
                <a16:creationId xmlns:a16="http://schemas.microsoft.com/office/drawing/2014/main" id="{E94D28DC-1229-8714-F47D-7E9E7AC874C9}"/>
              </a:ext>
            </a:extLst>
          </p:cNvPr>
          <p:cNvSpPr txBox="1"/>
          <p:nvPr/>
        </p:nvSpPr>
        <p:spPr>
          <a:xfrm>
            <a:off x="7320275" y="4543190"/>
            <a:ext cx="3544112" cy="369332"/>
          </a:xfrm>
          <a:prstGeom prst="rect">
            <a:avLst/>
          </a:prstGeom>
          <a:noFill/>
        </p:spPr>
        <p:txBody>
          <a:bodyPr wrap="none" rtlCol="0">
            <a:spAutoFit/>
          </a:bodyPr>
          <a:lstStyle/>
          <a:p>
            <a:r>
              <a:rPr lang="en-US" dirty="0"/>
              <a:t>MPLS utilizes 2.5 for label adhesion</a:t>
            </a:r>
          </a:p>
        </p:txBody>
      </p:sp>
      <p:sp>
        <p:nvSpPr>
          <p:cNvPr id="33" name="TextBox 32">
            <a:extLst>
              <a:ext uri="{FF2B5EF4-FFF2-40B4-BE49-F238E27FC236}">
                <a16:creationId xmlns:a16="http://schemas.microsoft.com/office/drawing/2014/main" id="{94D111A4-4461-F7D3-429B-FFA5049A7F5B}"/>
              </a:ext>
            </a:extLst>
          </p:cNvPr>
          <p:cNvSpPr txBox="1"/>
          <p:nvPr/>
        </p:nvSpPr>
        <p:spPr>
          <a:xfrm>
            <a:off x="7320275" y="4152702"/>
            <a:ext cx="2824363" cy="369332"/>
          </a:xfrm>
          <a:prstGeom prst="rect">
            <a:avLst/>
          </a:prstGeom>
          <a:noFill/>
        </p:spPr>
        <p:txBody>
          <a:bodyPr wrap="none" rtlCol="0">
            <a:spAutoFit/>
          </a:bodyPr>
          <a:lstStyle/>
          <a:p>
            <a:r>
              <a:rPr lang="en-US" dirty="0">
                <a:solidFill>
                  <a:schemeClr val="bg1"/>
                </a:solidFill>
              </a:rPr>
              <a:t>Data routing and addressing</a:t>
            </a:r>
          </a:p>
        </p:txBody>
      </p:sp>
      <p:sp>
        <p:nvSpPr>
          <p:cNvPr id="34" name="TextBox 33">
            <a:extLst>
              <a:ext uri="{FF2B5EF4-FFF2-40B4-BE49-F238E27FC236}">
                <a16:creationId xmlns:a16="http://schemas.microsoft.com/office/drawing/2014/main" id="{2BB860DE-AF2B-7484-C6CF-988EDDDC480A}"/>
              </a:ext>
            </a:extLst>
          </p:cNvPr>
          <p:cNvSpPr txBox="1"/>
          <p:nvPr/>
        </p:nvSpPr>
        <p:spPr>
          <a:xfrm>
            <a:off x="7320275" y="3758698"/>
            <a:ext cx="2731069" cy="369332"/>
          </a:xfrm>
          <a:prstGeom prst="rect">
            <a:avLst/>
          </a:prstGeom>
          <a:noFill/>
        </p:spPr>
        <p:txBody>
          <a:bodyPr wrap="none" rtlCol="0">
            <a:spAutoFit/>
          </a:bodyPr>
          <a:lstStyle/>
          <a:p>
            <a:r>
              <a:rPr lang="en-US" dirty="0"/>
              <a:t>Error detection and control</a:t>
            </a:r>
          </a:p>
        </p:txBody>
      </p:sp>
      <p:sp>
        <p:nvSpPr>
          <p:cNvPr id="35" name="TextBox 34">
            <a:extLst>
              <a:ext uri="{FF2B5EF4-FFF2-40B4-BE49-F238E27FC236}">
                <a16:creationId xmlns:a16="http://schemas.microsoft.com/office/drawing/2014/main" id="{BAE22FEA-4C63-1296-52F4-247A6A9932C6}"/>
              </a:ext>
            </a:extLst>
          </p:cNvPr>
          <p:cNvSpPr txBox="1"/>
          <p:nvPr/>
        </p:nvSpPr>
        <p:spPr>
          <a:xfrm>
            <a:off x="7320275" y="3339459"/>
            <a:ext cx="2922660" cy="369332"/>
          </a:xfrm>
          <a:prstGeom prst="rect">
            <a:avLst/>
          </a:prstGeom>
          <a:noFill/>
        </p:spPr>
        <p:txBody>
          <a:bodyPr wrap="none" rtlCol="0">
            <a:spAutoFit/>
          </a:bodyPr>
          <a:lstStyle/>
          <a:p>
            <a:r>
              <a:rPr lang="en-US" dirty="0">
                <a:solidFill>
                  <a:schemeClr val="bg1"/>
                </a:solidFill>
              </a:rPr>
              <a:t>Not primarily utilized by LAN</a:t>
            </a:r>
          </a:p>
        </p:txBody>
      </p:sp>
      <p:sp>
        <p:nvSpPr>
          <p:cNvPr id="36" name="TextBox 35">
            <a:extLst>
              <a:ext uri="{FF2B5EF4-FFF2-40B4-BE49-F238E27FC236}">
                <a16:creationId xmlns:a16="http://schemas.microsoft.com/office/drawing/2014/main" id="{CCCDEF96-BE66-B41D-F64B-3F72D82B588B}"/>
              </a:ext>
            </a:extLst>
          </p:cNvPr>
          <p:cNvSpPr txBox="1"/>
          <p:nvPr/>
        </p:nvSpPr>
        <p:spPr>
          <a:xfrm>
            <a:off x="7320275" y="2963374"/>
            <a:ext cx="3877215" cy="369332"/>
          </a:xfrm>
          <a:prstGeom prst="rect">
            <a:avLst/>
          </a:prstGeom>
          <a:noFill/>
        </p:spPr>
        <p:txBody>
          <a:bodyPr wrap="none" rtlCol="0">
            <a:spAutoFit/>
          </a:bodyPr>
          <a:lstStyle/>
          <a:p>
            <a:r>
              <a:rPr lang="en-US" dirty="0"/>
              <a:t>Translates/Compresses data for devices</a:t>
            </a:r>
          </a:p>
        </p:txBody>
      </p:sp>
      <p:sp>
        <p:nvSpPr>
          <p:cNvPr id="37" name="TextBox 36">
            <a:extLst>
              <a:ext uri="{FF2B5EF4-FFF2-40B4-BE49-F238E27FC236}">
                <a16:creationId xmlns:a16="http://schemas.microsoft.com/office/drawing/2014/main" id="{1022771C-138C-65DF-3660-AD0926BF9205}"/>
              </a:ext>
            </a:extLst>
          </p:cNvPr>
          <p:cNvSpPr txBox="1"/>
          <p:nvPr/>
        </p:nvSpPr>
        <p:spPr>
          <a:xfrm>
            <a:off x="7320275" y="2574589"/>
            <a:ext cx="2645019" cy="369332"/>
          </a:xfrm>
          <a:prstGeom prst="rect">
            <a:avLst/>
          </a:prstGeom>
          <a:noFill/>
        </p:spPr>
        <p:txBody>
          <a:bodyPr wrap="none" rtlCol="0">
            <a:spAutoFit/>
          </a:bodyPr>
          <a:lstStyle/>
          <a:p>
            <a:r>
              <a:rPr lang="en-US" dirty="0">
                <a:solidFill>
                  <a:schemeClr val="bg1"/>
                </a:solidFill>
              </a:rPr>
              <a:t>Main human control point</a:t>
            </a:r>
          </a:p>
        </p:txBody>
      </p:sp>
    </p:spTree>
    <p:extLst>
      <p:ext uri="{BB962C8B-B14F-4D97-AF65-F5344CB8AC3E}">
        <p14:creationId xmlns:p14="http://schemas.microsoft.com/office/powerpoint/2010/main" val="5763947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D6DBC-2C8B-C900-2496-C4637EECC3EE}"/>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CFDDE56F-9A9A-56A7-D1A6-7769FB48316E}"/>
              </a:ext>
            </a:extLst>
          </p:cNvPr>
          <p:cNvSpPr>
            <a:spLocks noGrp="1"/>
          </p:cNvSpPr>
          <p:nvPr>
            <p:ph idx="1"/>
          </p:nvPr>
        </p:nvSpPr>
        <p:spPr/>
        <p:txBody>
          <a:bodyPr/>
          <a:lstStyle/>
          <a:p>
            <a:pPr>
              <a:buFont typeface="Arial" panose="020B0604020202020204" pitchFamily="34" charset="0"/>
              <a:buChar char="•"/>
            </a:pPr>
            <a:endParaRPr lang="en-US" dirty="0"/>
          </a:p>
          <a:p>
            <a:pPr>
              <a:buFont typeface="Arial" panose="020B0604020202020204" pitchFamily="34" charset="0"/>
              <a:buChar char="•"/>
            </a:pPr>
            <a:r>
              <a:rPr lang="en-US" dirty="0"/>
              <a:t>Jamieson, K. (n.d.). Routing I: Wireless Mesh Networks. Retrieved from COS 463: Wireless Networks Lecture 6: https://www.cs.princeton.edu/courses/archive/spring19/cos463/lectures/L06-roofnet.pdf</a:t>
            </a:r>
          </a:p>
          <a:p>
            <a:pPr>
              <a:buFont typeface="Arial" panose="020B0604020202020204" pitchFamily="34" charset="0"/>
              <a:buChar char="•"/>
            </a:pPr>
            <a:r>
              <a:rPr lang="en-US" dirty="0"/>
              <a:t>University of Michigan. (n.d.). Multi-Protocol Label Switching (MPLS). Retrieved from umich.edu: https://web.eecs.umich.edu/~sugih/courses/eecs489/lectures/20-MPLS+VPN.pdf</a:t>
            </a:r>
          </a:p>
          <a:p>
            <a:pPr>
              <a:buFont typeface="Arial" panose="020B0604020202020204" pitchFamily="34" charset="0"/>
              <a:buChar char="•"/>
            </a:pPr>
            <a:r>
              <a:rPr lang="en-US" dirty="0"/>
              <a:t>Winkelman, D. R. (2013). What is a Protocol? Retrieved from fcit.usf.edu: https://fcit.usf.edu/network/chap2/chap2.htm</a:t>
            </a:r>
          </a:p>
          <a:p>
            <a:endParaRPr lang="en-US" dirty="0"/>
          </a:p>
          <a:p>
            <a:endParaRPr lang="en-US" dirty="0"/>
          </a:p>
        </p:txBody>
      </p:sp>
    </p:spTree>
    <p:extLst>
      <p:ext uri="{BB962C8B-B14F-4D97-AF65-F5344CB8AC3E}">
        <p14:creationId xmlns:p14="http://schemas.microsoft.com/office/powerpoint/2010/main" val="3680508686"/>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146</TotalTime>
  <Words>1054</Words>
  <Application>Microsoft Office PowerPoint</Application>
  <PresentationFormat>Widescreen</PresentationFormat>
  <Paragraphs>47</Paragraphs>
  <Slides>5</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Retrospect</vt:lpstr>
      <vt:lpstr>IT 332 Principles of Information Systems Architecture – LAN, WAN, and the OSI Model</vt:lpstr>
      <vt:lpstr>LAN Cluster :: Full and Partial Mesh(Jamieson, n.d.)</vt:lpstr>
      <vt:lpstr>WAN Cluster :: MPLS Multi Protocol Label Switching (University of Michigan, n.d.)</vt:lpstr>
      <vt:lpstr>The OSI Model (Winkelman, 2013)</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LAN, WAN, and MAN are there a lot of protocols.</dc:title>
  <dc:creator>Classic Corey</dc:creator>
  <cp:lastModifiedBy>Classic Corey</cp:lastModifiedBy>
  <cp:revision>3</cp:revision>
  <dcterms:created xsi:type="dcterms:W3CDTF">2023-09-05T08:48:24Z</dcterms:created>
  <dcterms:modified xsi:type="dcterms:W3CDTF">2023-09-05T11:14:54Z</dcterms:modified>
</cp:coreProperties>
</file>