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6" r:id="rId5"/>
    <p:sldId id="259" r:id="rId6"/>
    <p:sldId id="267" r:id="rId7"/>
    <p:sldId id="260" r:id="rId8"/>
    <p:sldId id="268" r:id="rId9"/>
    <p:sldId id="261" r:id="rId10"/>
    <p:sldId id="269" r:id="rId11"/>
    <p:sldId id="262" r:id="rId12"/>
    <p:sldId id="270" r:id="rId13"/>
    <p:sldId id="263" r:id="rId14"/>
    <p:sldId id="271" r:id="rId15"/>
    <p:sldId id="264" r:id="rId16"/>
    <p:sldId id="272" r:id="rId17"/>
    <p:sldId id="265"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96" d="100"/>
          <a:sy n="96" d="100"/>
        </p:scale>
        <p:origin x="82" y="2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095B1-9243-414D-80D9-E3F3C4732A99}" type="datetimeFigureOut">
              <a:rPr lang="en-US" smtClean="0"/>
              <a:t>9/27/2022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3EFCE-CC5C-448A-B6F6-2D59F2B58D63}" type="slidenum">
              <a:rPr lang="en-US" smtClean="0"/>
              <a:t>‹#›</a:t>
            </a:fld>
            <a:endParaRPr lang="en-US"/>
          </a:p>
        </p:txBody>
      </p:sp>
    </p:spTree>
    <p:extLst>
      <p:ext uri="{BB962C8B-B14F-4D97-AF65-F5344CB8AC3E}">
        <p14:creationId xmlns:p14="http://schemas.microsoft.com/office/powerpoint/2010/main" val="3495858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presentation, we will talk about the 8 golden rules of heuristics design and reform as detailed in the course textbook. These can be integral to understanding your users and their patterns. Knowing this can help a designer anticipate user problems and tendencies to optimize the experience around it.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2</a:t>
            </a:fld>
            <a:endParaRPr lang="en-US"/>
          </a:p>
        </p:txBody>
      </p:sp>
    </p:spTree>
    <p:extLst>
      <p:ext uri="{BB962C8B-B14F-4D97-AF65-F5344CB8AC3E}">
        <p14:creationId xmlns:p14="http://schemas.microsoft.com/office/powerpoint/2010/main" val="2772498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fifth rule we’re looking at is Preventing Errors. These ensure the user knows what not to do in any given situation as well as making sure invalid selections cannot be chosen. User input must also be validated to ensure they don’t submit “garbage data” like sentences in a date prompt.</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11</a:t>
            </a:fld>
            <a:endParaRPr lang="en-US"/>
          </a:p>
        </p:txBody>
      </p:sp>
    </p:spTree>
    <p:extLst>
      <p:ext uri="{BB962C8B-B14F-4D97-AF65-F5344CB8AC3E}">
        <p14:creationId xmlns:p14="http://schemas.microsoft.com/office/powerpoint/2010/main" val="3377414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Steam has made a relatively robust error prevention mechanic in simply just the way it’s laid out. For example, Steam ensures minimal actions are displayed on screen while keeping those actions strictly relevant to the user. Moreover, valve will notify a user if they are attempting to buy a duplicate purchase, as well as outright blocking any duplicate DLC purchases on your account. This could be frustrating if you are planning on buying something you already own as a gift for a friend, or if you are planning on upgrading a game license for more in-game content, but it does minimize duplicate errors.</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12</a:t>
            </a:fld>
            <a:endParaRPr lang="en-US"/>
          </a:p>
        </p:txBody>
      </p:sp>
    </p:spTree>
    <p:extLst>
      <p:ext uri="{BB962C8B-B14F-4D97-AF65-F5344CB8AC3E}">
        <p14:creationId xmlns:p14="http://schemas.microsoft.com/office/powerpoint/2010/main" val="1526223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sixth rule surrounds Reverse Actions. Ensuring a user may undo actions that they submitted by mistake or out of negative heuristic generation is an important feature to consider. Anxiety, stress, and frustration can build up in a user should they be unsure of how to reverse an action they do not want on their profile or software. This is why it is important to walk the user through exactly how to undo actions in case they submit something ill-advised.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13</a:t>
            </a:fld>
            <a:endParaRPr lang="en-US"/>
          </a:p>
        </p:txBody>
      </p:sp>
    </p:spTree>
    <p:extLst>
      <p:ext uri="{BB962C8B-B14F-4D97-AF65-F5344CB8AC3E}">
        <p14:creationId xmlns:p14="http://schemas.microsoft.com/office/powerpoint/2010/main" val="556915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Steam supports undo-actions such as a back button for navigation, and a refund policy for purchases. The back button functions as expected from a web-based program and can easily take you back to a page you’ve accidentally clicked off of, or would like to otherwise revisit. Refunds are present, but are somewhat of a hassle to actually work through. As mentioned previously, you must navigate through a web browser instead of using the client you bought your games on, and the process to do that is not particularly well documented in the client itself. Refunds, however, do detail well why exactly your ticked has failed, or succeeded. This is important to help the user understand what can and cannot be returned in the future, so that they may be vigilant about new purchases going forward.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14</a:t>
            </a:fld>
            <a:endParaRPr lang="en-US"/>
          </a:p>
        </p:txBody>
      </p:sp>
    </p:spTree>
    <p:extLst>
      <p:ext uri="{BB962C8B-B14F-4D97-AF65-F5344CB8AC3E}">
        <p14:creationId xmlns:p14="http://schemas.microsoft.com/office/powerpoint/2010/main" val="3789774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seventh golden rule Ensures User Control. The user must feel that they are in control of the software at every turn of navigation despite their skill range. Advanced users must have tools to demonstrate their proficiencies and enhance navigation efficiency while the interface itself must allow for newer and advanced users alike to learn and customize their experience to help them navigate faster.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15</a:t>
            </a:fld>
            <a:endParaRPr lang="en-US"/>
          </a:p>
        </p:txBody>
      </p:sp>
    </p:spTree>
    <p:extLst>
      <p:ext uri="{BB962C8B-B14F-4D97-AF65-F5344CB8AC3E}">
        <p14:creationId xmlns:p14="http://schemas.microsoft.com/office/powerpoint/2010/main" val="3443835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Steam utilizes this rule in that it offers a wide suite of features to help users navigate quickly, although some features are left to be desired. Quick selections are available in steam to help the user narrow down their library and add titles to categories to quickly find their desired game. The browser-based design allows for quick switching of client-to-web functionality to ensure the user can pick up their progress on another device easily by copying a URL. Unfortunately, though, Steam fails to give users advanced control over how exactly Steam is laid out, and must use a layout specified by Valve despite whether or not the user could shift tabs and elements around to make it more efficient.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16</a:t>
            </a:fld>
            <a:endParaRPr lang="en-US"/>
          </a:p>
        </p:txBody>
      </p:sp>
    </p:spTree>
    <p:extLst>
      <p:ext uri="{BB962C8B-B14F-4D97-AF65-F5344CB8AC3E}">
        <p14:creationId xmlns:p14="http://schemas.microsoft.com/office/powerpoint/2010/main" val="1802118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8</a:t>
            </a:r>
            <a:r>
              <a:rPr lang="en-US" sz="1800"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golden rule is to Reduce Human Memory Requirements. This makes sure that all information that you need is on the screens that you need them. This includes duplicating information across screens to make sure the user doesn’t have to remember long strings of text just to accomplish an objective. This method is geared towards  reducing overall frustration by incorporating a heightened sense of convenience. This can also help lengthy forms be more compact for ease of use.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17</a:t>
            </a:fld>
            <a:endParaRPr lang="en-US"/>
          </a:p>
        </p:txBody>
      </p:sp>
    </p:spTree>
    <p:extLst>
      <p:ext uri="{BB962C8B-B14F-4D97-AF65-F5344CB8AC3E}">
        <p14:creationId xmlns:p14="http://schemas.microsoft.com/office/powerpoint/2010/main" val="2980686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Steam tries to reduce human memory requirements in a number of ways. Relevant information is indeed repeated on multiple screens. Information relating to a product features displays on the store page, and multiple steps of the purchasing windows to ensure the information is exactly where the customer needs it. The advanced users may find that certain information such as Steam ID’s need to be looked up in order to accomplish their in-client goals, leaving an area for Steam to improve on.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18</a:t>
            </a:fld>
            <a:endParaRPr lang="en-US"/>
          </a:p>
        </p:txBody>
      </p:sp>
    </p:spTree>
    <p:extLst>
      <p:ext uri="{BB962C8B-B14F-4D97-AF65-F5344CB8AC3E}">
        <p14:creationId xmlns:p14="http://schemas.microsoft.com/office/powerpoint/2010/main" val="3007038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golden rule details consistency in design. This ensures the designer uses similar terms, design, colours, and layouts to help a user quickly understand the navigation methods you explore in your software. Exceptions to this should only happen when a design element would harshly impact the user experiences—uniform design should remain to keep your program consistent and minimize user confusion.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3</a:t>
            </a:fld>
            <a:endParaRPr lang="en-US"/>
          </a:p>
        </p:txBody>
      </p:sp>
    </p:spTree>
    <p:extLst>
      <p:ext uri="{BB962C8B-B14F-4D97-AF65-F5344CB8AC3E}">
        <p14:creationId xmlns:p14="http://schemas.microsoft.com/office/powerpoint/2010/main" val="143725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popular game launching service Steam by Valve shows this consistency in action. A similar font and colour is used for hyperlinks and buttons while a notably different font is used for general information. This remains consistent through the Steam store, library, community, and multi-tab design elements.</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4</a:t>
            </a:fld>
            <a:endParaRPr lang="en-US"/>
          </a:p>
        </p:txBody>
      </p:sp>
    </p:spTree>
    <p:extLst>
      <p:ext uri="{BB962C8B-B14F-4D97-AF65-F5344CB8AC3E}">
        <p14:creationId xmlns:p14="http://schemas.microsoft.com/office/powerpoint/2010/main" val="126278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second golden rule is Universal Usability. This ensures that design in your software takes disabilities and needs into account as well. This is particularly important for users with these impairments that may need to find unintended workarounds to use your software, or may simply be unable to use it at all.</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5</a:t>
            </a:fld>
            <a:endParaRPr lang="en-US"/>
          </a:p>
        </p:txBody>
      </p:sp>
    </p:spTree>
    <p:extLst>
      <p:ext uri="{BB962C8B-B14F-4D97-AF65-F5344CB8AC3E}">
        <p14:creationId xmlns:p14="http://schemas.microsoft.com/office/powerpoint/2010/main" val="1646888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Steam demonstrates Universal Usability in a number of aspects, but also falls short in some. For instance, Contrast is used within the program effectively to ensure the reader isn’t struggling to make out a word from the background wherever they may be reading. Customization features are present that gives the user a notable amount of control over how exactly they want the service to feel. These customization features, however, are not fully robust, and definitely could have features added to ensure a heightened platform of usability such as font size, font family, weight, and positioning. Additionally, many UI elements found in the program are very small, and require careful precision to hit consistently especially at high resolutions like 4K.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6</a:t>
            </a:fld>
            <a:endParaRPr lang="en-US"/>
          </a:p>
        </p:txBody>
      </p:sp>
    </p:spTree>
    <p:extLst>
      <p:ext uri="{BB962C8B-B14F-4D97-AF65-F5344CB8AC3E}">
        <p14:creationId xmlns:p14="http://schemas.microsoft.com/office/powerpoint/2010/main" val="3456437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third golden rule is Informative Feedback. This rule encompasses feedback to give the user a sense of action within their navigation. This feedback could be modest like a hyperlink changing colour, or it could be substantial such as an animation playing on click. These changes should be geared toward helping the user understand that they have preformed an action, and that it has registered.</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7</a:t>
            </a:fld>
            <a:endParaRPr lang="en-US"/>
          </a:p>
        </p:txBody>
      </p:sp>
    </p:spTree>
    <p:extLst>
      <p:ext uri="{BB962C8B-B14F-4D97-AF65-F5344CB8AC3E}">
        <p14:creationId xmlns:p14="http://schemas.microsoft.com/office/powerpoint/2010/main" val="21298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Informative feedback is used sparingly in Steam. For instance, users may be able to gather more information about a game’s tile on hover. Additionally, hover actions are used throughout steam even as simply as a hyperlink changing to a blue-white on hover. The library of steam helps players with informative feedback in that buttons react on user hover/click to give a satisfying response, scrolling through your library will expand tabs you’re interested in, and so on. Click events, however, could be utilized to a greater effect. Hyperlinks do not change a colour when you visit them, leaving the user unsure of whether a page is new or not, feedback on click to game tiles also could be used to help the user understand their click has registered before loading into a new page. </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8</a:t>
            </a:fld>
            <a:endParaRPr lang="en-US"/>
          </a:p>
        </p:txBody>
      </p:sp>
    </p:spTree>
    <p:extLst>
      <p:ext uri="{BB962C8B-B14F-4D97-AF65-F5344CB8AC3E}">
        <p14:creationId xmlns:p14="http://schemas.microsoft.com/office/powerpoint/2010/main" val="1983271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fourth golden rule surrounds confirmative dialogue. This rule sees that text-readouts are present to inform the user what action they have taken, and what consequences it may have.</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9</a:t>
            </a:fld>
            <a:endParaRPr lang="en-US"/>
          </a:p>
        </p:txBody>
      </p:sp>
    </p:spTree>
    <p:extLst>
      <p:ext uri="{BB962C8B-B14F-4D97-AF65-F5344CB8AC3E}">
        <p14:creationId xmlns:p14="http://schemas.microsoft.com/office/powerpoint/2010/main" val="394281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Steam uses confirmative Dialogue rather well. Purchasing items gives feedback on what happened, why, and lists readouts of information like date and time surrounding the event. Steam also has a very robust support system when you know how to use it. Steam support mixes both automated messages and agents to help the user understand exactly where their claim stands at any particular moment in time. This process, however, could be improved. The confusion surrounding how to initiate a support ticket is frustrating to work with. You are unable to use the main client in order to submit things like refunds, and instead must be forced into the web application. A well-detailed explanation of this on purchase would help mitigate confusion.</a:t>
            </a:r>
          </a:p>
          <a:p>
            <a:endParaRPr lang="en-US" dirty="0"/>
          </a:p>
        </p:txBody>
      </p:sp>
      <p:sp>
        <p:nvSpPr>
          <p:cNvPr id="4" name="Slide Number Placeholder 3"/>
          <p:cNvSpPr>
            <a:spLocks noGrp="1"/>
          </p:cNvSpPr>
          <p:nvPr>
            <p:ph type="sldNum" sz="quarter" idx="5"/>
          </p:nvPr>
        </p:nvSpPr>
        <p:spPr/>
        <p:txBody>
          <a:bodyPr/>
          <a:lstStyle/>
          <a:p>
            <a:fld id="{3CF3EFCE-CC5C-448A-B6F6-2D59F2B58D63}" type="slidenum">
              <a:rPr lang="en-US" smtClean="0"/>
              <a:t>10</a:t>
            </a:fld>
            <a:endParaRPr lang="en-US"/>
          </a:p>
        </p:txBody>
      </p:sp>
    </p:spTree>
    <p:extLst>
      <p:ext uri="{BB962C8B-B14F-4D97-AF65-F5344CB8AC3E}">
        <p14:creationId xmlns:p14="http://schemas.microsoft.com/office/powerpoint/2010/main" val="2178204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3585697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048E8-B260-476F-AC35-A7FAAA81B852}"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09345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135079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406917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355572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A048E8-B260-476F-AC35-A7FAAA81B852}"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46942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9A048E8-B260-476F-AC35-A7FAAA81B852}" type="datetimeFigureOut">
              <a:rPr lang="en-US" smtClean="0"/>
              <a:t>9/25/2022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1076085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636889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38853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392547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A048E8-B260-476F-AC35-A7FAAA81B852}"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95886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A048E8-B260-476F-AC35-A7FAAA81B852}"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40865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A048E8-B260-476F-AC35-A7FAAA81B852}"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44463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A048E8-B260-476F-AC35-A7FAAA81B852}"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05544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A048E8-B260-476F-AC35-A7FAAA81B852}"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386626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048E8-B260-476F-AC35-A7FAAA81B852}"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90789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A048E8-B260-476F-AC35-A7FAAA81B852}"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30754EE-76C7-47DD-A2F4-E2441AA0EAE9}" type="slidenum">
              <a:rPr lang="en-US" smtClean="0"/>
              <a:t>‹#›</a:t>
            </a:fld>
            <a:endParaRPr lang="en-US"/>
          </a:p>
        </p:txBody>
      </p:sp>
    </p:spTree>
    <p:extLst>
      <p:ext uri="{BB962C8B-B14F-4D97-AF65-F5344CB8AC3E}">
        <p14:creationId xmlns:p14="http://schemas.microsoft.com/office/powerpoint/2010/main" val="226601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9A048E8-B260-476F-AC35-A7FAAA81B852}" type="datetimeFigureOut">
              <a:rPr lang="en-US" smtClean="0"/>
              <a:t>9/25/2022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30754EE-76C7-47DD-A2F4-E2441AA0EAE9}" type="slidenum">
              <a:rPr lang="en-US" smtClean="0"/>
              <a:t>‹#›</a:t>
            </a:fld>
            <a:endParaRPr lang="en-US"/>
          </a:p>
        </p:txBody>
      </p:sp>
    </p:spTree>
    <p:extLst>
      <p:ext uri="{BB962C8B-B14F-4D97-AF65-F5344CB8AC3E}">
        <p14:creationId xmlns:p14="http://schemas.microsoft.com/office/powerpoint/2010/main" val="3557629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0899-BCE0-460B-A24B-8CE8BF9C080F}"/>
              </a:ext>
            </a:extLst>
          </p:cNvPr>
          <p:cNvSpPr>
            <a:spLocks noGrp="1"/>
          </p:cNvSpPr>
          <p:nvPr>
            <p:ph type="ctrTitle"/>
          </p:nvPr>
        </p:nvSpPr>
        <p:spPr/>
        <p:txBody>
          <a:bodyPr/>
          <a:lstStyle/>
          <a:p>
            <a:r>
              <a:rPr lang="en-US" dirty="0"/>
              <a:t>8 Golden rules</a:t>
            </a:r>
          </a:p>
        </p:txBody>
      </p:sp>
      <p:sp>
        <p:nvSpPr>
          <p:cNvPr id="3" name="Subtitle 2">
            <a:extLst>
              <a:ext uri="{FF2B5EF4-FFF2-40B4-BE49-F238E27FC236}">
                <a16:creationId xmlns:a16="http://schemas.microsoft.com/office/drawing/2014/main" id="{FAB71316-8E32-47F8-53CC-351BCA861640}"/>
              </a:ext>
            </a:extLst>
          </p:cNvPr>
          <p:cNvSpPr>
            <a:spLocks noGrp="1"/>
          </p:cNvSpPr>
          <p:nvPr>
            <p:ph type="subTitle" idx="1"/>
          </p:nvPr>
        </p:nvSpPr>
        <p:spPr/>
        <p:txBody>
          <a:bodyPr>
            <a:normAutofit fontScale="77500" lnSpcReduction="20000"/>
          </a:bodyPr>
          <a:lstStyle/>
          <a:p>
            <a:r>
              <a:rPr lang="en-US" dirty="0"/>
              <a:t>Corey Crooks</a:t>
            </a:r>
          </a:p>
          <a:p>
            <a:r>
              <a:rPr lang="en-US" dirty="0"/>
              <a:t>September 21</a:t>
            </a:r>
            <a:r>
              <a:rPr lang="en-US" baseline="30000" dirty="0"/>
              <a:t>st</a:t>
            </a:r>
            <a:r>
              <a:rPr lang="en-US" dirty="0"/>
              <a:t>, 2022</a:t>
            </a:r>
          </a:p>
          <a:p>
            <a:r>
              <a:rPr lang="en-US" dirty="0"/>
              <a:t>IT302 Human Computer Interaction</a:t>
            </a:r>
          </a:p>
        </p:txBody>
      </p:sp>
    </p:spTree>
    <p:extLst>
      <p:ext uri="{BB962C8B-B14F-4D97-AF65-F5344CB8AC3E}">
        <p14:creationId xmlns:p14="http://schemas.microsoft.com/office/powerpoint/2010/main" val="251240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4B12-2B55-152A-E892-F23E4F9AD275}"/>
              </a:ext>
            </a:extLst>
          </p:cNvPr>
          <p:cNvSpPr>
            <a:spLocks noGrp="1"/>
          </p:cNvSpPr>
          <p:nvPr>
            <p:ph type="title"/>
          </p:nvPr>
        </p:nvSpPr>
        <p:spPr/>
        <p:txBody>
          <a:bodyPr/>
          <a:lstStyle/>
          <a:p>
            <a:r>
              <a:rPr lang="en-US" dirty="0"/>
              <a:t>Confirmative Dialogue in Steam</a:t>
            </a:r>
          </a:p>
        </p:txBody>
      </p:sp>
      <p:sp>
        <p:nvSpPr>
          <p:cNvPr id="3" name="Content Placeholder 2">
            <a:extLst>
              <a:ext uri="{FF2B5EF4-FFF2-40B4-BE49-F238E27FC236}">
                <a16:creationId xmlns:a16="http://schemas.microsoft.com/office/drawing/2014/main" id="{5A45C404-7621-0872-7772-2A3367D758FA}"/>
              </a:ext>
            </a:extLst>
          </p:cNvPr>
          <p:cNvSpPr>
            <a:spLocks noGrp="1"/>
          </p:cNvSpPr>
          <p:nvPr>
            <p:ph idx="1"/>
          </p:nvPr>
        </p:nvSpPr>
        <p:spPr/>
        <p:txBody>
          <a:bodyPr/>
          <a:lstStyle/>
          <a:p>
            <a:r>
              <a:rPr lang="en-US" dirty="0"/>
              <a:t>Dialogues are used effectively in Steam.</a:t>
            </a:r>
          </a:p>
          <a:p>
            <a:pPr lvl="1"/>
            <a:r>
              <a:rPr lang="en-US" dirty="0"/>
              <a:t>Purchasing an item gives good feedback on what has happened and why.</a:t>
            </a:r>
          </a:p>
          <a:p>
            <a:endParaRPr lang="en-US" dirty="0"/>
          </a:p>
          <a:p>
            <a:r>
              <a:rPr lang="en-US" dirty="0"/>
              <a:t>Support tickets provide wonderful uses of confirmative dialogue.</a:t>
            </a:r>
          </a:p>
          <a:p>
            <a:pPr lvl="1"/>
            <a:r>
              <a:rPr lang="en-US" dirty="0"/>
              <a:t>The user receives a message at every step of the process. </a:t>
            </a:r>
          </a:p>
          <a:p>
            <a:endParaRPr lang="en-US" dirty="0"/>
          </a:p>
          <a:p>
            <a:r>
              <a:rPr lang="en-US" dirty="0"/>
              <a:t>-It is unclear how the refund process works by just the dialogue.</a:t>
            </a:r>
          </a:p>
          <a:p>
            <a:pPr lvl="1"/>
            <a:r>
              <a:rPr lang="en-US" dirty="0"/>
              <a:t>It would help confused users to understand how this process works by writing a refund-specific dialogue when a user purchases an item.</a:t>
            </a:r>
          </a:p>
        </p:txBody>
      </p:sp>
    </p:spTree>
    <p:extLst>
      <p:ext uri="{BB962C8B-B14F-4D97-AF65-F5344CB8AC3E}">
        <p14:creationId xmlns:p14="http://schemas.microsoft.com/office/powerpoint/2010/main" val="398283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DF5A-04F4-C488-6BF4-F63714298265}"/>
              </a:ext>
            </a:extLst>
          </p:cNvPr>
          <p:cNvSpPr>
            <a:spLocks noGrp="1"/>
          </p:cNvSpPr>
          <p:nvPr>
            <p:ph type="title"/>
          </p:nvPr>
        </p:nvSpPr>
        <p:spPr/>
        <p:txBody>
          <a:bodyPr>
            <a:normAutofit fontScale="90000"/>
          </a:bodyPr>
          <a:lstStyle/>
          <a:p>
            <a:r>
              <a:rPr lang="en-US" sz="3600" dirty="0"/>
              <a:t>Golden Rule 5 – Prevent Errors (Shneiderman, 2016)</a:t>
            </a:r>
          </a:p>
        </p:txBody>
      </p:sp>
      <p:sp>
        <p:nvSpPr>
          <p:cNvPr id="3" name="Content Placeholder 2">
            <a:extLst>
              <a:ext uri="{FF2B5EF4-FFF2-40B4-BE49-F238E27FC236}">
                <a16:creationId xmlns:a16="http://schemas.microsoft.com/office/drawing/2014/main" id="{90CE7F2A-4572-0D55-9C63-9EBA616A6356}"/>
              </a:ext>
            </a:extLst>
          </p:cNvPr>
          <p:cNvSpPr>
            <a:spLocks noGrp="1"/>
          </p:cNvSpPr>
          <p:nvPr>
            <p:ph idx="1"/>
          </p:nvPr>
        </p:nvSpPr>
        <p:spPr/>
        <p:txBody>
          <a:bodyPr/>
          <a:lstStyle/>
          <a:p>
            <a:r>
              <a:rPr lang="en-US" dirty="0"/>
              <a:t>Ensure the user knows what not to do by providing feedback for negative-heuristic generation.</a:t>
            </a:r>
          </a:p>
          <a:p>
            <a:endParaRPr lang="en-US" dirty="0"/>
          </a:p>
          <a:p>
            <a:r>
              <a:rPr lang="en-US" dirty="0"/>
              <a:t>Label invalid selections to provide information for the user.</a:t>
            </a:r>
          </a:p>
          <a:p>
            <a:endParaRPr lang="en-US" dirty="0"/>
          </a:p>
          <a:p>
            <a:r>
              <a:rPr lang="en-US" dirty="0"/>
              <a:t>Ensure input is processed to validate it to be appropriate. </a:t>
            </a:r>
          </a:p>
        </p:txBody>
      </p:sp>
    </p:spTree>
    <p:extLst>
      <p:ext uri="{BB962C8B-B14F-4D97-AF65-F5344CB8AC3E}">
        <p14:creationId xmlns:p14="http://schemas.microsoft.com/office/powerpoint/2010/main" val="35479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4361-DF76-04D2-FFAB-0B2B7E9C71D7}"/>
              </a:ext>
            </a:extLst>
          </p:cNvPr>
          <p:cNvSpPr>
            <a:spLocks noGrp="1"/>
          </p:cNvSpPr>
          <p:nvPr>
            <p:ph type="title"/>
          </p:nvPr>
        </p:nvSpPr>
        <p:spPr/>
        <p:txBody>
          <a:bodyPr/>
          <a:lstStyle/>
          <a:p>
            <a:r>
              <a:rPr lang="en-US" dirty="0"/>
              <a:t>Preventing Errors in Steam</a:t>
            </a:r>
          </a:p>
        </p:txBody>
      </p:sp>
      <p:sp>
        <p:nvSpPr>
          <p:cNvPr id="3" name="Content Placeholder 2">
            <a:extLst>
              <a:ext uri="{FF2B5EF4-FFF2-40B4-BE49-F238E27FC236}">
                <a16:creationId xmlns:a16="http://schemas.microsoft.com/office/drawing/2014/main" id="{8445A908-4904-BBDA-D7B6-ABBFA0CBEBE3}"/>
              </a:ext>
            </a:extLst>
          </p:cNvPr>
          <p:cNvSpPr>
            <a:spLocks noGrp="1"/>
          </p:cNvSpPr>
          <p:nvPr>
            <p:ph idx="1"/>
          </p:nvPr>
        </p:nvSpPr>
        <p:spPr/>
        <p:txBody>
          <a:bodyPr/>
          <a:lstStyle/>
          <a:p>
            <a:r>
              <a:rPr lang="en-US" dirty="0"/>
              <a:t>Error prevention is common in steam.</a:t>
            </a:r>
          </a:p>
          <a:p>
            <a:pPr lvl="1"/>
            <a:r>
              <a:rPr lang="en-US" dirty="0"/>
              <a:t>The user must try to find any sort of invalid selection.</a:t>
            </a:r>
          </a:p>
          <a:p>
            <a:endParaRPr lang="en-US" dirty="0"/>
          </a:p>
          <a:p>
            <a:r>
              <a:rPr lang="en-US" dirty="0"/>
              <a:t>Valve ensures only valid selections are displayed on screen.</a:t>
            </a:r>
          </a:p>
          <a:p>
            <a:pPr lvl="1"/>
            <a:r>
              <a:rPr lang="en-US" dirty="0"/>
              <a:t>User confusion should be minimized this way.</a:t>
            </a:r>
          </a:p>
          <a:p>
            <a:endParaRPr lang="en-US" dirty="0"/>
          </a:p>
          <a:p>
            <a:r>
              <a:rPr lang="en-US" dirty="0"/>
              <a:t>Valve notifies the user if they would make a duplicate purchase.</a:t>
            </a:r>
          </a:p>
          <a:p>
            <a:pPr lvl="1"/>
            <a:r>
              <a:rPr lang="en-US" dirty="0"/>
              <a:t>This could make buying gifts for friends awkward, as it blocks the purchase outright.</a:t>
            </a:r>
          </a:p>
        </p:txBody>
      </p:sp>
    </p:spTree>
    <p:extLst>
      <p:ext uri="{BB962C8B-B14F-4D97-AF65-F5344CB8AC3E}">
        <p14:creationId xmlns:p14="http://schemas.microsoft.com/office/powerpoint/2010/main" val="143338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FDE2D-789A-3C0D-F771-0865C8FD2936}"/>
              </a:ext>
            </a:extLst>
          </p:cNvPr>
          <p:cNvSpPr>
            <a:spLocks noGrp="1"/>
          </p:cNvSpPr>
          <p:nvPr>
            <p:ph type="title"/>
          </p:nvPr>
        </p:nvSpPr>
        <p:spPr/>
        <p:txBody>
          <a:bodyPr>
            <a:normAutofit fontScale="90000"/>
          </a:bodyPr>
          <a:lstStyle/>
          <a:p>
            <a:r>
              <a:rPr lang="en-US" sz="3600" dirty="0"/>
              <a:t>Golden Rule 6 – Reverse Actions (Shneiderman, 2016)</a:t>
            </a:r>
          </a:p>
        </p:txBody>
      </p:sp>
      <p:sp>
        <p:nvSpPr>
          <p:cNvPr id="3" name="Content Placeholder 2">
            <a:extLst>
              <a:ext uri="{FF2B5EF4-FFF2-40B4-BE49-F238E27FC236}">
                <a16:creationId xmlns:a16="http://schemas.microsoft.com/office/drawing/2014/main" id="{B73D3805-CA6E-D83B-8F3B-FBBA318D3567}"/>
              </a:ext>
            </a:extLst>
          </p:cNvPr>
          <p:cNvSpPr>
            <a:spLocks noGrp="1"/>
          </p:cNvSpPr>
          <p:nvPr>
            <p:ph idx="1"/>
          </p:nvPr>
        </p:nvSpPr>
        <p:spPr/>
        <p:txBody>
          <a:bodyPr/>
          <a:lstStyle/>
          <a:p>
            <a:r>
              <a:rPr lang="en-US" dirty="0"/>
              <a:t>Ensure the user may undo unwanted and erroneous actions where it is possible.</a:t>
            </a:r>
          </a:p>
          <a:p>
            <a:endParaRPr lang="en-US" dirty="0"/>
          </a:p>
          <a:p>
            <a:r>
              <a:rPr lang="en-US" dirty="0"/>
              <a:t>Relieve user anxiety by ensuring they understand what can and cannot be reversed.</a:t>
            </a:r>
          </a:p>
          <a:p>
            <a:endParaRPr lang="en-US" dirty="0"/>
          </a:p>
          <a:p>
            <a:r>
              <a:rPr lang="en-US" dirty="0"/>
              <a:t>Walk the user through how to pivot an action, and what steps are expected.</a:t>
            </a:r>
          </a:p>
        </p:txBody>
      </p:sp>
    </p:spTree>
    <p:extLst>
      <p:ext uri="{BB962C8B-B14F-4D97-AF65-F5344CB8AC3E}">
        <p14:creationId xmlns:p14="http://schemas.microsoft.com/office/powerpoint/2010/main" val="223036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C275-A1F0-EDF4-CE60-F245E5372BB4}"/>
              </a:ext>
            </a:extLst>
          </p:cNvPr>
          <p:cNvSpPr>
            <a:spLocks noGrp="1"/>
          </p:cNvSpPr>
          <p:nvPr>
            <p:ph type="title"/>
          </p:nvPr>
        </p:nvSpPr>
        <p:spPr/>
        <p:txBody>
          <a:bodyPr/>
          <a:lstStyle/>
          <a:p>
            <a:r>
              <a:rPr lang="en-US" dirty="0"/>
              <a:t>Reversing Actions in Steam</a:t>
            </a:r>
          </a:p>
        </p:txBody>
      </p:sp>
      <p:sp>
        <p:nvSpPr>
          <p:cNvPr id="3" name="Content Placeholder 2">
            <a:extLst>
              <a:ext uri="{FF2B5EF4-FFF2-40B4-BE49-F238E27FC236}">
                <a16:creationId xmlns:a16="http://schemas.microsoft.com/office/drawing/2014/main" id="{F9FC11E8-BDA0-8668-4E64-653FDB5C10C8}"/>
              </a:ext>
            </a:extLst>
          </p:cNvPr>
          <p:cNvSpPr>
            <a:spLocks noGrp="1"/>
          </p:cNvSpPr>
          <p:nvPr>
            <p:ph idx="1"/>
          </p:nvPr>
        </p:nvSpPr>
        <p:spPr/>
        <p:txBody>
          <a:bodyPr/>
          <a:lstStyle/>
          <a:p>
            <a:r>
              <a:rPr lang="en-US" dirty="0"/>
              <a:t>A web-browser based design features back buttons.</a:t>
            </a:r>
          </a:p>
          <a:p>
            <a:pPr lvl="1"/>
            <a:r>
              <a:rPr lang="en-US" dirty="0"/>
              <a:t>This ensures the user is able to return to interesting tabs if clicked off.</a:t>
            </a:r>
          </a:p>
          <a:p>
            <a:endParaRPr lang="en-US" dirty="0"/>
          </a:p>
          <a:p>
            <a:r>
              <a:rPr lang="en-US" dirty="0"/>
              <a:t>-Refunds are a pain to work through on steam.</a:t>
            </a:r>
          </a:p>
          <a:p>
            <a:pPr lvl="1"/>
            <a:r>
              <a:rPr lang="en-US" dirty="0"/>
              <a:t>Users must use the website, and cannot refund a game through the client.</a:t>
            </a:r>
          </a:p>
          <a:p>
            <a:endParaRPr lang="en-US" dirty="0"/>
          </a:p>
          <a:p>
            <a:r>
              <a:rPr lang="en-US" dirty="0"/>
              <a:t>Support is very clear as to why your ticket failed or went through.</a:t>
            </a:r>
          </a:p>
          <a:p>
            <a:pPr lvl="1"/>
            <a:r>
              <a:rPr lang="en-US" dirty="0"/>
              <a:t>Users are well informed on the rules regarding reversal.</a:t>
            </a:r>
          </a:p>
        </p:txBody>
      </p:sp>
    </p:spTree>
    <p:extLst>
      <p:ext uri="{BB962C8B-B14F-4D97-AF65-F5344CB8AC3E}">
        <p14:creationId xmlns:p14="http://schemas.microsoft.com/office/powerpoint/2010/main" val="362853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7B08-B2C1-3E8D-2B0E-683AF80B5632}"/>
              </a:ext>
            </a:extLst>
          </p:cNvPr>
          <p:cNvSpPr>
            <a:spLocks noGrp="1"/>
          </p:cNvSpPr>
          <p:nvPr>
            <p:ph type="title"/>
          </p:nvPr>
        </p:nvSpPr>
        <p:spPr/>
        <p:txBody>
          <a:bodyPr>
            <a:normAutofit fontScale="90000"/>
          </a:bodyPr>
          <a:lstStyle/>
          <a:p>
            <a:r>
              <a:rPr lang="en-US" sz="3200" dirty="0"/>
              <a:t>Golden Rule 7 – Ensure User Control (Shneiderman, 2016)</a:t>
            </a:r>
          </a:p>
        </p:txBody>
      </p:sp>
      <p:sp>
        <p:nvSpPr>
          <p:cNvPr id="3" name="Content Placeholder 2">
            <a:extLst>
              <a:ext uri="{FF2B5EF4-FFF2-40B4-BE49-F238E27FC236}">
                <a16:creationId xmlns:a16="http://schemas.microsoft.com/office/drawing/2014/main" id="{2D0AEC00-7C7D-BFAB-C0CA-4B348ED9D39B}"/>
              </a:ext>
            </a:extLst>
          </p:cNvPr>
          <p:cNvSpPr>
            <a:spLocks noGrp="1"/>
          </p:cNvSpPr>
          <p:nvPr>
            <p:ph idx="1"/>
          </p:nvPr>
        </p:nvSpPr>
        <p:spPr/>
        <p:txBody>
          <a:bodyPr/>
          <a:lstStyle/>
          <a:p>
            <a:r>
              <a:rPr lang="en-US" dirty="0"/>
              <a:t>Ensure the user feels in control of the software at every step.</a:t>
            </a:r>
          </a:p>
          <a:p>
            <a:endParaRPr lang="en-US" dirty="0"/>
          </a:p>
          <a:p>
            <a:r>
              <a:rPr lang="en-US" dirty="0"/>
              <a:t>Give tools for advanced users to more efficiently navigate the software.</a:t>
            </a:r>
          </a:p>
          <a:p>
            <a:endParaRPr lang="en-US" dirty="0"/>
          </a:p>
          <a:p>
            <a:r>
              <a:rPr lang="en-US" dirty="0"/>
              <a:t>Ensure the user interface allows advanced users to more easily access the information and actions they desire.</a:t>
            </a:r>
          </a:p>
        </p:txBody>
      </p:sp>
    </p:spTree>
    <p:extLst>
      <p:ext uri="{BB962C8B-B14F-4D97-AF65-F5344CB8AC3E}">
        <p14:creationId xmlns:p14="http://schemas.microsoft.com/office/powerpoint/2010/main" val="318455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1AE7-C938-A539-A71D-0B1B1BE5B9E0}"/>
              </a:ext>
            </a:extLst>
          </p:cNvPr>
          <p:cNvSpPr>
            <a:spLocks noGrp="1"/>
          </p:cNvSpPr>
          <p:nvPr>
            <p:ph type="title"/>
          </p:nvPr>
        </p:nvSpPr>
        <p:spPr/>
        <p:txBody>
          <a:bodyPr/>
          <a:lstStyle/>
          <a:p>
            <a:r>
              <a:rPr lang="en-US" dirty="0"/>
              <a:t>Ensuring User Control in Steam</a:t>
            </a:r>
          </a:p>
        </p:txBody>
      </p:sp>
      <p:sp>
        <p:nvSpPr>
          <p:cNvPr id="3" name="Content Placeholder 2">
            <a:extLst>
              <a:ext uri="{FF2B5EF4-FFF2-40B4-BE49-F238E27FC236}">
                <a16:creationId xmlns:a16="http://schemas.microsoft.com/office/drawing/2014/main" id="{B3D8DA16-B73B-A5EB-3C78-E5D84A0E9007}"/>
              </a:ext>
            </a:extLst>
          </p:cNvPr>
          <p:cNvSpPr>
            <a:spLocks noGrp="1"/>
          </p:cNvSpPr>
          <p:nvPr>
            <p:ph idx="1"/>
          </p:nvPr>
        </p:nvSpPr>
        <p:spPr/>
        <p:txBody>
          <a:bodyPr/>
          <a:lstStyle/>
          <a:p>
            <a:r>
              <a:rPr lang="en-US" dirty="0"/>
              <a:t>Quick selections are available to ensure users can navigate with ease.</a:t>
            </a:r>
          </a:p>
          <a:p>
            <a:pPr lvl="1"/>
            <a:r>
              <a:rPr lang="en-US" dirty="0"/>
              <a:t>Learning advanced navigation rewards users.</a:t>
            </a:r>
          </a:p>
          <a:p>
            <a:endParaRPr lang="en-US" dirty="0"/>
          </a:p>
          <a:p>
            <a:r>
              <a:rPr lang="en-US" dirty="0"/>
              <a:t>The browser-based design offers many proficiencies. </a:t>
            </a:r>
          </a:p>
          <a:p>
            <a:pPr lvl="1"/>
            <a:r>
              <a:rPr lang="en-US" dirty="0"/>
              <a:t>Users can go from the client to a website with ease to transfer devices.</a:t>
            </a:r>
          </a:p>
          <a:p>
            <a:endParaRPr lang="en-US" dirty="0"/>
          </a:p>
          <a:p>
            <a:r>
              <a:rPr lang="en-US" dirty="0"/>
              <a:t>-A lack of layout customization is an unfortunate loss.</a:t>
            </a:r>
          </a:p>
          <a:p>
            <a:pPr lvl="1"/>
            <a:r>
              <a:rPr lang="en-US" dirty="0"/>
              <a:t>Switching the layout could help advanced users navigate with much more efficiency. </a:t>
            </a:r>
          </a:p>
        </p:txBody>
      </p:sp>
    </p:spTree>
    <p:extLst>
      <p:ext uri="{BB962C8B-B14F-4D97-AF65-F5344CB8AC3E}">
        <p14:creationId xmlns:p14="http://schemas.microsoft.com/office/powerpoint/2010/main" val="155805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D3AB-A37E-773B-B858-6B0DDCF5DD2F}"/>
              </a:ext>
            </a:extLst>
          </p:cNvPr>
          <p:cNvSpPr>
            <a:spLocks noGrp="1"/>
          </p:cNvSpPr>
          <p:nvPr>
            <p:ph type="title"/>
          </p:nvPr>
        </p:nvSpPr>
        <p:spPr/>
        <p:txBody>
          <a:bodyPr/>
          <a:lstStyle/>
          <a:p>
            <a:r>
              <a:rPr lang="en-US" dirty="0"/>
              <a:t>Golden Rule 8 </a:t>
            </a:r>
            <a:r>
              <a:rPr lang="en-US" sz="4400" dirty="0"/>
              <a:t>– Reduce Human Memory Requirements (Shneiderman, 2016)</a:t>
            </a:r>
            <a:endParaRPr lang="en-US" dirty="0"/>
          </a:p>
        </p:txBody>
      </p:sp>
      <p:sp>
        <p:nvSpPr>
          <p:cNvPr id="3" name="Content Placeholder 2">
            <a:extLst>
              <a:ext uri="{FF2B5EF4-FFF2-40B4-BE49-F238E27FC236}">
                <a16:creationId xmlns:a16="http://schemas.microsoft.com/office/drawing/2014/main" id="{B925D96E-672E-8ABB-A1B2-5885EF25495E}"/>
              </a:ext>
            </a:extLst>
          </p:cNvPr>
          <p:cNvSpPr>
            <a:spLocks noGrp="1"/>
          </p:cNvSpPr>
          <p:nvPr>
            <p:ph idx="1"/>
          </p:nvPr>
        </p:nvSpPr>
        <p:spPr/>
        <p:txBody>
          <a:bodyPr/>
          <a:lstStyle/>
          <a:p>
            <a:r>
              <a:rPr lang="en-US" dirty="0"/>
              <a:t>Ensure the reduction of instances in which users are required to memorize information to use on separate screens.</a:t>
            </a:r>
          </a:p>
          <a:p>
            <a:endParaRPr lang="en-US" dirty="0"/>
          </a:p>
          <a:p>
            <a:r>
              <a:rPr lang="en-US" dirty="0"/>
              <a:t>Reduce overall frustration by duplicating information for the convenience of the user where applicable and appropriate.</a:t>
            </a:r>
          </a:p>
          <a:p>
            <a:endParaRPr lang="en-US" dirty="0"/>
          </a:p>
          <a:p>
            <a:r>
              <a:rPr lang="en-US" dirty="0"/>
              <a:t>Ensure more lengthy submission forms are compacted for ease-of-use.</a:t>
            </a:r>
          </a:p>
        </p:txBody>
      </p:sp>
    </p:spTree>
    <p:extLst>
      <p:ext uri="{BB962C8B-B14F-4D97-AF65-F5344CB8AC3E}">
        <p14:creationId xmlns:p14="http://schemas.microsoft.com/office/powerpoint/2010/main" val="2464078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59710-F81E-EE1C-F932-462B17010464}"/>
              </a:ext>
            </a:extLst>
          </p:cNvPr>
          <p:cNvSpPr>
            <a:spLocks noGrp="1"/>
          </p:cNvSpPr>
          <p:nvPr>
            <p:ph type="title"/>
          </p:nvPr>
        </p:nvSpPr>
        <p:spPr/>
        <p:txBody>
          <a:bodyPr/>
          <a:lstStyle/>
          <a:p>
            <a:r>
              <a:rPr lang="en-US" dirty="0"/>
              <a:t>Human Memory Reduction in Steam</a:t>
            </a:r>
          </a:p>
        </p:txBody>
      </p:sp>
      <p:sp>
        <p:nvSpPr>
          <p:cNvPr id="3" name="Content Placeholder 2">
            <a:extLst>
              <a:ext uri="{FF2B5EF4-FFF2-40B4-BE49-F238E27FC236}">
                <a16:creationId xmlns:a16="http://schemas.microsoft.com/office/drawing/2014/main" id="{17E30048-89D5-1F1A-1188-FA2B8CD8FED9}"/>
              </a:ext>
            </a:extLst>
          </p:cNvPr>
          <p:cNvSpPr>
            <a:spLocks noGrp="1"/>
          </p:cNvSpPr>
          <p:nvPr>
            <p:ph idx="1"/>
          </p:nvPr>
        </p:nvSpPr>
        <p:spPr/>
        <p:txBody>
          <a:bodyPr>
            <a:normAutofit fontScale="92500" lnSpcReduction="10000"/>
          </a:bodyPr>
          <a:lstStyle/>
          <a:p>
            <a:r>
              <a:rPr lang="en-US" dirty="0"/>
              <a:t>Relevant information is repeated on multiple screens.</a:t>
            </a:r>
          </a:p>
          <a:p>
            <a:pPr lvl="1"/>
            <a:r>
              <a:rPr lang="en-US" dirty="0"/>
              <a:t>Information like price, the title, and even the redemption code is where the user needs it to be.</a:t>
            </a:r>
          </a:p>
          <a:p>
            <a:endParaRPr lang="en-US" dirty="0"/>
          </a:p>
          <a:p>
            <a:r>
              <a:rPr lang="en-US" dirty="0"/>
              <a:t>The store over-page displays information that is repeated in game overlays.</a:t>
            </a:r>
          </a:p>
          <a:p>
            <a:pPr lvl="1"/>
            <a:r>
              <a:rPr lang="en-US" dirty="0"/>
              <a:t>The user can access all relevant information on a game at every step they need it.</a:t>
            </a:r>
          </a:p>
          <a:p>
            <a:endParaRPr lang="en-US" dirty="0"/>
          </a:p>
          <a:p>
            <a:r>
              <a:rPr lang="en-US" dirty="0"/>
              <a:t>-Advanced needs are often needed to be looked up.</a:t>
            </a:r>
          </a:p>
          <a:p>
            <a:pPr lvl="1"/>
            <a:r>
              <a:rPr lang="en-US" dirty="0"/>
              <a:t>Things like User ID's and Community profiles are only found in one obscure page, so the user must look it up should they require that information.</a:t>
            </a:r>
          </a:p>
        </p:txBody>
      </p:sp>
    </p:spTree>
    <p:extLst>
      <p:ext uri="{BB962C8B-B14F-4D97-AF65-F5344CB8AC3E}">
        <p14:creationId xmlns:p14="http://schemas.microsoft.com/office/powerpoint/2010/main" val="3084390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0C2CC5-3D02-9F03-5A4F-6CCE60155A25}"/>
              </a:ext>
            </a:extLst>
          </p:cNvPr>
          <p:cNvPicPr>
            <a:picLocks noGrp="1" noChangeAspect="1"/>
          </p:cNvPicPr>
          <p:nvPr>
            <p:ph idx="1"/>
          </p:nvPr>
        </p:nvPicPr>
        <p:blipFill>
          <a:blip r:embed="rId2"/>
          <a:stretch>
            <a:fillRect/>
          </a:stretch>
        </p:blipFill>
        <p:spPr>
          <a:xfrm>
            <a:off x="348746" y="1015958"/>
            <a:ext cx="11494507" cy="4955471"/>
          </a:xfrm>
        </p:spPr>
      </p:pic>
    </p:spTree>
    <p:extLst>
      <p:ext uri="{BB962C8B-B14F-4D97-AF65-F5344CB8AC3E}">
        <p14:creationId xmlns:p14="http://schemas.microsoft.com/office/powerpoint/2010/main" val="373103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A649-D651-9F39-92E8-C40D07DB0CB2}"/>
              </a:ext>
            </a:extLst>
          </p:cNvPr>
          <p:cNvSpPr>
            <a:spLocks noGrp="1"/>
          </p:cNvSpPr>
          <p:nvPr>
            <p:ph type="title"/>
          </p:nvPr>
        </p:nvSpPr>
        <p:spPr/>
        <p:txBody>
          <a:bodyPr/>
          <a:lstStyle/>
          <a:p>
            <a:r>
              <a:rPr lang="en-US" dirty="0"/>
              <a:t>What’s to come (Elena Glassman, 2016)</a:t>
            </a:r>
          </a:p>
        </p:txBody>
      </p:sp>
      <p:sp>
        <p:nvSpPr>
          <p:cNvPr id="3" name="Content Placeholder 2">
            <a:extLst>
              <a:ext uri="{FF2B5EF4-FFF2-40B4-BE49-F238E27FC236}">
                <a16:creationId xmlns:a16="http://schemas.microsoft.com/office/drawing/2014/main" id="{CFFF959F-E688-BFA4-88FE-CAD162C38F8D}"/>
              </a:ext>
            </a:extLst>
          </p:cNvPr>
          <p:cNvSpPr>
            <a:spLocks noGrp="1"/>
          </p:cNvSpPr>
          <p:nvPr>
            <p:ph idx="1"/>
          </p:nvPr>
        </p:nvSpPr>
        <p:spPr/>
        <p:txBody>
          <a:bodyPr/>
          <a:lstStyle/>
          <a:p>
            <a:r>
              <a:rPr lang="en-US" dirty="0"/>
              <a:t>The 8 golden rules of heuristics are incredibly important concepts.</a:t>
            </a:r>
          </a:p>
          <a:p>
            <a:endParaRPr lang="en-US" dirty="0"/>
          </a:p>
          <a:p>
            <a:r>
              <a:rPr lang="en-US" dirty="0"/>
              <a:t>Heuristics design can be integral to understanding exactly what your users do.</a:t>
            </a:r>
          </a:p>
          <a:p>
            <a:endParaRPr lang="en-US" dirty="0"/>
          </a:p>
          <a:p>
            <a:r>
              <a:rPr lang="en-US" dirty="0"/>
              <a:t>Understanding your user’s thoughts help you optimize the user experience (UX)</a:t>
            </a:r>
          </a:p>
        </p:txBody>
      </p:sp>
    </p:spTree>
    <p:extLst>
      <p:ext uri="{BB962C8B-B14F-4D97-AF65-F5344CB8AC3E}">
        <p14:creationId xmlns:p14="http://schemas.microsoft.com/office/powerpoint/2010/main" val="103019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5A48-8475-7995-ED28-5E8AA550561D}"/>
              </a:ext>
            </a:extLst>
          </p:cNvPr>
          <p:cNvSpPr>
            <a:spLocks noGrp="1"/>
          </p:cNvSpPr>
          <p:nvPr>
            <p:ph type="title"/>
          </p:nvPr>
        </p:nvSpPr>
        <p:spPr/>
        <p:txBody>
          <a:bodyPr>
            <a:normAutofit fontScale="90000"/>
          </a:bodyPr>
          <a:lstStyle/>
          <a:p>
            <a:r>
              <a:rPr lang="en-US" sz="4000" dirty="0"/>
              <a:t>Golden Rule 1 – Consistency (Shneiderman, 2016)</a:t>
            </a:r>
          </a:p>
        </p:txBody>
      </p:sp>
      <p:sp>
        <p:nvSpPr>
          <p:cNvPr id="3" name="Content Placeholder 2">
            <a:extLst>
              <a:ext uri="{FF2B5EF4-FFF2-40B4-BE49-F238E27FC236}">
                <a16:creationId xmlns:a16="http://schemas.microsoft.com/office/drawing/2014/main" id="{352808A4-7F4C-9F1F-FC05-6F28A41659CC}"/>
              </a:ext>
            </a:extLst>
          </p:cNvPr>
          <p:cNvSpPr>
            <a:spLocks noGrp="1"/>
          </p:cNvSpPr>
          <p:nvPr>
            <p:ph idx="1"/>
          </p:nvPr>
        </p:nvSpPr>
        <p:spPr/>
        <p:txBody>
          <a:bodyPr/>
          <a:lstStyle/>
          <a:p>
            <a:r>
              <a:rPr lang="en-US" dirty="0"/>
              <a:t>Use similar terms and design to help the user understand navigation more quickly.</a:t>
            </a:r>
          </a:p>
          <a:p>
            <a:endParaRPr lang="en-US" dirty="0"/>
          </a:p>
          <a:p>
            <a:r>
              <a:rPr lang="en-US" dirty="0"/>
              <a:t>Ensure consistent colour, capitalization, fonts, and design language are used for easy information gathering and heuristics processing.</a:t>
            </a:r>
          </a:p>
          <a:p>
            <a:endParaRPr lang="en-US" dirty="0"/>
          </a:p>
          <a:p>
            <a:r>
              <a:rPr lang="en-US" dirty="0"/>
              <a:t>Only form exceptions when they compromise or harshly impact the user’s experience. </a:t>
            </a:r>
          </a:p>
        </p:txBody>
      </p:sp>
    </p:spTree>
    <p:extLst>
      <p:ext uri="{BB962C8B-B14F-4D97-AF65-F5344CB8AC3E}">
        <p14:creationId xmlns:p14="http://schemas.microsoft.com/office/powerpoint/2010/main" val="366080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515F-4901-19F7-EEDB-C506DFA6017E}"/>
              </a:ext>
            </a:extLst>
          </p:cNvPr>
          <p:cNvSpPr>
            <a:spLocks noGrp="1"/>
          </p:cNvSpPr>
          <p:nvPr>
            <p:ph type="title"/>
          </p:nvPr>
        </p:nvSpPr>
        <p:spPr/>
        <p:txBody>
          <a:bodyPr/>
          <a:lstStyle/>
          <a:p>
            <a:r>
              <a:rPr lang="en-US" dirty="0"/>
              <a:t>Consistency in Steam</a:t>
            </a:r>
          </a:p>
        </p:txBody>
      </p:sp>
      <p:sp>
        <p:nvSpPr>
          <p:cNvPr id="3" name="Content Placeholder 2">
            <a:extLst>
              <a:ext uri="{FF2B5EF4-FFF2-40B4-BE49-F238E27FC236}">
                <a16:creationId xmlns:a16="http://schemas.microsoft.com/office/drawing/2014/main" id="{598F8736-010C-76AC-D5EA-DA125CA85B97}"/>
              </a:ext>
            </a:extLst>
          </p:cNvPr>
          <p:cNvSpPr>
            <a:spLocks noGrp="1"/>
          </p:cNvSpPr>
          <p:nvPr>
            <p:ph idx="1"/>
          </p:nvPr>
        </p:nvSpPr>
        <p:spPr/>
        <p:txBody>
          <a:bodyPr/>
          <a:lstStyle/>
          <a:p>
            <a:r>
              <a:rPr lang="en-US" dirty="0"/>
              <a:t>Thumbnails of games are used in both the user’s library and store.</a:t>
            </a:r>
          </a:p>
          <a:p>
            <a:pPr lvl="1"/>
            <a:r>
              <a:rPr lang="en-US" dirty="0"/>
              <a:t>These serve as buttons for more information on the game.</a:t>
            </a:r>
          </a:p>
          <a:p>
            <a:endParaRPr lang="en-US" dirty="0"/>
          </a:p>
          <a:p>
            <a:r>
              <a:rPr lang="en-US" dirty="0"/>
              <a:t>Double-clicking serves important roles in all tabs.</a:t>
            </a:r>
          </a:p>
          <a:p>
            <a:pPr lvl="1"/>
            <a:r>
              <a:rPr lang="en-US" dirty="0"/>
              <a:t>From going back to the home page to launching a game.</a:t>
            </a:r>
          </a:p>
          <a:p>
            <a:endParaRPr lang="en-US" dirty="0"/>
          </a:p>
          <a:p>
            <a:r>
              <a:rPr lang="en-US" dirty="0"/>
              <a:t>Headers and footers are present in all screens.</a:t>
            </a:r>
          </a:p>
          <a:p>
            <a:pPr lvl="1"/>
            <a:r>
              <a:rPr lang="en-US" dirty="0"/>
              <a:t>This allows the user to quickly and effectively navigate to different sections.</a:t>
            </a:r>
          </a:p>
        </p:txBody>
      </p:sp>
    </p:spTree>
    <p:extLst>
      <p:ext uri="{BB962C8B-B14F-4D97-AF65-F5344CB8AC3E}">
        <p14:creationId xmlns:p14="http://schemas.microsoft.com/office/powerpoint/2010/main" val="156610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6384-4387-B675-1660-A8D497B45530}"/>
              </a:ext>
            </a:extLst>
          </p:cNvPr>
          <p:cNvSpPr>
            <a:spLocks noGrp="1"/>
          </p:cNvSpPr>
          <p:nvPr>
            <p:ph type="title"/>
          </p:nvPr>
        </p:nvSpPr>
        <p:spPr/>
        <p:txBody>
          <a:bodyPr>
            <a:normAutofit fontScale="90000"/>
          </a:bodyPr>
          <a:lstStyle/>
          <a:p>
            <a:r>
              <a:rPr lang="en-US" sz="3200" dirty="0"/>
              <a:t>Golden Rule 2 – Universal Usability (Shneiderman, 2016)</a:t>
            </a:r>
          </a:p>
        </p:txBody>
      </p:sp>
      <p:sp>
        <p:nvSpPr>
          <p:cNvPr id="3" name="Content Placeholder 2">
            <a:extLst>
              <a:ext uri="{FF2B5EF4-FFF2-40B4-BE49-F238E27FC236}">
                <a16:creationId xmlns:a16="http://schemas.microsoft.com/office/drawing/2014/main" id="{7FA46378-E20D-E8E1-0482-3AD37E2A7DCE}"/>
              </a:ext>
            </a:extLst>
          </p:cNvPr>
          <p:cNvSpPr>
            <a:spLocks noGrp="1"/>
          </p:cNvSpPr>
          <p:nvPr>
            <p:ph idx="1"/>
          </p:nvPr>
        </p:nvSpPr>
        <p:spPr/>
        <p:txBody>
          <a:bodyPr/>
          <a:lstStyle/>
          <a:p>
            <a:r>
              <a:rPr lang="en-US" dirty="0"/>
              <a:t>Ensure the usability of your software for those with extenuating needs.</a:t>
            </a:r>
          </a:p>
          <a:p>
            <a:endParaRPr lang="en-US" dirty="0"/>
          </a:p>
          <a:p>
            <a:r>
              <a:rPr lang="en-US" dirty="0"/>
              <a:t>Take into account all angles of design to make sure those that need additional accommodations may still utilize your software.</a:t>
            </a:r>
          </a:p>
          <a:p>
            <a:endParaRPr lang="en-US" dirty="0"/>
          </a:p>
          <a:p>
            <a:r>
              <a:rPr lang="en-US" dirty="0"/>
              <a:t>Design like shortcuts, international translations, colour transformations, and more should be considered.</a:t>
            </a:r>
          </a:p>
        </p:txBody>
      </p:sp>
    </p:spTree>
    <p:extLst>
      <p:ext uri="{BB962C8B-B14F-4D97-AF65-F5344CB8AC3E}">
        <p14:creationId xmlns:p14="http://schemas.microsoft.com/office/powerpoint/2010/main" val="66388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08D4D-2FA2-D0CA-136C-39A4F67A63C8}"/>
              </a:ext>
            </a:extLst>
          </p:cNvPr>
          <p:cNvSpPr>
            <a:spLocks noGrp="1"/>
          </p:cNvSpPr>
          <p:nvPr>
            <p:ph type="title"/>
          </p:nvPr>
        </p:nvSpPr>
        <p:spPr/>
        <p:txBody>
          <a:bodyPr/>
          <a:lstStyle/>
          <a:p>
            <a:r>
              <a:rPr lang="en-US" dirty="0"/>
              <a:t>Universal Usability in Steam</a:t>
            </a:r>
          </a:p>
        </p:txBody>
      </p:sp>
      <p:sp>
        <p:nvSpPr>
          <p:cNvPr id="3" name="Content Placeholder 2">
            <a:extLst>
              <a:ext uri="{FF2B5EF4-FFF2-40B4-BE49-F238E27FC236}">
                <a16:creationId xmlns:a16="http://schemas.microsoft.com/office/drawing/2014/main" id="{F24060EC-26B1-0247-01F5-13784A27F3EF}"/>
              </a:ext>
            </a:extLst>
          </p:cNvPr>
          <p:cNvSpPr>
            <a:spLocks noGrp="1"/>
          </p:cNvSpPr>
          <p:nvPr>
            <p:ph idx="1"/>
          </p:nvPr>
        </p:nvSpPr>
        <p:spPr/>
        <p:txBody>
          <a:bodyPr/>
          <a:lstStyle/>
          <a:p>
            <a:r>
              <a:rPr lang="en-US" dirty="0"/>
              <a:t>Contrast is used effectively.</a:t>
            </a:r>
          </a:p>
          <a:p>
            <a:pPr lvl="1"/>
            <a:r>
              <a:rPr lang="en-US" dirty="0"/>
              <a:t>This ensures users with sight impairments may still use the interface.</a:t>
            </a:r>
          </a:p>
          <a:p>
            <a:endParaRPr lang="en-US" dirty="0"/>
          </a:p>
          <a:p>
            <a:r>
              <a:rPr lang="en-US" dirty="0"/>
              <a:t>User settings give customization.</a:t>
            </a:r>
          </a:p>
          <a:p>
            <a:pPr lvl="1"/>
            <a:r>
              <a:rPr lang="en-US" dirty="0"/>
              <a:t>Users can adjust settings as they may need to accommodate.</a:t>
            </a:r>
          </a:p>
          <a:p>
            <a:endParaRPr lang="en-US" dirty="0"/>
          </a:p>
          <a:p>
            <a:r>
              <a:rPr lang="en-US" dirty="0"/>
              <a:t>-Buttons are very small and easy to mis-click.</a:t>
            </a:r>
          </a:p>
          <a:p>
            <a:pPr lvl="1"/>
            <a:r>
              <a:rPr lang="en-US" dirty="0"/>
              <a:t>Especially on higher resolution monitors (4k+), buttons require precision.</a:t>
            </a:r>
          </a:p>
        </p:txBody>
      </p:sp>
    </p:spTree>
    <p:extLst>
      <p:ext uri="{BB962C8B-B14F-4D97-AF65-F5344CB8AC3E}">
        <p14:creationId xmlns:p14="http://schemas.microsoft.com/office/powerpoint/2010/main" val="2214587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183DF-B966-EF37-A253-1F6CBBBA90F2}"/>
              </a:ext>
            </a:extLst>
          </p:cNvPr>
          <p:cNvSpPr>
            <a:spLocks noGrp="1"/>
          </p:cNvSpPr>
          <p:nvPr>
            <p:ph type="title"/>
          </p:nvPr>
        </p:nvSpPr>
        <p:spPr/>
        <p:txBody>
          <a:bodyPr>
            <a:normAutofit fontScale="90000"/>
          </a:bodyPr>
          <a:lstStyle/>
          <a:p>
            <a:r>
              <a:rPr lang="en-US" sz="3200" dirty="0"/>
              <a:t>Golden Rule 3 – Informative Feedback  (Shneiderman, 2016)</a:t>
            </a:r>
          </a:p>
        </p:txBody>
      </p:sp>
      <p:sp>
        <p:nvSpPr>
          <p:cNvPr id="3" name="Content Placeholder 2">
            <a:extLst>
              <a:ext uri="{FF2B5EF4-FFF2-40B4-BE49-F238E27FC236}">
                <a16:creationId xmlns:a16="http://schemas.microsoft.com/office/drawing/2014/main" id="{482A7B34-BF0B-285C-2F0B-673231AC7DC0}"/>
              </a:ext>
            </a:extLst>
          </p:cNvPr>
          <p:cNvSpPr>
            <a:spLocks noGrp="1"/>
          </p:cNvSpPr>
          <p:nvPr>
            <p:ph idx="1"/>
          </p:nvPr>
        </p:nvSpPr>
        <p:spPr/>
        <p:txBody>
          <a:bodyPr/>
          <a:lstStyle/>
          <a:p>
            <a:r>
              <a:rPr lang="en-US" dirty="0"/>
              <a:t>Ensure the user understands their impact on your software by incorporating feedback. </a:t>
            </a:r>
          </a:p>
          <a:p>
            <a:endParaRPr lang="en-US" dirty="0"/>
          </a:p>
          <a:p>
            <a:r>
              <a:rPr lang="en-US" dirty="0"/>
              <a:t>Vary modest and substantial responses based on the frequency of the actions.</a:t>
            </a:r>
          </a:p>
          <a:p>
            <a:endParaRPr lang="en-US" dirty="0"/>
          </a:p>
          <a:p>
            <a:r>
              <a:rPr lang="en-US" dirty="0"/>
              <a:t>Visual changes help a user know the software is performing as expected.</a:t>
            </a:r>
          </a:p>
        </p:txBody>
      </p:sp>
    </p:spTree>
    <p:extLst>
      <p:ext uri="{BB962C8B-B14F-4D97-AF65-F5344CB8AC3E}">
        <p14:creationId xmlns:p14="http://schemas.microsoft.com/office/powerpoint/2010/main" val="10747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AB81-7048-D18C-F229-BBF50EE42FB7}"/>
              </a:ext>
            </a:extLst>
          </p:cNvPr>
          <p:cNvSpPr>
            <a:spLocks noGrp="1"/>
          </p:cNvSpPr>
          <p:nvPr>
            <p:ph type="title"/>
          </p:nvPr>
        </p:nvSpPr>
        <p:spPr/>
        <p:txBody>
          <a:bodyPr/>
          <a:lstStyle/>
          <a:p>
            <a:r>
              <a:rPr lang="en-US" dirty="0"/>
              <a:t>Informative Feedback in Steam</a:t>
            </a:r>
          </a:p>
        </p:txBody>
      </p:sp>
      <p:sp>
        <p:nvSpPr>
          <p:cNvPr id="3" name="Content Placeholder 2">
            <a:extLst>
              <a:ext uri="{FF2B5EF4-FFF2-40B4-BE49-F238E27FC236}">
                <a16:creationId xmlns:a16="http://schemas.microsoft.com/office/drawing/2014/main" id="{F4BBADE0-BE2B-0DC7-E1A5-F8A6B863DC2D}"/>
              </a:ext>
            </a:extLst>
          </p:cNvPr>
          <p:cNvSpPr>
            <a:spLocks noGrp="1"/>
          </p:cNvSpPr>
          <p:nvPr>
            <p:ph idx="1"/>
          </p:nvPr>
        </p:nvSpPr>
        <p:spPr/>
        <p:txBody>
          <a:bodyPr>
            <a:normAutofit/>
          </a:bodyPr>
          <a:lstStyle/>
          <a:p>
            <a:r>
              <a:rPr lang="en-US" dirty="0"/>
              <a:t>The uses of hover-boxes provide user’s decent feedback.</a:t>
            </a:r>
          </a:p>
          <a:p>
            <a:pPr lvl="1"/>
            <a:r>
              <a:rPr lang="en-US" dirty="0"/>
              <a:t>This can be used to help the user get more information on an interesting topic.</a:t>
            </a:r>
          </a:p>
          <a:p>
            <a:endParaRPr lang="en-US" dirty="0"/>
          </a:p>
          <a:p>
            <a:r>
              <a:rPr lang="en-US" dirty="0"/>
              <a:t>The library utilizes informative feedback well.</a:t>
            </a:r>
          </a:p>
          <a:p>
            <a:pPr lvl="1"/>
            <a:r>
              <a:rPr lang="en-US" dirty="0"/>
              <a:t>The play button gives decent feedback when steam is trying to launch a game, as well as feedback for scrolling through your games library.</a:t>
            </a:r>
          </a:p>
          <a:p>
            <a:endParaRPr lang="en-US" dirty="0"/>
          </a:p>
          <a:p>
            <a:r>
              <a:rPr lang="en-US" dirty="0"/>
              <a:t>-The lack of click-events detract from the experience.</a:t>
            </a:r>
          </a:p>
          <a:p>
            <a:pPr lvl="1"/>
            <a:r>
              <a:rPr lang="en-US" dirty="0"/>
              <a:t>Hyperlinks will turn a new colour on hover, but not click.</a:t>
            </a:r>
          </a:p>
          <a:p>
            <a:pPr lvl="1"/>
            <a:endParaRPr lang="en-US" dirty="0"/>
          </a:p>
        </p:txBody>
      </p:sp>
    </p:spTree>
    <p:extLst>
      <p:ext uri="{BB962C8B-B14F-4D97-AF65-F5344CB8AC3E}">
        <p14:creationId xmlns:p14="http://schemas.microsoft.com/office/powerpoint/2010/main" val="2891522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7955-2C73-744E-ED0E-4C18FF78BDCD}"/>
              </a:ext>
            </a:extLst>
          </p:cNvPr>
          <p:cNvSpPr>
            <a:spLocks noGrp="1"/>
          </p:cNvSpPr>
          <p:nvPr>
            <p:ph type="title"/>
          </p:nvPr>
        </p:nvSpPr>
        <p:spPr/>
        <p:txBody>
          <a:bodyPr>
            <a:normAutofit fontScale="90000"/>
          </a:bodyPr>
          <a:lstStyle/>
          <a:p>
            <a:r>
              <a:rPr lang="en-US" sz="3200" dirty="0"/>
              <a:t>Golden Rule 4 – Confirmative Dialogue (Shneiderman, 2016)</a:t>
            </a:r>
          </a:p>
        </p:txBody>
      </p:sp>
      <p:sp>
        <p:nvSpPr>
          <p:cNvPr id="3" name="Content Placeholder 2">
            <a:extLst>
              <a:ext uri="{FF2B5EF4-FFF2-40B4-BE49-F238E27FC236}">
                <a16:creationId xmlns:a16="http://schemas.microsoft.com/office/drawing/2014/main" id="{D41F2DCF-494B-4118-257B-21204B059570}"/>
              </a:ext>
            </a:extLst>
          </p:cNvPr>
          <p:cNvSpPr>
            <a:spLocks noGrp="1"/>
          </p:cNvSpPr>
          <p:nvPr>
            <p:ph idx="1"/>
          </p:nvPr>
        </p:nvSpPr>
        <p:spPr/>
        <p:txBody>
          <a:bodyPr/>
          <a:lstStyle/>
          <a:p>
            <a:r>
              <a:rPr lang="en-US" dirty="0"/>
              <a:t>Signal to the user that the action has been received and process with dialogue.</a:t>
            </a:r>
          </a:p>
          <a:p>
            <a:endParaRPr lang="en-US" dirty="0"/>
          </a:p>
          <a:p>
            <a:r>
              <a:rPr lang="en-US" dirty="0"/>
              <a:t>Ensure the user understands their actions by adding confirmation script to explain the closure. </a:t>
            </a:r>
          </a:p>
          <a:p>
            <a:endParaRPr lang="en-US" dirty="0"/>
          </a:p>
          <a:p>
            <a:r>
              <a:rPr lang="en-US" dirty="0"/>
              <a:t>Detail the end-process methods for the user to understand what has happened, and what will happen.</a:t>
            </a:r>
          </a:p>
        </p:txBody>
      </p:sp>
    </p:spTree>
    <p:extLst>
      <p:ext uri="{BB962C8B-B14F-4D97-AF65-F5344CB8AC3E}">
        <p14:creationId xmlns:p14="http://schemas.microsoft.com/office/powerpoint/2010/main" val="852454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2924</TotalTime>
  <Words>2651</Words>
  <Application>Microsoft Office PowerPoint</Application>
  <PresentationFormat>Widescreen</PresentationFormat>
  <Paragraphs>164</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Times New Roman</vt:lpstr>
      <vt:lpstr>Wingdings 3</vt:lpstr>
      <vt:lpstr>Ion Boardroom</vt:lpstr>
      <vt:lpstr>8 Golden rules</vt:lpstr>
      <vt:lpstr>What’s to come (Elena Glassman, 2016)</vt:lpstr>
      <vt:lpstr>Golden Rule 1 – Consistency (Shneiderman, 2016)</vt:lpstr>
      <vt:lpstr>Consistency in Steam</vt:lpstr>
      <vt:lpstr>Golden Rule 2 – Universal Usability (Shneiderman, 2016)</vt:lpstr>
      <vt:lpstr>Universal Usability in Steam</vt:lpstr>
      <vt:lpstr>Golden Rule 3 – Informative Feedback  (Shneiderman, 2016)</vt:lpstr>
      <vt:lpstr>Informative Feedback in Steam</vt:lpstr>
      <vt:lpstr>Golden Rule 4 – Confirmative Dialogue (Shneiderman, 2016)</vt:lpstr>
      <vt:lpstr>Confirmative Dialogue in Steam</vt:lpstr>
      <vt:lpstr>Golden Rule 5 – Prevent Errors (Shneiderman, 2016)</vt:lpstr>
      <vt:lpstr>Preventing Errors in Steam</vt:lpstr>
      <vt:lpstr>Golden Rule 6 – Reverse Actions (Shneiderman, 2016)</vt:lpstr>
      <vt:lpstr>Reversing Actions in Steam</vt:lpstr>
      <vt:lpstr>Golden Rule 7 – Ensure User Control (Shneiderman, 2016)</vt:lpstr>
      <vt:lpstr>Ensuring User Control in Steam</vt:lpstr>
      <vt:lpstr>Golden Rule 8 – Reduce Human Memory Requirements (Shneiderman, 2016)</vt:lpstr>
      <vt:lpstr>Human Memory Reduction in Steam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Classic Corey</dc:creator>
  <cp:lastModifiedBy>Classic Corey</cp:lastModifiedBy>
  <cp:revision>5</cp:revision>
  <dcterms:created xsi:type="dcterms:W3CDTF">2022-09-22T17:55:48Z</dcterms:created>
  <dcterms:modified xsi:type="dcterms:W3CDTF">2022-09-28T01:23:06Z</dcterms:modified>
</cp:coreProperties>
</file>