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bg1"/>
                </a:solidFill>
                <a:latin typeface="Copperplate Gothic Bold"/>
                <a:cs typeface="Copperplate Gothic Bold"/>
              </a:defRPr>
            </a:lvl1pPr>
          </a:lstStyle>
          <a:p>
            <a:endParaRPr/>
          </a:p>
        </p:txBody>
      </p:sp>
      <p:sp>
        <p:nvSpPr>
          <p:cNvPr id="3" name="Holder 3"/>
          <p:cNvSpPr>
            <a:spLocks noGrp="1"/>
          </p:cNvSpPr>
          <p:nvPr>
            <p:ph type="body" idx="1"/>
          </p:nvPr>
        </p:nvSpPr>
        <p:spPr/>
        <p:txBody>
          <a:bodyPr lIns="0" tIns="0" rIns="0" bIns="0"/>
          <a:lstStyle>
            <a:lvl1pPr>
              <a:defRPr sz="3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bg1"/>
                </a:solidFill>
                <a:latin typeface="Copperplate Gothic Bold"/>
                <a:cs typeface="Copperplate Gothic Bold"/>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opperplate Gothic Bold"/>
                <a:cs typeface="Copperplate Gothic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62402" y="189103"/>
            <a:ext cx="3219195" cy="696594"/>
          </a:xfrm>
          <a:prstGeom prst="rect">
            <a:avLst/>
          </a:prstGeom>
        </p:spPr>
        <p:txBody>
          <a:bodyPr wrap="square" lIns="0" tIns="0" rIns="0" bIns="0">
            <a:spAutoFit/>
          </a:bodyPr>
          <a:lstStyle>
            <a:lvl1pPr>
              <a:defRPr sz="4400" b="0" i="0">
                <a:solidFill>
                  <a:schemeClr val="bg1"/>
                </a:solidFill>
                <a:latin typeface="Copperplate Gothic Bold"/>
                <a:cs typeface="Copperplate Gothic Bold"/>
              </a:defRPr>
            </a:lvl1pPr>
          </a:lstStyle>
          <a:p>
            <a:endParaRPr/>
          </a:p>
        </p:txBody>
      </p:sp>
      <p:sp>
        <p:nvSpPr>
          <p:cNvPr id="3" name="Holder 3"/>
          <p:cNvSpPr>
            <a:spLocks noGrp="1"/>
          </p:cNvSpPr>
          <p:nvPr>
            <p:ph type="body" idx="1"/>
          </p:nvPr>
        </p:nvSpPr>
        <p:spPr>
          <a:xfrm>
            <a:off x="154939" y="2104770"/>
            <a:ext cx="8834120" cy="3502025"/>
          </a:xfrm>
          <a:prstGeom prst="rect">
            <a:avLst/>
          </a:prstGeom>
        </p:spPr>
        <p:txBody>
          <a:bodyPr wrap="square" lIns="0" tIns="0" rIns="0" bIns="0">
            <a:spAutoFit/>
          </a:bodyPr>
          <a:lstStyle>
            <a:lvl1pPr>
              <a:defRPr sz="3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8/17/2017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596" y="613918"/>
            <a:ext cx="7653655" cy="1126206"/>
          </a:xfrm>
          <a:prstGeom prst="rect">
            <a:avLst/>
          </a:prstGeom>
        </p:spPr>
        <p:txBody>
          <a:bodyPr vert="horz" wrap="square" lIns="0" tIns="6985" rIns="0" bIns="0" rtlCol="0">
            <a:spAutoFit/>
          </a:bodyPr>
          <a:lstStyle/>
          <a:p>
            <a:pPr marL="12700" marR="5080" indent="850265">
              <a:lnSpc>
                <a:spcPct val="101499"/>
              </a:lnSpc>
              <a:spcBef>
                <a:spcPts val="55"/>
              </a:spcBef>
            </a:pPr>
            <a:r>
              <a:rPr lang="en-US" sz="2400" b="1" dirty="0" smtClean="0"/>
              <a:t>        SMART </a:t>
            </a:r>
            <a:r>
              <a:rPr lang="en-US" sz="2400" b="1" dirty="0"/>
              <a:t>GAS LEVEL </a:t>
            </a:r>
            <a:br>
              <a:rPr lang="en-US" sz="2400" b="1" dirty="0"/>
            </a:br>
            <a:r>
              <a:rPr lang="en-US" sz="2400" b="1" dirty="0"/>
              <a:t>     MONITORING,BOOKING AND GAS </a:t>
            </a:r>
            <a:br>
              <a:rPr lang="en-US" sz="2400" b="1" dirty="0"/>
            </a:br>
            <a:r>
              <a:rPr lang="en-US" sz="2400" b="1" dirty="0"/>
              <a:t>       LEAKAGE DETECTOR OVER IOT</a:t>
            </a:r>
            <a:endParaRPr sz="2600" dirty="0"/>
          </a:p>
        </p:txBody>
      </p:sp>
      <p:sp>
        <p:nvSpPr>
          <p:cNvPr id="3" name="object 3"/>
          <p:cNvSpPr txBox="1"/>
          <p:nvPr/>
        </p:nvSpPr>
        <p:spPr>
          <a:xfrm>
            <a:off x="154939" y="3409950"/>
            <a:ext cx="3754120"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FFFF"/>
                </a:solidFill>
                <a:latin typeface="Copperplate Gothic Bold"/>
                <a:cs typeface="Copperplate Gothic Bold"/>
              </a:rPr>
              <a:t>Under the guidance of :</a:t>
            </a:r>
            <a:endParaRPr sz="2200">
              <a:latin typeface="Copperplate Gothic Bold"/>
              <a:cs typeface="Copperplate Gothic Bold"/>
            </a:endParaRPr>
          </a:p>
        </p:txBody>
      </p:sp>
      <p:sp>
        <p:nvSpPr>
          <p:cNvPr id="4" name="object 4"/>
          <p:cNvSpPr txBox="1"/>
          <p:nvPr/>
        </p:nvSpPr>
        <p:spPr>
          <a:xfrm>
            <a:off x="5443854" y="3379470"/>
            <a:ext cx="483234"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FFFFFF"/>
                </a:solidFill>
                <a:latin typeface="Copperplate Gothic Bold"/>
                <a:cs typeface="Copperplate Gothic Bold"/>
              </a:rPr>
              <a:t>B</a:t>
            </a:r>
            <a:r>
              <a:rPr sz="2200" spc="-165" dirty="0">
                <a:solidFill>
                  <a:srgbClr val="FFFFFF"/>
                </a:solidFill>
                <a:latin typeface="Copperplate Gothic Bold"/>
                <a:cs typeface="Copperplate Gothic Bold"/>
              </a:rPr>
              <a:t>y</a:t>
            </a:r>
            <a:r>
              <a:rPr sz="2200" spc="-5" dirty="0">
                <a:solidFill>
                  <a:srgbClr val="FFFFFF"/>
                </a:solidFill>
                <a:latin typeface="Copperplate Gothic Bold"/>
                <a:cs typeface="Copperplate Gothic Bold"/>
              </a:rPr>
              <a:t>,</a:t>
            </a:r>
            <a:endParaRPr sz="2200">
              <a:latin typeface="Copperplate Gothic Bold"/>
              <a:cs typeface="Copperplate Gothic Bold"/>
            </a:endParaRPr>
          </a:p>
        </p:txBody>
      </p:sp>
      <p:graphicFrame>
        <p:nvGraphicFramePr>
          <p:cNvPr id="5" name="object 5"/>
          <p:cNvGraphicFramePr>
            <a:graphicFrameLocks noGrp="1"/>
          </p:cNvGraphicFramePr>
          <p:nvPr>
            <p:extLst>
              <p:ext uri="{D42A27DB-BD31-4B8C-83A1-F6EECF244321}">
                <p14:modId xmlns:p14="http://schemas.microsoft.com/office/powerpoint/2010/main" val="1091891794"/>
              </p:ext>
            </p:extLst>
          </p:nvPr>
        </p:nvGraphicFramePr>
        <p:xfrm>
          <a:off x="5181600" y="4072128"/>
          <a:ext cx="3778017" cy="1282826"/>
        </p:xfrm>
        <a:graphic>
          <a:graphicData uri="http://schemas.openxmlformats.org/drawingml/2006/table">
            <a:tbl>
              <a:tblPr firstRow="1" bandRow="1">
                <a:tableStyleId>{2D5ABB26-0587-4C30-8999-92F81FD0307C}</a:tableStyleId>
              </a:tblPr>
              <a:tblGrid>
                <a:gridCol w="2558391"/>
                <a:gridCol w="1219626"/>
              </a:tblGrid>
              <a:tr h="280618">
                <a:tc>
                  <a:txBody>
                    <a:bodyPr/>
                    <a:lstStyle/>
                    <a:p>
                      <a:pPr marL="31750">
                        <a:lnSpc>
                          <a:spcPts val="1630"/>
                        </a:lnSpc>
                      </a:pPr>
                      <a:r>
                        <a:rPr lang="en-US" sz="1400" spc="-5" dirty="0" smtClean="0">
                          <a:solidFill>
                            <a:srgbClr val="FFFFFF"/>
                          </a:solidFill>
                          <a:latin typeface="Copperplate Gothic Bold"/>
                          <a:cs typeface="Copperplate Gothic Bold"/>
                        </a:rPr>
                        <a:t>A.NANCY</a:t>
                      </a:r>
                      <a:endParaRPr sz="1400" dirty="0">
                        <a:latin typeface="Copperplate Gothic Bold"/>
                        <a:cs typeface="Copperplate Gothic Bold"/>
                      </a:endParaRPr>
                    </a:p>
                  </a:txBody>
                  <a:tcPr marL="0" marR="0" marT="0" marB="0"/>
                </a:tc>
                <a:tc>
                  <a:txBody>
                    <a:bodyPr/>
                    <a:lstStyle/>
                    <a:p>
                      <a:pPr marL="48895" algn="ctr">
                        <a:lnSpc>
                          <a:spcPts val="1630"/>
                        </a:lnSpc>
                      </a:pPr>
                      <a:r>
                        <a:rPr sz="1400" spc="-95" dirty="0">
                          <a:solidFill>
                            <a:srgbClr val="FFFFFF"/>
                          </a:solidFill>
                          <a:latin typeface="Copperplate Gothic Bold"/>
                          <a:cs typeface="Copperplate Gothic Bold"/>
                        </a:rPr>
                        <a:t>(</a:t>
                      </a:r>
                      <a:r>
                        <a:rPr sz="1400" spc="-95" dirty="0" smtClean="0">
                          <a:solidFill>
                            <a:srgbClr val="FFFFFF"/>
                          </a:solidFill>
                          <a:latin typeface="Copperplate Gothic Bold"/>
                          <a:cs typeface="Copperplate Gothic Bold"/>
                        </a:rPr>
                        <a:t>1</a:t>
                      </a:r>
                      <a:r>
                        <a:rPr lang="en-US" sz="1400" spc="-95" dirty="0" smtClean="0">
                          <a:solidFill>
                            <a:srgbClr val="FFFFFF"/>
                          </a:solidFill>
                          <a:latin typeface="Copperplate Gothic Bold"/>
                          <a:cs typeface="Copperplate Gothic Bold"/>
                        </a:rPr>
                        <a:t>4</a:t>
                      </a:r>
                      <a:r>
                        <a:rPr sz="1400" spc="-95" dirty="0" smtClean="0">
                          <a:solidFill>
                            <a:srgbClr val="FFFFFF"/>
                          </a:solidFill>
                          <a:latin typeface="Copperplate Gothic Bold"/>
                          <a:cs typeface="Copperplate Gothic Bold"/>
                        </a:rPr>
                        <a:t>1812</a:t>
                      </a:r>
                      <a:r>
                        <a:rPr lang="en-US" sz="1400" spc="-95" dirty="0" smtClean="0">
                          <a:solidFill>
                            <a:srgbClr val="FFFFFF"/>
                          </a:solidFill>
                          <a:latin typeface="Copperplate Gothic Bold"/>
                          <a:cs typeface="Copperplate Gothic Bold"/>
                        </a:rPr>
                        <a:t>7</a:t>
                      </a:r>
                      <a:r>
                        <a:rPr sz="1400" spc="-95" dirty="0" smtClean="0">
                          <a:solidFill>
                            <a:srgbClr val="FFFFFF"/>
                          </a:solidFill>
                          <a:latin typeface="Copperplate Gothic Bold"/>
                          <a:cs typeface="Copperplate Gothic Bold"/>
                        </a:rPr>
                        <a:t>)</a:t>
                      </a:r>
                      <a:endParaRPr sz="1400" dirty="0">
                        <a:latin typeface="Copperplate Gothic Bold"/>
                        <a:cs typeface="Copperplate Gothic Bold"/>
                      </a:endParaRPr>
                    </a:p>
                  </a:txBody>
                  <a:tcPr marL="0" marR="0" marT="0" marB="0"/>
                </a:tc>
              </a:tr>
              <a:tr h="360795">
                <a:tc>
                  <a:txBody>
                    <a:bodyPr/>
                    <a:lstStyle/>
                    <a:p>
                      <a:pPr marL="31750">
                        <a:lnSpc>
                          <a:spcPct val="100000"/>
                        </a:lnSpc>
                        <a:spcBef>
                          <a:spcPts val="345"/>
                        </a:spcBef>
                      </a:pPr>
                      <a:r>
                        <a:rPr lang="en-US" sz="1400" spc="-15" dirty="0" smtClean="0">
                          <a:solidFill>
                            <a:srgbClr val="FFFFFF"/>
                          </a:solidFill>
                          <a:latin typeface="Copperplate Gothic Bold"/>
                          <a:cs typeface="Copperplate Gothic Bold"/>
                        </a:rPr>
                        <a:t>S.NISHA</a:t>
                      </a:r>
                      <a:endParaRPr sz="1400" dirty="0">
                        <a:latin typeface="Copperplate Gothic Bold"/>
                        <a:cs typeface="Copperplate Gothic Bold"/>
                      </a:endParaRPr>
                    </a:p>
                  </a:txBody>
                  <a:tcPr marL="0" marR="0" marT="32861" marB="0"/>
                </a:tc>
                <a:tc>
                  <a:txBody>
                    <a:bodyPr/>
                    <a:lstStyle/>
                    <a:p>
                      <a:pPr marL="61594" algn="ctr">
                        <a:lnSpc>
                          <a:spcPct val="100000"/>
                        </a:lnSpc>
                        <a:spcBef>
                          <a:spcPts val="345"/>
                        </a:spcBef>
                      </a:pPr>
                      <a:r>
                        <a:rPr sz="1400" spc="-80" dirty="0">
                          <a:solidFill>
                            <a:srgbClr val="FFFFFF"/>
                          </a:solidFill>
                          <a:latin typeface="Copperplate Gothic Bold"/>
                          <a:cs typeface="Copperplate Gothic Bold"/>
                        </a:rPr>
                        <a:t>(</a:t>
                      </a:r>
                      <a:r>
                        <a:rPr sz="1400" spc="-80" dirty="0" smtClean="0">
                          <a:solidFill>
                            <a:srgbClr val="FFFFFF"/>
                          </a:solidFill>
                          <a:latin typeface="Copperplate Gothic Bold"/>
                          <a:cs typeface="Copperplate Gothic Bold"/>
                        </a:rPr>
                        <a:t>1</a:t>
                      </a:r>
                      <a:r>
                        <a:rPr lang="en-US" sz="1400" spc="-80" dirty="0" smtClean="0">
                          <a:solidFill>
                            <a:srgbClr val="FFFFFF"/>
                          </a:solidFill>
                          <a:latin typeface="Copperplate Gothic Bold"/>
                          <a:cs typeface="Copperplate Gothic Bold"/>
                        </a:rPr>
                        <a:t>418132</a:t>
                      </a:r>
                      <a:r>
                        <a:rPr sz="1400" spc="-80" dirty="0" smtClean="0">
                          <a:solidFill>
                            <a:srgbClr val="FFFFFF"/>
                          </a:solidFill>
                          <a:latin typeface="Copperplate Gothic Bold"/>
                          <a:cs typeface="Copperplate Gothic Bold"/>
                        </a:rPr>
                        <a:t>)</a:t>
                      </a:r>
                      <a:endParaRPr sz="1400" dirty="0">
                        <a:latin typeface="Copperplate Gothic Bold"/>
                        <a:cs typeface="Copperplate Gothic Bold"/>
                      </a:endParaRPr>
                    </a:p>
                  </a:txBody>
                  <a:tcPr marL="0" marR="0" marT="32861" marB="0"/>
                </a:tc>
              </a:tr>
              <a:tr h="360795">
                <a:tc>
                  <a:txBody>
                    <a:bodyPr/>
                    <a:lstStyle/>
                    <a:p>
                      <a:pPr marL="31750">
                        <a:lnSpc>
                          <a:spcPct val="100000"/>
                        </a:lnSpc>
                        <a:spcBef>
                          <a:spcPts val="340"/>
                        </a:spcBef>
                      </a:pPr>
                      <a:r>
                        <a:rPr lang="en-US" sz="1400" spc="-10" dirty="0" smtClean="0">
                          <a:solidFill>
                            <a:srgbClr val="FFFFFF"/>
                          </a:solidFill>
                          <a:latin typeface="Copperplate Gothic Bold"/>
                          <a:cs typeface="Copperplate Gothic Bold"/>
                        </a:rPr>
                        <a:t>P.SIVASANKARI</a:t>
                      </a:r>
                      <a:endParaRPr sz="1400" dirty="0">
                        <a:latin typeface="Copperplate Gothic Bold"/>
                        <a:cs typeface="Copperplate Gothic Bold"/>
                      </a:endParaRPr>
                    </a:p>
                  </a:txBody>
                  <a:tcPr marL="0" marR="0" marT="32385" marB="0"/>
                </a:tc>
                <a:tc>
                  <a:txBody>
                    <a:bodyPr/>
                    <a:lstStyle/>
                    <a:p>
                      <a:pPr algn="ctr">
                        <a:lnSpc>
                          <a:spcPct val="100000"/>
                        </a:lnSpc>
                        <a:spcBef>
                          <a:spcPts val="340"/>
                        </a:spcBef>
                      </a:pPr>
                      <a:r>
                        <a:rPr sz="1400" spc="-80" dirty="0">
                          <a:solidFill>
                            <a:srgbClr val="FFFFFF"/>
                          </a:solidFill>
                          <a:latin typeface="Copperplate Gothic Bold"/>
                          <a:cs typeface="Copperplate Gothic Bold"/>
                        </a:rPr>
                        <a:t>(</a:t>
                      </a:r>
                      <a:r>
                        <a:rPr sz="1400" spc="-80" dirty="0" smtClean="0">
                          <a:solidFill>
                            <a:srgbClr val="FFFFFF"/>
                          </a:solidFill>
                          <a:latin typeface="Copperplate Gothic Bold"/>
                          <a:cs typeface="Copperplate Gothic Bold"/>
                        </a:rPr>
                        <a:t>1</a:t>
                      </a:r>
                      <a:r>
                        <a:rPr lang="en-US" sz="1400" spc="-80" dirty="0" smtClean="0">
                          <a:solidFill>
                            <a:srgbClr val="FFFFFF"/>
                          </a:solidFill>
                          <a:latin typeface="Copperplate Gothic Bold"/>
                          <a:cs typeface="Copperplate Gothic Bold"/>
                        </a:rPr>
                        <a:t>418144</a:t>
                      </a:r>
                      <a:r>
                        <a:rPr sz="1400" spc="-80" dirty="0" smtClean="0">
                          <a:solidFill>
                            <a:srgbClr val="FFFFFF"/>
                          </a:solidFill>
                          <a:latin typeface="Copperplate Gothic Bold"/>
                          <a:cs typeface="Copperplate Gothic Bold"/>
                        </a:rPr>
                        <a:t>)</a:t>
                      </a:r>
                      <a:endParaRPr sz="1400" dirty="0">
                        <a:latin typeface="Copperplate Gothic Bold"/>
                        <a:cs typeface="Copperplate Gothic Bold"/>
                      </a:endParaRPr>
                    </a:p>
                  </a:txBody>
                  <a:tcPr marL="0" marR="0" marT="32385" marB="0"/>
                </a:tc>
              </a:tr>
              <a:tr h="280618">
                <a:tc>
                  <a:txBody>
                    <a:bodyPr/>
                    <a:lstStyle/>
                    <a:p>
                      <a:pPr marL="31750">
                        <a:lnSpc>
                          <a:spcPct val="100000"/>
                        </a:lnSpc>
                        <a:spcBef>
                          <a:spcPts val="340"/>
                        </a:spcBef>
                      </a:pPr>
                      <a:r>
                        <a:rPr lang="en-US" sz="1400" spc="-5" dirty="0" smtClean="0">
                          <a:solidFill>
                            <a:srgbClr val="FFFFFF"/>
                          </a:solidFill>
                          <a:latin typeface="Copperplate Gothic Bold"/>
                          <a:cs typeface="Copperplate Gothic Bold"/>
                        </a:rPr>
                        <a:t>L.NAGALAKSHMI</a:t>
                      </a:r>
                      <a:endParaRPr sz="1400" dirty="0">
                        <a:latin typeface="Copperplate Gothic Bold"/>
                        <a:cs typeface="Copperplate Gothic Bold"/>
                      </a:endParaRPr>
                    </a:p>
                  </a:txBody>
                  <a:tcPr marL="0" marR="0" marT="32385" marB="0"/>
                </a:tc>
                <a:tc>
                  <a:txBody>
                    <a:bodyPr/>
                    <a:lstStyle/>
                    <a:p>
                      <a:pPr marR="17145" algn="ctr">
                        <a:lnSpc>
                          <a:spcPct val="100000"/>
                        </a:lnSpc>
                        <a:spcBef>
                          <a:spcPts val="340"/>
                        </a:spcBef>
                      </a:pPr>
                      <a:r>
                        <a:rPr sz="1400" spc="-75" dirty="0">
                          <a:solidFill>
                            <a:srgbClr val="FFFFFF"/>
                          </a:solidFill>
                          <a:latin typeface="Copperplate Gothic Bold"/>
                          <a:cs typeface="Copperplate Gothic Bold"/>
                        </a:rPr>
                        <a:t>(</a:t>
                      </a:r>
                      <a:r>
                        <a:rPr sz="1400" spc="-75" dirty="0" smtClean="0">
                          <a:solidFill>
                            <a:srgbClr val="FFFFFF"/>
                          </a:solidFill>
                          <a:latin typeface="Copperplate Gothic Bold"/>
                          <a:cs typeface="Copperplate Gothic Bold"/>
                        </a:rPr>
                        <a:t>1</a:t>
                      </a:r>
                      <a:r>
                        <a:rPr lang="en-US" sz="1400" spc="-75" dirty="0" smtClean="0">
                          <a:solidFill>
                            <a:srgbClr val="FFFFFF"/>
                          </a:solidFill>
                          <a:latin typeface="Copperplate Gothic Bold"/>
                          <a:cs typeface="Copperplate Gothic Bold"/>
                        </a:rPr>
                        <a:t>418L05</a:t>
                      </a:r>
                      <a:r>
                        <a:rPr sz="1400" spc="-75" dirty="0" smtClean="0">
                          <a:solidFill>
                            <a:srgbClr val="FFFFFF"/>
                          </a:solidFill>
                          <a:latin typeface="Copperplate Gothic Bold"/>
                          <a:cs typeface="Copperplate Gothic Bold"/>
                        </a:rPr>
                        <a:t>)</a:t>
                      </a:r>
                      <a:endParaRPr sz="1400" dirty="0">
                        <a:latin typeface="Copperplate Gothic Bold"/>
                        <a:cs typeface="Copperplate Gothic Bold"/>
                      </a:endParaRPr>
                    </a:p>
                  </a:txBody>
                  <a:tcPr marL="0" marR="0" marT="32385" marB="0"/>
                </a:tc>
              </a:tr>
            </a:tbl>
          </a:graphicData>
        </a:graphic>
      </p:graphicFrame>
      <p:sp>
        <p:nvSpPr>
          <p:cNvPr id="6" name="object 6"/>
          <p:cNvSpPr/>
          <p:nvPr/>
        </p:nvSpPr>
        <p:spPr>
          <a:xfrm>
            <a:off x="428244" y="4072128"/>
            <a:ext cx="4067555" cy="1795272"/>
          </a:xfrm>
          <a:prstGeom prst="rect">
            <a:avLst/>
          </a:prstGeom>
          <a:blipFill>
            <a:blip r:embed="rId2" cstate="print"/>
            <a:stretch>
              <a:fillRect/>
            </a:stretch>
          </a:blipFill>
        </p:spPr>
        <p:txBody>
          <a:bodyPr wrap="square" lIns="0" tIns="0" rIns="0" bIns="0" rtlCol="0"/>
          <a:lstStyle/>
          <a:p>
            <a:pPr marL="9525">
              <a:spcBef>
                <a:spcPts val="791"/>
              </a:spcBef>
              <a:tabLst>
                <a:tab pos="2388870" algn="l"/>
              </a:tabLst>
            </a:pPr>
            <a:r>
              <a:rPr lang="en-US" b="1" spc="-4" smtClean="0">
                <a:solidFill>
                  <a:srgbClr val="FFFFFF"/>
                </a:solidFill>
                <a:latin typeface="Copperplate Gothic Bold"/>
                <a:cs typeface="Copperplate Gothic Bold"/>
              </a:rPr>
              <a:t>MR.J.KALIDASS  M.E.,</a:t>
            </a:r>
            <a:endParaRPr lang="en-US">
              <a:solidFill>
                <a:prstClr val="black"/>
              </a:solidFill>
              <a:latin typeface="Copperplate Gothic Bold"/>
              <a:cs typeface="Copperplate Gothic Bold"/>
            </a:endParaRPr>
          </a:p>
          <a:p>
            <a:pPr marL="9525">
              <a:spcBef>
                <a:spcPts val="716"/>
              </a:spcBef>
            </a:pPr>
            <a:r>
              <a:rPr lang="en-US" b="1" spc="-4" smtClean="0">
                <a:solidFill>
                  <a:srgbClr val="FFFFFF"/>
                </a:solidFill>
                <a:latin typeface="Copperplate Gothic Bold"/>
                <a:cs typeface="Copperplate Gothic Bold"/>
              </a:rPr>
              <a:t>Associate</a:t>
            </a:r>
            <a:r>
              <a:rPr lang="en-US" b="1" spc="-41" smtClean="0">
                <a:solidFill>
                  <a:srgbClr val="FFFFFF"/>
                </a:solidFill>
                <a:latin typeface="Copperplate Gothic Bold"/>
                <a:cs typeface="Copperplate Gothic Bold"/>
              </a:rPr>
              <a:t> </a:t>
            </a:r>
            <a:r>
              <a:rPr lang="en-US" b="1" spc="-4" smtClean="0">
                <a:solidFill>
                  <a:srgbClr val="FFFFFF"/>
                </a:solidFill>
                <a:latin typeface="Copperplate Gothic Bold"/>
                <a:cs typeface="Copperplate Gothic Bold"/>
              </a:rPr>
              <a:t>Professor/IT,</a:t>
            </a:r>
            <a:endParaRPr lang="en-US">
              <a:solidFill>
                <a:prstClr val="black"/>
              </a:solidFill>
              <a:latin typeface="Copperplate Gothic Bold"/>
              <a:cs typeface="Copperplate Gothic Bold"/>
            </a:endParaRPr>
          </a:p>
          <a:p>
            <a:pPr marL="9525">
              <a:spcBef>
                <a:spcPts val="671"/>
              </a:spcBef>
            </a:pPr>
            <a:r>
              <a:rPr lang="en-US" b="1" spc="-8" smtClean="0">
                <a:solidFill>
                  <a:srgbClr val="FFFFFF"/>
                </a:solidFill>
                <a:latin typeface="Copperplate Gothic Bold"/>
                <a:cs typeface="Copperplate Gothic Bold"/>
              </a:rPr>
              <a:t>GOVERNMENT </a:t>
            </a:r>
            <a:r>
              <a:rPr lang="en-US" b="1" spc="-4" smtClean="0">
                <a:solidFill>
                  <a:srgbClr val="FFFFFF"/>
                </a:solidFill>
                <a:latin typeface="Copperplate Gothic Bold"/>
                <a:cs typeface="Copperplate Gothic Bold"/>
              </a:rPr>
              <a:t>COLLEGE </a:t>
            </a:r>
            <a:r>
              <a:rPr lang="en-US" b="1" smtClean="0">
                <a:solidFill>
                  <a:srgbClr val="FFFFFF"/>
                </a:solidFill>
                <a:latin typeface="Copperplate Gothic Bold"/>
                <a:cs typeface="Copperplate Gothic Bold"/>
              </a:rPr>
              <a:t>OF</a:t>
            </a:r>
            <a:r>
              <a:rPr lang="en-US" b="1" spc="-53" smtClean="0">
                <a:solidFill>
                  <a:srgbClr val="FFFFFF"/>
                </a:solidFill>
                <a:latin typeface="Copperplate Gothic Bold"/>
                <a:cs typeface="Copperplate Gothic Bold"/>
              </a:rPr>
              <a:t> </a:t>
            </a:r>
            <a:r>
              <a:rPr lang="en-US" b="1" spc="-4" smtClean="0">
                <a:solidFill>
                  <a:srgbClr val="FFFFFF"/>
                </a:solidFill>
                <a:latin typeface="Copperplate Gothic Bold"/>
                <a:cs typeface="Copperplate Gothic Bold"/>
              </a:rPr>
              <a:t>TECHNOLOGY</a:t>
            </a:r>
            <a:endParaRPr lang="en-US" dirty="0">
              <a:solidFill>
                <a:prstClr val="black"/>
              </a:solidFill>
              <a:latin typeface="Copperplate Gothic Bold"/>
              <a:cs typeface="Copperplate Gothic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rot="20392169">
            <a:off x="31930" y="2839625"/>
            <a:ext cx="8834120" cy="923330"/>
          </a:xfrm>
        </p:spPr>
        <p:txBody>
          <a:bodyPr>
            <a:normAutofit/>
          </a:bodyPr>
          <a:lstStyle/>
          <a:p>
            <a:r>
              <a:rPr lang="en-US" dirty="0" smtClean="0"/>
              <a:t>                </a:t>
            </a:r>
            <a:r>
              <a:rPr lang="en-US" sz="6000" dirty="0" smtClean="0"/>
              <a:t>THANK YOU!!!!</a:t>
            </a:r>
            <a:endParaRPr lang="en-US" sz="6000" dirty="0"/>
          </a:p>
        </p:txBody>
      </p:sp>
    </p:spTree>
    <p:extLst>
      <p:ext uri="{BB962C8B-B14F-4D97-AF65-F5344CB8AC3E}">
        <p14:creationId xmlns:p14="http://schemas.microsoft.com/office/powerpoint/2010/main" val="2799711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62403" y="189103"/>
            <a:ext cx="3219195" cy="553998"/>
          </a:xfrm>
        </p:spPr>
        <p:txBody>
          <a:bodyPr>
            <a:normAutofit/>
          </a:bodyPr>
          <a:lstStyle/>
          <a:p>
            <a:r>
              <a:rPr lang="en-US" sz="3600" dirty="0" smtClean="0"/>
              <a:t>OBJECTIVE</a:t>
            </a:r>
            <a:endParaRPr lang="en-US" sz="3600" dirty="0"/>
          </a:p>
        </p:txBody>
      </p:sp>
      <p:sp>
        <p:nvSpPr>
          <p:cNvPr id="6" name="Text Placeholder 5"/>
          <p:cNvSpPr>
            <a:spLocks noGrp="1"/>
          </p:cNvSpPr>
          <p:nvPr>
            <p:ph idx="1"/>
          </p:nvPr>
        </p:nvSpPr>
        <p:spPr>
          <a:xfrm>
            <a:off x="154939" y="1871461"/>
            <a:ext cx="8834120" cy="3208571"/>
          </a:xfrm>
        </p:spPr>
        <p:txBody>
          <a:bodyPr>
            <a:normAutofit lnSpcReduction="10000"/>
          </a:bodyPr>
          <a:lstStyle/>
          <a:p>
            <a:r>
              <a:rPr lang="en-US" dirty="0" smtClean="0"/>
              <a:t>     </a:t>
            </a:r>
          </a:p>
          <a:p>
            <a:pPr algn="l"/>
            <a:r>
              <a:rPr lang="en-US" dirty="0" smtClean="0"/>
              <a:t> </a:t>
            </a:r>
            <a:r>
              <a:rPr lang="en-US" sz="3600" dirty="0" smtClean="0"/>
              <a:t>To monitor the gas quantity in the container, and to intimate as well as to place an refill order in the respective branch office(Gas agency), via an message by means of internet through  IoT  module.  </a:t>
            </a:r>
            <a:endParaRPr lang="en-US" sz="3600" dirty="0"/>
          </a:p>
        </p:txBody>
      </p:sp>
    </p:spTree>
    <p:extLst>
      <p:ext uri="{BB962C8B-B14F-4D97-AF65-F5344CB8AC3E}">
        <p14:creationId xmlns:p14="http://schemas.microsoft.com/office/powerpoint/2010/main" val="581411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403" y="189103"/>
            <a:ext cx="3219195" cy="492443"/>
          </a:xfrm>
        </p:spPr>
        <p:txBody>
          <a:bodyPr>
            <a:normAutofit/>
          </a:bodyPr>
          <a:lstStyle/>
          <a:p>
            <a:r>
              <a:rPr lang="en-US" sz="3200" dirty="0" smtClean="0"/>
              <a:t>requirements</a:t>
            </a:r>
            <a:endParaRPr lang="en-US" sz="3200" dirty="0"/>
          </a:p>
        </p:txBody>
      </p:sp>
      <p:sp>
        <p:nvSpPr>
          <p:cNvPr id="3" name="Text Placeholder 2"/>
          <p:cNvSpPr>
            <a:spLocks noGrp="1"/>
          </p:cNvSpPr>
          <p:nvPr>
            <p:ph idx="1"/>
          </p:nvPr>
        </p:nvSpPr>
        <p:spPr>
          <a:xfrm>
            <a:off x="129181" y="1378039"/>
            <a:ext cx="8834120" cy="5663089"/>
          </a:xfrm>
        </p:spPr>
        <p:txBody>
          <a:bodyPr>
            <a:normAutofit/>
          </a:bodyPr>
          <a:lstStyle/>
          <a:p>
            <a:r>
              <a:rPr lang="en-US" sz="2800" b="1" dirty="0" smtClean="0"/>
              <a:t>HARDWARE:</a:t>
            </a:r>
          </a:p>
          <a:p>
            <a:pPr marL="457200" indent="-457200" algn="l">
              <a:buFont typeface="Wingdings" panose="05000000000000000000" pitchFamily="2" charset="2"/>
              <a:buChar char="Ø"/>
            </a:pPr>
            <a:r>
              <a:rPr lang="en-US" sz="2800" dirty="0" smtClean="0"/>
              <a:t> Microcontroller(AT89s52),</a:t>
            </a:r>
          </a:p>
          <a:p>
            <a:pPr marL="457200" indent="-457200" algn="l">
              <a:buFont typeface="Wingdings" panose="05000000000000000000" pitchFamily="2" charset="2"/>
              <a:buChar char="Ø"/>
            </a:pPr>
            <a:r>
              <a:rPr lang="en-US" sz="2800" dirty="0" smtClean="0"/>
              <a:t>Sensors,</a:t>
            </a:r>
          </a:p>
          <a:p>
            <a:pPr marL="457200" indent="-457200" algn="l">
              <a:buFont typeface="Wingdings" panose="05000000000000000000" pitchFamily="2" charset="2"/>
              <a:buChar char="Ø"/>
            </a:pPr>
            <a:r>
              <a:rPr lang="en-US" sz="2800" dirty="0" smtClean="0"/>
              <a:t>Load Cell.</a:t>
            </a:r>
          </a:p>
          <a:p>
            <a:pPr algn="l"/>
            <a:endParaRPr lang="en-US" sz="3200" dirty="0"/>
          </a:p>
          <a:p>
            <a:pPr algn="l"/>
            <a:r>
              <a:rPr lang="en-US" sz="2800" b="1" dirty="0" smtClean="0"/>
              <a:t>PLATFORM:</a:t>
            </a:r>
          </a:p>
          <a:p>
            <a:pPr algn="l"/>
            <a:r>
              <a:rPr lang="en-US" sz="2800" b="1" dirty="0"/>
              <a:t> </a:t>
            </a:r>
            <a:r>
              <a:rPr lang="en-US" sz="2800" b="1" dirty="0" smtClean="0"/>
              <a:t>     ESP- </a:t>
            </a:r>
            <a:r>
              <a:rPr lang="en-US" sz="2800" dirty="0" err="1" smtClean="0"/>
              <a:t>Espressif</a:t>
            </a:r>
            <a:r>
              <a:rPr lang="en-US" sz="2800" dirty="0" smtClean="0"/>
              <a:t>  Systems Smart Platform.</a:t>
            </a:r>
            <a:endParaRPr lang="en-US" sz="2800" b="1" dirty="0" smtClean="0"/>
          </a:p>
          <a:p>
            <a:pPr algn="l"/>
            <a:endParaRPr lang="en-US" sz="2800" dirty="0" smtClean="0"/>
          </a:p>
          <a:p>
            <a:pPr algn="l"/>
            <a:endParaRPr lang="en-US" sz="2800" dirty="0" smtClean="0"/>
          </a:p>
          <a:p>
            <a:pPr algn="l"/>
            <a:endParaRPr lang="en-US" sz="2800" b="1" dirty="0" smtClean="0"/>
          </a:p>
          <a:p>
            <a:pPr algn="l"/>
            <a:endParaRPr lang="en-US" sz="2800" dirty="0" smtClean="0"/>
          </a:p>
          <a:p>
            <a:r>
              <a:rPr lang="en-US" sz="2800" dirty="0"/>
              <a:t> </a:t>
            </a:r>
            <a:r>
              <a:rPr lang="en-US" sz="2800" dirty="0" smtClean="0"/>
              <a:t>                     </a:t>
            </a:r>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420315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229" y="189103"/>
            <a:ext cx="3760370" cy="492443"/>
          </a:xfrm>
        </p:spPr>
        <p:txBody>
          <a:bodyPr>
            <a:normAutofit/>
          </a:bodyPr>
          <a:lstStyle/>
          <a:p>
            <a:r>
              <a:rPr lang="en-US" sz="3200" dirty="0" smtClean="0"/>
              <a:t>Existing system</a:t>
            </a:r>
            <a:endParaRPr lang="en-US" sz="3200" dirty="0"/>
          </a:p>
        </p:txBody>
      </p:sp>
      <p:sp>
        <p:nvSpPr>
          <p:cNvPr id="3" name="Text Placeholder 2"/>
          <p:cNvSpPr>
            <a:spLocks noGrp="1"/>
          </p:cNvSpPr>
          <p:nvPr>
            <p:ph idx="1"/>
          </p:nvPr>
        </p:nvSpPr>
        <p:spPr>
          <a:xfrm>
            <a:off x="154939" y="1275008"/>
            <a:ext cx="8834120" cy="2708434"/>
          </a:xfrm>
        </p:spPr>
        <p:txBody>
          <a:bodyPr>
            <a:normAutofit lnSpcReduction="10000"/>
          </a:bodyPr>
          <a:lstStyle/>
          <a:p>
            <a:r>
              <a:rPr lang="en-US" sz="3200" b="1" dirty="0" smtClean="0"/>
              <a:t>ARM PROCESSOR:</a:t>
            </a:r>
          </a:p>
          <a:p>
            <a:r>
              <a:rPr lang="en-US" dirty="0"/>
              <a:t> </a:t>
            </a:r>
            <a:r>
              <a:rPr lang="en-US" dirty="0" smtClean="0"/>
              <a:t>            </a:t>
            </a:r>
            <a:r>
              <a:rPr lang="en-US" sz="3600" dirty="0" smtClean="0"/>
              <a:t>This design system detects the leakage of the  LPG  and alerts the consumer about the leak by SMS and as an emergency measure the system will turn off the power supply. </a:t>
            </a:r>
            <a:endParaRPr lang="en-US" sz="3600" dirty="0"/>
          </a:p>
        </p:txBody>
      </p:sp>
    </p:spTree>
    <p:extLst>
      <p:ext uri="{BB962C8B-B14F-4D97-AF65-F5344CB8AC3E}">
        <p14:creationId xmlns:p14="http://schemas.microsoft.com/office/powerpoint/2010/main" val="2693327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idx="1"/>
          </p:nvPr>
        </p:nvSpPr>
        <p:spPr>
          <a:xfrm>
            <a:off x="154939" y="1300765"/>
            <a:ext cx="8834120" cy="2769989"/>
          </a:xfrm>
        </p:spPr>
        <p:txBody>
          <a:bodyPr>
            <a:normAutofit/>
          </a:bodyPr>
          <a:lstStyle/>
          <a:p>
            <a:r>
              <a:rPr lang="en-US" sz="3200" b="1" dirty="0" smtClean="0"/>
              <a:t>GSM TECHNIQUE:</a:t>
            </a:r>
          </a:p>
          <a:p>
            <a:r>
              <a:rPr lang="en-US" sz="3600" b="1" dirty="0"/>
              <a:t> </a:t>
            </a:r>
            <a:r>
              <a:rPr lang="en-US" sz="3600" b="1" dirty="0" smtClean="0"/>
              <a:t>    </a:t>
            </a:r>
            <a:r>
              <a:rPr lang="en-US" sz="3600" dirty="0" smtClean="0"/>
              <a:t>This system is that it continuously monitors the level of the LPG present in the cylinder using weight sensor and automatically books the cylinder using GSM module.</a:t>
            </a:r>
            <a:endParaRPr lang="en-US" sz="3600" b="1" dirty="0"/>
          </a:p>
        </p:txBody>
      </p:sp>
    </p:spTree>
    <p:extLst>
      <p:ext uri="{BB962C8B-B14F-4D97-AF65-F5344CB8AC3E}">
        <p14:creationId xmlns:p14="http://schemas.microsoft.com/office/powerpoint/2010/main" val="449763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61" y="189103"/>
            <a:ext cx="3902037" cy="492443"/>
          </a:xfrm>
        </p:spPr>
        <p:txBody>
          <a:bodyPr>
            <a:normAutofit/>
          </a:bodyPr>
          <a:lstStyle/>
          <a:p>
            <a:r>
              <a:rPr lang="en-US" sz="3200" b="1" dirty="0" smtClean="0"/>
              <a:t>DISADVANTAGE</a:t>
            </a:r>
            <a:endParaRPr lang="en-US" sz="3200" b="1" dirty="0"/>
          </a:p>
        </p:txBody>
      </p:sp>
      <p:sp>
        <p:nvSpPr>
          <p:cNvPr id="3" name="Text Placeholder 2"/>
          <p:cNvSpPr>
            <a:spLocks noGrp="1"/>
          </p:cNvSpPr>
          <p:nvPr>
            <p:ph idx="1"/>
          </p:nvPr>
        </p:nvSpPr>
        <p:spPr>
          <a:xfrm>
            <a:off x="154939" y="1313645"/>
            <a:ext cx="8834120" cy="2215991"/>
          </a:xfrm>
        </p:spPr>
        <p:txBody>
          <a:bodyPr>
            <a:normAutofit/>
          </a:bodyPr>
          <a:lstStyle/>
          <a:p>
            <a:pPr marL="457200" indent="-457200">
              <a:buFont typeface="Wingdings" panose="05000000000000000000" pitchFamily="2" charset="2"/>
              <a:buChar char="Ø"/>
            </a:pPr>
            <a:r>
              <a:rPr lang="en-US" sz="3600" dirty="0" smtClean="0"/>
              <a:t>There is a use of processor instead of controller.</a:t>
            </a:r>
          </a:p>
          <a:p>
            <a:pPr marL="457200" indent="-457200">
              <a:buFont typeface="Wingdings" panose="05000000000000000000" pitchFamily="2" charset="2"/>
              <a:buChar char="Ø"/>
            </a:pPr>
            <a:r>
              <a:rPr lang="en-US" sz="3600" dirty="0" smtClean="0"/>
              <a:t>Lack of awareness for uneducated people.</a:t>
            </a:r>
          </a:p>
          <a:p>
            <a:pPr marL="457200" indent="-457200">
              <a:buFont typeface="Wingdings" panose="05000000000000000000" pitchFamily="2" charset="2"/>
              <a:buChar char="Ø"/>
            </a:pPr>
            <a:r>
              <a:rPr lang="en-US" sz="3600" dirty="0" smtClean="0"/>
              <a:t>Hardware complexity.</a:t>
            </a:r>
            <a:endParaRPr lang="en-US" sz="3600" dirty="0"/>
          </a:p>
        </p:txBody>
      </p:sp>
    </p:spTree>
    <p:extLst>
      <p:ext uri="{BB962C8B-B14F-4D97-AF65-F5344CB8AC3E}">
        <p14:creationId xmlns:p14="http://schemas.microsoft.com/office/powerpoint/2010/main" val="3257336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7" y="189103"/>
            <a:ext cx="4764922" cy="553998"/>
          </a:xfrm>
        </p:spPr>
        <p:txBody>
          <a:bodyPr>
            <a:normAutofit/>
          </a:bodyPr>
          <a:lstStyle/>
          <a:p>
            <a:r>
              <a:rPr lang="en-US" sz="3600" b="1" dirty="0" smtClean="0"/>
              <a:t>Proposed syste</a:t>
            </a:r>
            <a:r>
              <a:rPr lang="en-US" sz="3600" b="1" dirty="0"/>
              <a:t>m</a:t>
            </a:r>
          </a:p>
        </p:txBody>
      </p:sp>
      <p:sp>
        <p:nvSpPr>
          <p:cNvPr id="3" name="Text Placeholder 2"/>
          <p:cNvSpPr>
            <a:spLocks noGrp="1"/>
          </p:cNvSpPr>
          <p:nvPr>
            <p:ph idx="1"/>
          </p:nvPr>
        </p:nvSpPr>
        <p:spPr>
          <a:xfrm>
            <a:off x="154939" y="1352281"/>
            <a:ext cx="8834120" cy="4985980"/>
          </a:xfrm>
        </p:spPr>
        <p:txBody>
          <a:bodyPr>
            <a:normAutofit/>
          </a:bodyPr>
          <a:lstStyle/>
          <a:p>
            <a:r>
              <a:rPr lang="en-US" dirty="0" smtClean="0"/>
              <a:t>                   </a:t>
            </a:r>
            <a:r>
              <a:rPr lang="en-US" sz="3600" b="1" dirty="0" smtClean="0"/>
              <a:t>INTERNET OF THINGS</a:t>
            </a:r>
          </a:p>
          <a:p>
            <a:r>
              <a:rPr lang="en-US" sz="3600" b="1" dirty="0"/>
              <a:t> </a:t>
            </a:r>
            <a:r>
              <a:rPr lang="en-US" sz="3600" b="1" dirty="0" smtClean="0"/>
              <a:t>     </a:t>
            </a:r>
            <a:r>
              <a:rPr lang="en-US" sz="3600" dirty="0" smtClean="0"/>
              <a:t>ESP8266EX offers a complete and self contained WiFi network resolution, it can be used to host the application or to off load wireless networking functions from another applications to the processor.</a:t>
            </a:r>
          </a:p>
          <a:p>
            <a:r>
              <a:rPr lang="en-US" sz="3600" b="1" dirty="0"/>
              <a:t> </a:t>
            </a:r>
            <a:r>
              <a:rPr lang="en-US" sz="3600" b="1" dirty="0" smtClean="0"/>
              <a:t>      IoT </a:t>
            </a:r>
            <a:r>
              <a:rPr lang="en-US" sz="3600" dirty="0" smtClean="0"/>
              <a:t>is the main component which play the major role for updating of the status of the entire kit.</a:t>
            </a:r>
            <a:endParaRPr lang="en-US" sz="3600" b="1" dirty="0"/>
          </a:p>
        </p:txBody>
      </p:sp>
    </p:spTree>
    <p:extLst>
      <p:ext uri="{BB962C8B-B14F-4D97-AF65-F5344CB8AC3E}">
        <p14:creationId xmlns:p14="http://schemas.microsoft.com/office/powerpoint/2010/main" val="15496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97" y="189103"/>
            <a:ext cx="4533102" cy="507831"/>
          </a:xfrm>
        </p:spPr>
        <p:txBody>
          <a:bodyPr>
            <a:normAutofit fontScale="90000"/>
          </a:bodyPr>
          <a:lstStyle/>
          <a:p>
            <a:r>
              <a:rPr lang="en-US" dirty="0" smtClean="0"/>
              <a:t>        </a:t>
            </a:r>
            <a:r>
              <a:rPr lang="en-US" sz="3200" b="1" dirty="0" smtClean="0"/>
              <a:t>Block diagram</a:t>
            </a:r>
            <a:endParaRPr lang="en-US" sz="3200" b="1" dirty="0"/>
          </a:p>
        </p:txBody>
      </p:sp>
      <p:sp>
        <p:nvSpPr>
          <p:cNvPr id="3" name="Text Placeholder 2"/>
          <p:cNvSpPr>
            <a:spLocks noGrp="1"/>
          </p:cNvSpPr>
          <p:nvPr>
            <p:ph idx="1"/>
          </p:nvPr>
        </p:nvSpPr>
        <p:spPr>
          <a:xfrm>
            <a:off x="154938" y="1236370"/>
            <a:ext cx="8898909" cy="438582"/>
          </a:xfrm>
        </p:spPr>
        <p:txBody>
          <a:bodyPr/>
          <a:lstStyle/>
          <a:p>
            <a:r>
              <a:rPr lang="en-US" dirty="0" smtClean="0"/>
              <a:t> </a:t>
            </a:r>
            <a:endParaRPr lang="en-US" dirty="0"/>
          </a:p>
        </p:txBody>
      </p:sp>
      <p:pic>
        <p:nvPicPr>
          <p:cNvPr id="4" name="Picture 3"/>
          <p:cNvPicPr/>
          <p:nvPr/>
        </p:nvPicPr>
        <p:blipFill>
          <a:blip r:embed="rId2"/>
          <a:stretch>
            <a:fillRect/>
          </a:stretch>
        </p:blipFill>
        <p:spPr>
          <a:xfrm>
            <a:off x="1468192" y="1996224"/>
            <a:ext cx="5847008" cy="4018209"/>
          </a:xfrm>
          <a:prstGeom prst="rect">
            <a:avLst/>
          </a:prstGeom>
        </p:spPr>
      </p:pic>
    </p:spTree>
    <p:extLst>
      <p:ext uri="{BB962C8B-B14F-4D97-AF65-F5344CB8AC3E}">
        <p14:creationId xmlns:p14="http://schemas.microsoft.com/office/powerpoint/2010/main" val="4204347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189103"/>
            <a:ext cx="5357610" cy="553998"/>
          </a:xfrm>
        </p:spPr>
        <p:txBody>
          <a:bodyPr>
            <a:normAutofit fontScale="90000"/>
          </a:bodyPr>
          <a:lstStyle/>
          <a:p>
            <a:r>
              <a:rPr lang="en-US" dirty="0" smtClean="0"/>
              <a:t>   </a:t>
            </a:r>
            <a:r>
              <a:rPr lang="en-US" sz="3600" b="1" dirty="0" smtClean="0"/>
              <a:t>literature review</a:t>
            </a:r>
            <a:endParaRPr lang="en-US" sz="3600" b="1" dirty="0"/>
          </a:p>
        </p:txBody>
      </p:sp>
      <p:sp>
        <p:nvSpPr>
          <p:cNvPr id="3" name="Text Placeholder 2"/>
          <p:cNvSpPr>
            <a:spLocks noGrp="1"/>
          </p:cNvSpPr>
          <p:nvPr>
            <p:ph idx="1"/>
          </p:nvPr>
        </p:nvSpPr>
        <p:spPr>
          <a:xfrm>
            <a:off x="154939" y="1313645"/>
            <a:ext cx="8834120" cy="4524315"/>
          </a:xfrm>
        </p:spPr>
        <p:txBody>
          <a:bodyPr numCol="1"/>
          <a:lstStyle/>
          <a:p>
            <a:pPr algn="l"/>
            <a:r>
              <a:rPr lang="en-US" dirty="0" smtClean="0"/>
              <a:t>   </a:t>
            </a:r>
            <a:r>
              <a:rPr lang="en-US" sz="3200" dirty="0" smtClean="0"/>
              <a:t> 1.International Journal of Advanced Research in Computer and Communication Engineering, IJARCCE,4(1),January 2015.</a:t>
            </a:r>
          </a:p>
          <a:p>
            <a:pPr algn="l"/>
            <a:r>
              <a:rPr lang="en-US" sz="3200" dirty="0"/>
              <a:t> </a:t>
            </a:r>
            <a:r>
              <a:rPr lang="en-US" sz="3200" dirty="0" smtClean="0"/>
              <a:t>    2.P </a:t>
            </a:r>
            <a:r>
              <a:rPr lang="en-US" sz="3200" dirty="0"/>
              <a:t>Rajasekar S Shyamaladevi, V G Rajaramya and P Sebastin Ashok. Arm7 based automated high performance system for lpg refillbooking &amp; leakage detection. International journal of engineering research, science and technology (IJERST), 3(2), May, 2014. </a:t>
            </a:r>
            <a:endParaRPr lang="en-US" sz="3200" dirty="0" smtClean="0"/>
          </a:p>
        </p:txBody>
      </p:sp>
    </p:spTree>
    <p:extLst>
      <p:ext uri="{BB962C8B-B14F-4D97-AF65-F5344CB8AC3E}">
        <p14:creationId xmlns:p14="http://schemas.microsoft.com/office/powerpoint/2010/main" val="963266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332</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Copperplate Gothic Bold</vt:lpstr>
      <vt:lpstr>Times New Roman</vt:lpstr>
      <vt:lpstr>Wingdings</vt:lpstr>
      <vt:lpstr>Office Theme</vt:lpstr>
      <vt:lpstr>        SMART GAS LEVEL       MONITORING,BOOKING AND GAS         LEAKAGE DETECTOR OVER IOT</vt:lpstr>
      <vt:lpstr>OBJECTIVE</vt:lpstr>
      <vt:lpstr>requirements</vt:lpstr>
      <vt:lpstr>Existing system</vt:lpstr>
      <vt:lpstr>Continue..</vt:lpstr>
      <vt:lpstr>DISADVANTAGE</vt:lpstr>
      <vt:lpstr>Proposed system</vt:lpstr>
      <vt:lpstr>        Block diagram</vt:lpstr>
      <vt:lpstr>   literature review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NANCY</cp:lastModifiedBy>
  <cp:revision>2</cp:revision>
  <dcterms:created xsi:type="dcterms:W3CDTF">2017-08-17T18:12:36Z</dcterms:created>
  <dcterms:modified xsi:type="dcterms:W3CDTF">2017-08-17T17:21:12Z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2016-01-26T00:00:00Z</vt:filetime>
  </property>
  <property fmtid="{D5CDD505-2E9C-101B-9397-08002B2CF9AE}" pid="3" name="Creator">
    <vt:lpwstr>Microsoft® PowerPoint® 2013</vt:lpwstr>
  </property>
  <property fmtid="{D5CDD505-2E9C-101B-9397-08002B2CF9AE}" pid="4" name="LastSaved">
    <vt:filetime>2017-08-17T00:00:00Z</vt:filetime>
  </property>
</Properties>
</file>