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78" r:id="rId8"/>
    <p:sldId id="266" r:id="rId9"/>
    <p:sldId id="267" r:id="rId10"/>
    <p:sldId id="268" r:id="rId11"/>
    <p:sldId id="269" r:id="rId12"/>
    <p:sldId id="270" r:id="rId13"/>
    <p:sldId id="272" r:id="rId14"/>
    <p:sldId id="277" r:id="rId15"/>
    <p:sldId id="276"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0E75A9-BD40-495F-B578-4B3CBE4230A9}"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52700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E75A9-BD40-495F-B578-4B3CBE4230A9}"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281305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E75A9-BD40-495F-B578-4B3CBE4230A9}"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1128947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E75A9-BD40-495F-B578-4B3CBE4230A9}"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3861447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E75A9-BD40-495F-B578-4B3CBE4230A9}"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126110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0E75A9-BD40-495F-B578-4B3CBE4230A9}"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332862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0E75A9-BD40-495F-B578-4B3CBE4230A9}" type="datetimeFigureOut">
              <a:rPr lang="en-US" smtClean="0"/>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3842264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0E75A9-BD40-495F-B578-4B3CBE4230A9}"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78420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E75A9-BD40-495F-B578-4B3CBE4230A9}" type="datetimeFigureOut">
              <a:rPr lang="en-US" smtClean="0"/>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4042865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E75A9-BD40-495F-B578-4B3CBE4230A9}"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210784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E75A9-BD40-495F-B578-4B3CBE4230A9}"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210010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E75A9-BD40-495F-B578-4B3CBE4230A9}" type="datetimeFigureOut">
              <a:rPr lang="en-US" smtClean="0"/>
              <a:t>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5555B-80B8-4012-A88C-C917F71813AB}" type="slidenum">
              <a:rPr lang="en-US" smtClean="0"/>
              <a:t>‹#›</a:t>
            </a:fld>
            <a:endParaRPr lang="en-US"/>
          </a:p>
        </p:txBody>
      </p:sp>
    </p:spTree>
    <p:extLst>
      <p:ext uri="{BB962C8B-B14F-4D97-AF65-F5344CB8AC3E}">
        <p14:creationId xmlns:p14="http://schemas.microsoft.com/office/powerpoint/2010/main" val="1325323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LPG GAS AUTOMATION USING IoT</a:t>
            </a:r>
            <a:endParaRPr lang="en-US" b="1" dirty="0"/>
          </a:p>
        </p:txBody>
      </p:sp>
      <p:sp>
        <p:nvSpPr>
          <p:cNvPr id="3" name="Content Placeholder 2"/>
          <p:cNvSpPr>
            <a:spLocks noGrp="1"/>
          </p:cNvSpPr>
          <p:nvPr>
            <p:ph sz="half" idx="1"/>
          </p:nvPr>
        </p:nvSpPr>
        <p:spPr/>
        <p:txBody>
          <a:bodyPr>
            <a:normAutofit lnSpcReduction="10000"/>
          </a:bodyPr>
          <a:lstStyle/>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pPr>
              <a:buNone/>
            </a:pPr>
            <a:r>
              <a:rPr lang="en-US" dirty="0" smtClean="0"/>
              <a:t>UNDER THE GUIDANCE OF</a:t>
            </a:r>
          </a:p>
          <a:p>
            <a:pPr>
              <a:buNone/>
            </a:pPr>
            <a:r>
              <a:rPr lang="en-US" dirty="0" smtClean="0"/>
              <a:t>Mr.J.KALIDASS, M.E.,</a:t>
            </a:r>
          </a:p>
          <a:p>
            <a:pPr>
              <a:buNone/>
            </a:pPr>
            <a:r>
              <a:rPr lang="en-US" dirty="0" smtClean="0"/>
              <a:t>ASSISTANT PROFESSOR/IT.</a:t>
            </a:r>
          </a:p>
          <a:p>
            <a:endParaRPr lang="en-US" dirty="0"/>
          </a:p>
        </p:txBody>
      </p:sp>
      <p:sp>
        <p:nvSpPr>
          <p:cNvPr id="4" name="Content Placeholder 3"/>
          <p:cNvSpPr>
            <a:spLocks noGrp="1"/>
          </p:cNvSpPr>
          <p:nvPr>
            <p:ph sz="half" idx="2"/>
          </p:nvPr>
        </p:nvSpPr>
        <p:spPr/>
        <p:txBody>
          <a:bodyPr>
            <a:normAutofit lnSpcReduction="10000"/>
          </a:bodyPr>
          <a:lstStyle/>
          <a:p>
            <a:pPr algn="just">
              <a:buNone/>
            </a:pPr>
            <a:endParaRPr lang="en-US" dirty="0" smtClean="0"/>
          </a:p>
          <a:p>
            <a:pPr algn="just">
              <a:buNone/>
            </a:pPr>
            <a:endParaRPr lang="en-US" dirty="0"/>
          </a:p>
          <a:p>
            <a:pPr algn="just">
              <a:buNone/>
            </a:pPr>
            <a:endParaRPr lang="en-US" dirty="0" smtClean="0"/>
          </a:p>
          <a:p>
            <a:pPr algn="just">
              <a:buNone/>
            </a:pPr>
            <a:endParaRPr lang="en-US" dirty="0" smtClean="0"/>
          </a:p>
          <a:p>
            <a:pPr algn="just">
              <a:buNone/>
            </a:pPr>
            <a:r>
              <a:rPr lang="en-US" dirty="0" smtClean="0"/>
              <a:t>BY           </a:t>
            </a:r>
          </a:p>
          <a:p>
            <a:pPr algn="just">
              <a:buNone/>
            </a:pPr>
            <a:r>
              <a:rPr lang="en-US" dirty="0" smtClean="0"/>
              <a:t> NANCY A(1418127)</a:t>
            </a:r>
          </a:p>
          <a:p>
            <a:pPr algn="just">
              <a:buNone/>
            </a:pPr>
            <a:r>
              <a:rPr lang="en-US" dirty="0" smtClean="0"/>
              <a:t> NISHA S(1418132)</a:t>
            </a:r>
          </a:p>
          <a:p>
            <a:pPr algn="just">
              <a:buNone/>
            </a:pPr>
            <a:r>
              <a:rPr lang="en-US" dirty="0" smtClean="0"/>
              <a:t>SIVASANKARI P(1418144)</a:t>
            </a:r>
          </a:p>
          <a:p>
            <a:pPr algn="just">
              <a:buNone/>
            </a:pPr>
            <a:r>
              <a:rPr lang="en-US" dirty="0" smtClean="0"/>
              <a:t>NAGALAKSHMI L(1418l05)</a:t>
            </a:r>
          </a:p>
          <a:p>
            <a:endParaRPr lang="en-US" dirty="0"/>
          </a:p>
        </p:txBody>
      </p:sp>
    </p:spTree>
    <p:extLst>
      <p:ext uri="{BB962C8B-B14F-4D97-AF65-F5344CB8AC3E}">
        <p14:creationId xmlns:p14="http://schemas.microsoft.com/office/powerpoint/2010/main" val="212148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t>
            </a:r>
            <a:br>
              <a:rPr lang="en-IN" b="1" dirty="0" smtClean="0"/>
            </a:br>
            <a:r>
              <a:rPr lang="en-IN" b="1" dirty="0"/>
              <a:t> </a:t>
            </a:r>
            <a:r>
              <a:rPr lang="en-IN" b="1" dirty="0" smtClean="0"/>
              <a:t>         </a:t>
            </a:r>
            <a:r>
              <a:rPr lang="en-IN" sz="4900" b="1" dirty="0" smtClean="0"/>
              <a:t>Controlling </a:t>
            </a:r>
            <a:r>
              <a:rPr lang="en-IN" sz="4900" b="1" dirty="0"/>
              <a:t>on/off of gas </a:t>
            </a:r>
            <a:r>
              <a:rPr lang="en-IN" sz="4900" b="1" dirty="0" smtClean="0"/>
              <a:t>Cylinder</a:t>
            </a:r>
            <a:r>
              <a:rPr lang="en-US" sz="4900" b="1" dirty="0"/>
              <a:t/>
            </a:r>
            <a:br>
              <a:rPr lang="en-US" sz="4900" b="1" dirty="0"/>
            </a:br>
            <a:endParaRPr lang="en-US" sz="4900" b="1" dirty="0"/>
          </a:p>
        </p:txBody>
      </p:sp>
      <p:sp>
        <p:nvSpPr>
          <p:cNvPr id="3" name="Content Placeholder 2"/>
          <p:cNvSpPr>
            <a:spLocks noGrp="1"/>
          </p:cNvSpPr>
          <p:nvPr>
            <p:ph idx="1"/>
          </p:nvPr>
        </p:nvSpPr>
        <p:spPr/>
        <p:txBody>
          <a:bodyPr>
            <a:normAutofit/>
          </a:bodyPr>
          <a:lstStyle/>
          <a:p>
            <a:r>
              <a:rPr lang="en-IN" sz="3200" dirty="0"/>
              <a:t>Aims at designing a system that detects </a:t>
            </a:r>
            <a:r>
              <a:rPr lang="en-IN" sz="3200" b="1" i="1" dirty="0"/>
              <a:t>gas</a:t>
            </a:r>
            <a:r>
              <a:rPr lang="en-IN" sz="3200" dirty="0"/>
              <a:t> </a:t>
            </a:r>
            <a:r>
              <a:rPr lang="en-IN" sz="3200" dirty="0" smtClean="0"/>
              <a:t>is ON </a:t>
            </a:r>
            <a:r>
              <a:rPr lang="en-IN" sz="3200" dirty="0"/>
              <a:t>and alerts the subscriber through an </a:t>
            </a:r>
            <a:r>
              <a:rPr lang="en-IN" sz="3200" dirty="0" smtClean="0"/>
              <a:t>alarm.</a:t>
            </a:r>
          </a:p>
          <a:p>
            <a:r>
              <a:rPr lang="en-IN" sz="3200" dirty="0" smtClean="0"/>
              <a:t>Sends alert SMS </a:t>
            </a:r>
            <a:r>
              <a:rPr lang="en-IN" sz="3200" dirty="0"/>
              <a:t>on user Android Mobile App and turning </a:t>
            </a:r>
            <a:r>
              <a:rPr lang="en-IN" sz="3200" b="1" i="1" dirty="0"/>
              <a:t>off</a:t>
            </a:r>
            <a:r>
              <a:rPr lang="en-IN" sz="3200" dirty="0"/>
              <a:t> the </a:t>
            </a:r>
            <a:r>
              <a:rPr lang="en-IN" sz="3200" b="1" i="1" dirty="0"/>
              <a:t>gas</a:t>
            </a:r>
            <a:r>
              <a:rPr lang="en-IN" sz="3200" dirty="0"/>
              <a:t> supply valve as a primary safety measure. </a:t>
            </a:r>
            <a:endParaRPr lang="en-IN" sz="3200" dirty="0" smtClean="0"/>
          </a:p>
          <a:p>
            <a:r>
              <a:rPr lang="en-IN" sz="3200" dirty="0"/>
              <a:t>Will be able to </a:t>
            </a:r>
            <a:r>
              <a:rPr lang="en-IN" sz="3200" b="1" i="1" dirty="0"/>
              <a:t>control</a:t>
            </a:r>
            <a:r>
              <a:rPr lang="en-IN" sz="3200" dirty="0"/>
              <a:t> the regulator using an Android app through which </a:t>
            </a:r>
            <a:r>
              <a:rPr lang="en-IN" sz="3200" dirty="0" smtClean="0"/>
              <a:t>we </a:t>
            </a:r>
            <a:r>
              <a:rPr lang="en-IN" sz="3200" dirty="0"/>
              <a:t>can detect the status and switch </a:t>
            </a:r>
            <a:r>
              <a:rPr lang="en-IN" sz="3200" b="1" i="1" dirty="0"/>
              <a:t>off</a:t>
            </a:r>
            <a:r>
              <a:rPr lang="en-IN" sz="3200" dirty="0"/>
              <a:t> the regulator if necessary  using a Wi-Fi  </a:t>
            </a:r>
            <a:r>
              <a:rPr lang="en-IN" sz="3200" b="1" i="1" dirty="0"/>
              <a:t>module</a:t>
            </a:r>
            <a:r>
              <a:rPr lang="en-IN" sz="3200" dirty="0"/>
              <a:t>.</a:t>
            </a:r>
            <a:endParaRPr lang="en-US" sz="3200" dirty="0"/>
          </a:p>
        </p:txBody>
      </p:sp>
    </p:spTree>
    <p:extLst>
      <p:ext uri="{BB962C8B-B14F-4D97-AF65-F5344CB8AC3E}">
        <p14:creationId xmlns:p14="http://schemas.microsoft.com/office/powerpoint/2010/main" val="1086300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Auto </a:t>
            </a:r>
            <a:r>
              <a:rPr lang="en-IN" b="1" dirty="0"/>
              <a:t>G</a:t>
            </a:r>
            <a:r>
              <a:rPr lang="en-IN" b="1" dirty="0" smtClean="0"/>
              <a:t>as Booking</a:t>
            </a:r>
            <a:endParaRPr lang="en-US" b="1" dirty="0"/>
          </a:p>
        </p:txBody>
      </p:sp>
      <p:sp>
        <p:nvSpPr>
          <p:cNvPr id="3" name="Content Placeholder 2"/>
          <p:cNvSpPr>
            <a:spLocks noGrp="1"/>
          </p:cNvSpPr>
          <p:nvPr>
            <p:ph idx="1"/>
          </p:nvPr>
        </p:nvSpPr>
        <p:spPr/>
        <p:txBody>
          <a:bodyPr>
            <a:normAutofit/>
          </a:bodyPr>
          <a:lstStyle/>
          <a:p>
            <a:r>
              <a:rPr lang="en-IN" sz="3200" dirty="0"/>
              <a:t>In auto gas booking we continuously measure the amount of gas which is present in the </a:t>
            </a:r>
            <a:r>
              <a:rPr lang="en-IN" sz="3200" dirty="0" smtClean="0"/>
              <a:t>cylinder</a:t>
            </a:r>
            <a:r>
              <a:rPr lang="en-IN" sz="3200" dirty="0"/>
              <a:t> </a:t>
            </a:r>
            <a:r>
              <a:rPr lang="en-IN" sz="3200" dirty="0" smtClean="0"/>
              <a:t>using load cell. </a:t>
            </a:r>
          </a:p>
          <a:p>
            <a:r>
              <a:rPr lang="en-IN" sz="3200" dirty="0" smtClean="0"/>
              <a:t>When </a:t>
            </a:r>
            <a:r>
              <a:rPr lang="en-IN" sz="3200" dirty="0"/>
              <a:t>gas level goes below the </a:t>
            </a:r>
            <a:r>
              <a:rPr lang="en-IN" sz="3200" dirty="0" smtClean="0"/>
              <a:t>threshold </a:t>
            </a:r>
            <a:r>
              <a:rPr lang="en-IN" sz="3200" dirty="0"/>
              <a:t>level then message will be send to the gas agency through GSM and confirmation message received by the user from gas agency</a:t>
            </a:r>
            <a:r>
              <a:rPr lang="en-IN" sz="3200" dirty="0" smtClean="0"/>
              <a:t>.</a:t>
            </a:r>
          </a:p>
          <a:p>
            <a:r>
              <a:rPr lang="en-IN" sz="3200" dirty="0" smtClean="0"/>
              <a:t> </a:t>
            </a:r>
            <a:r>
              <a:rPr lang="en-IN" sz="3200" dirty="0"/>
              <a:t>So user get cylinder within time.</a:t>
            </a:r>
            <a:endParaRPr lang="en-US" sz="3200" dirty="0"/>
          </a:p>
          <a:p>
            <a:endParaRPr lang="en-US" sz="3200" dirty="0"/>
          </a:p>
        </p:txBody>
      </p:sp>
    </p:spTree>
    <p:extLst>
      <p:ext uri="{BB962C8B-B14F-4D97-AF65-F5344CB8AC3E}">
        <p14:creationId xmlns:p14="http://schemas.microsoft.com/office/powerpoint/2010/main" val="3523338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                       Gas </a:t>
            </a:r>
            <a:r>
              <a:rPr lang="en-IN" b="1" dirty="0"/>
              <a:t>leakage detection</a:t>
            </a:r>
            <a:r>
              <a:rPr lang="en-IN" b="1" dirty="0" smtClean="0"/>
              <a:t>:</a:t>
            </a:r>
            <a:endParaRPr lang="en-US" b="1" dirty="0"/>
          </a:p>
        </p:txBody>
      </p:sp>
      <p:sp>
        <p:nvSpPr>
          <p:cNvPr id="3" name="Content Placeholder 2"/>
          <p:cNvSpPr>
            <a:spLocks noGrp="1"/>
          </p:cNvSpPr>
          <p:nvPr>
            <p:ph idx="1"/>
          </p:nvPr>
        </p:nvSpPr>
        <p:spPr/>
        <p:txBody>
          <a:bodyPr>
            <a:normAutofit/>
          </a:bodyPr>
          <a:lstStyle/>
          <a:p>
            <a:r>
              <a:rPr lang="en-IN" sz="3200" dirty="0" smtClean="0"/>
              <a:t>The LPG leakage is detected through the sensor and information is sent to the user by </a:t>
            </a:r>
            <a:r>
              <a:rPr lang="en-IN" sz="3200" dirty="0" err="1" smtClean="0"/>
              <a:t>sms</a:t>
            </a:r>
            <a:r>
              <a:rPr lang="en-IN" sz="3200" dirty="0" smtClean="0"/>
              <a:t> and simultaneously alerts the customer using GSM module.</a:t>
            </a:r>
            <a:endParaRPr lang="en-IN" sz="3200" dirty="0" smtClean="0"/>
          </a:p>
          <a:p>
            <a:r>
              <a:rPr lang="en-IN" sz="3200" dirty="0" smtClean="0"/>
              <a:t>LPG </a:t>
            </a:r>
            <a:r>
              <a:rPr lang="en-IN" sz="3200" dirty="0"/>
              <a:t>Sensor Project using Arduino and MQ2 </a:t>
            </a:r>
            <a:r>
              <a:rPr lang="en-IN" sz="3200" dirty="0" smtClean="0"/>
              <a:t>sensor,  </a:t>
            </a:r>
            <a:r>
              <a:rPr lang="en-IN" sz="3200" dirty="0"/>
              <a:t>which senses lpg </a:t>
            </a:r>
            <a:r>
              <a:rPr lang="en-IN" sz="3200" b="1" i="1" dirty="0"/>
              <a:t>leak</a:t>
            </a:r>
            <a:r>
              <a:rPr lang="en-IN" sz="3200" dirty="0"/>
              <a:t> and produces sound </a:t>
            </a:r>
            <a:r>
              <a:rPr lang="en-IN" sz="3200" dirty="0" smtClean="0"/>
              <a:t>alarm.</a:t>
            </a:r>
            <a:endParaRPr lang="en-US" sz="3200" dirty="0"/>
          </a:p>
          <a:p>
            <a:endParaRPr lang="en-US" sz="3200" dirty="0"/>
          </a:p>
        </p:txBody>
      </p:sp>
    </p:spTree>
    <p:extLst>
      <p:ext uri="{BB962C8B-B14F-4D97-AF65-F5344CB8AC3E}">
        <p14:creationId xmlns:p14="http://schemas.microsoft.com/office/powerpoint/2010/main" val="3923211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BLOCK DIAGRAM</a:t>
            </a:r>
            <a:endParaRPr lang="en-US" b="1" dirty="0"/>
          </a:p>
        </p:txBody>
      </p:sp>
      <p:sp>
        <p:nvSpPr>
          <p:cNvPr id="3" name="Content Placeholder 2"/>
          <p:cNvSpPr>
            <a:spLocks noGrp="1"/>
          </p:cNvSpPr>
          <p:nvPr>
            <p:ph idx="1"/>
          </p:nvPr>
        </p:nvSpPr>
        <p:spPr/>
        <p:txBody>
          <a:bodyPr/>
          <a:lstStyle/>
          <a:p>
            <a:pPr marL="0" indent="0">
              <a:buNone/>
            </a:pPr>
            <a:r>
              <a:rPr lang="en-US" b="1" dirty="0"/>
              <a:t>   </a:t>
            </a:r>
            <a:endParaRPr lang="en-US" dirty="0"/>
          </a:p>
          <a:p>
            <a:pPr marL="0" indent="0">
              <a:buNone/>
            </a:pPr>
            <a:r>
              <a:rPr lang="en-US" b="1" dirty="0"/>
              <a:t> </a:t>
            </a:r>
            <a:endParaRPr lang="en-US" dirty="0"/>
          </a:p>
          <a:p>
            <a:pPr marL="0" indent="0">
              <a:buNone/>
            </a:pPr>
            <a:r>
              <a:rPr lang="en-US" b="1" dirty="0"/>
              <a:t> </a:t>
            </a:r>
            <a:endParaRPr lang="en-US" dirty="0"/>
          </a:p>
          <a:p>
            <a:pPr marL="0" indent="0">
              <a:buNone/>
            </a:pPr>
            <a:endParaRPr lang="en-US" dirty="0"/>
          </a:p>
        </p:txBody>
      </p:sp>
      <p:grpSp>
        <p:nvGrpSpPr>
          <p:cNvPr id="4" name="Group 3"/>
          <p:cNvGrpSpPr/>
          <p:nvPr/>
        </p:nvGrpSpPr>
        <p:grpSpPr>
          <a:xfrm>
            <a:off x="2427111" y="1962150"/>
            <a:ext cx="5863590" cy="4895850"/>
            <a:chOff x="-9525" y="0"/>
            <a:chExt cx="5863590" cy="5262881"/>
          </a:xfrm>
        </p:grpSpPr>
        <p:grpSp>
          <p:nvGrpSpPr>
            <p:cNvPr id="5" name="Group 4"/>
            <p:cNvGrpSpPr/>
            <p:nvPr/>
          </p:nvGrpSpPr>
          <p:grpSpPr>
            <a:xfrm>
              <a:off x="-9525" y="0"/>
              <a:ext cx="5863590" cy="5262881"/>
              <a:chOff x="-9526" y="0"/>
              <a:chExt cx="5863916" cy="5263376"/>
            </a:xfrm>
          </p:grpSpPr>
          <p:grpSp>
            <p:nvGrpSpPr>
              <p:cNvPr id="8" name="Group 7"/>
              <p:cNvGrpSpPr/>
              <p:nvPr/>
            </p:nvGrpSpPr>
            <p:grpSpPr>
              <a:xfrm>
                <a:off x="-9526" y="0"/>
                <a:ext cx="5657851" cy="3734435"/>
                <a:chOff x="-9526" y="0"/>
                <a:chExt cx="5657851" cy="3734435"/>
              </a:xfrm>
            </p:grpSpPr>
            <p:sp>
              <p:nvSpPr>
                <p:cNvPr id="12" name="Rectangle 11"/>
                <p:cNvSpPr>
                  <a:spLocks noChangeArrowheads="1"/>
                </p:cNvSpPr>
                <p:nvPr/>
              </p:nvSpPr>
              <p:spPr bwMode="auto">
                <a:xfrm>
                  <a:off x="1914525" y="876300"/>
                  <a:ext cx="1790700" cy="2858135"/>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1000"/>
                    </a:spcAft>
                  </a:pPr>
                  <a:r>
                    <a:rPr lang="en-US" sz="11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ARDUINO</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3" name="AutoShape 50"/>
                <p:cNvCxnSpPr>
                  <a:cxnSpLocks noChangeShapeType="1"/>
                </p:cNvCxnSpPr>
                <p:nvPr/>
              </p:nvCxnSpPr>
              <p:spPr bwMode="auto">
                <a:xfrm>
                  <a:off x="2809875" y="609600"/>
                  <a:ext cx="0" cy="2578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 name="Rectangle 13"/>
                <p:cNvSpPr>
                  <a:spLocks noChangeArrowheads="1"/>
                </p:cNvSpPr>
                <p:nvPr/>
              </p:nvSpPr>
              <p:spPr bwMode="auto">
                <a:xfrm>
                  <a:off x="-9526" y="2153083"/>
                  <a:ext cx="1400175" cy="504826"/>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GAS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r>
                    <a:rPr lang="en-US"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SENSOR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5" name="AutoShape 68"/>
                <p:cNvCxnSpPr>
                  <a:cxnSpLocks noChangeShapeType="1"/>
                </p:cNvCxnSpPr>
                <p:nvPr/>
              </p:nvCxnSpPr>
              <p:spPr bwMode="auto">
                <a:xfrm>
                  <a:off x="1400174" y="2400732"/>
                  <a:ext cx="495300"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 name="Rectangle 15"/>
                <p:cNvSpPr>
                  <a:spLocks noChangeArrowheads="1"/>
                </p:cNvSpPr>
                <p:nvPr/>
              </p:nvSpPr>
              <p:spPr bwMode="auto">
                <a:xfrm>
                  <a:off x="4210050" y="3171825"/>
                  <a:ext cx="1438275" cy="504825"/>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GSM MODULE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7" name="AutoShape 72"/>
                <p:cNvCxnSpPr>
                  <a:cxnSpLocks noChangeShapeType="1"/>
                </p:cNvCxnSpPr>
                <p:nvPr/>
              </p:nvCxnSpPr>
              <p:spPr bwMode="auto">
                <a:xfrm>
                  <a:off x="3705225" y="3419475"/>
                  <a:ext cx="495300"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Rectangle 17"/>
                <p:cNvSpPr>
                  <a:spLocks noChangeArrowheads="1"/>
                </p:cNvSpPr>
                <p:nvPr/>
              </p:nvSpPr>
              <p:spPr bwMode="auto">
                <a:xfrm>
                  <a:off x="2076450" y="0"/>
                  <a:ext cx="1485900" cy="619125"/>
                </a:xfrm>
                <a:prstGeom prst="rect">
                  <a:avLst/>
                </a:prstGeom>
                <a:solidFill>
                  <a:srgbClr val="FFFFFF"/>
                </a:solidFill>
                <a:ln w="19050">
                  <a:solidFill>
                    <a:srgbClr val="000000"/>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POWER SUPPLY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9" name="Rectangle 18"/>
                <p:cNvSpPr>
                  <a:spLocks noChangeArrowheads="1"/>
                </p:cNvSpPr>
                <p:nvPr/>
              </p:nvSpPr>
              <p:spPr bwMode="auto">
                <a:xfrm>
                  <a:off x="234" y="1333500"/>
                  <a:ext cx="1400175" cy="504825"/>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LOAD CELL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20" name="AutoShape 68"/>
                <p:cNvCxnSpPr>
                  <a:cxnSpLocks noChangeShapeType="1"/>
                </p:cNvCxnSpPr>
                <p:nvPr/>
              </p:nvCxnSpPr>
              <p:spPr bwMode="auto">
                <a:xfrm>
                  <a:off x="1409777" y="1590385"/>
                  <a:ext cx="49511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 name="Rectangle 20"/>
                <p:cNvSpPr>
                  <a:spLocks noChangeArrowheads="1"/>
                </p:cNvSpPr>
                <p:nvPr/>
              </p:nvSpPr>
              <p:spPr bwMode="auto">
                <a:xfrm>
                  <a:off x="4200524" y="1804500"/>
                  <a:ext cx="1438275" cy="504826"/>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DRIVER CIRCUIT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22" name="AutoShape 68"/>
                <p:cNvCxnSpPr>
                  <a:cxnSpLocks noChangeShapeType="1"/>
                </p:cNvCxnSpPr>
                <p:nvPr/>
              </p:nvCxnSpPr>
              <p:spPr bwMode="auto">
                <a:xfrm>
                  <a:off x="3695953" y="2042513"/>
                  <a:ext cx="46699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7326" y="4516244"/>
                <a:ext cx="1037064" cy="747132"/>
              </a:xfrm>
              <a:prstGeom prst="rect">
                <a:avLst/>
              </a:prstGeom>
              <a:noFill/>
            </p:spPr>
          </p:pic>
          <p:sp>
            <p:nvSpPr>
              <p:cNvPr id="10" name="Lightning Bolt 9"/>
              <p:cNvSpPr/>
              <p:nvPr/>
            </p:nvSpPr>
            <p:spPr>
              <a:xfrm>
                <a:off x="4572000" y="3735659"/>
                <a:ext cx="367990" cy="681448"/>
              </a:xfrm>
              <a:prstGeom prst="lightningBol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100">
                    <a:effectLst/>
                    <a:ea typeface="Times New Roman" panose="02020603050405020304" pitchFamily="18" charset="0"/>
                    <a:cs typeface="Times New Roman" panose="02020603050405020304" pitchFamily="18" charset="0"/>
                  </a:rPr>
                  <a:t> </a:t>
                </a:r>
              </a:p>
            </p:txBody>
          </p:sp>
          <p:sp>
            <p:nvSpPr>
              <p:cNvPr id="11" name="Lightning Bolt 10"/>
              <p:cNvSpPr/>
              <p:nvPr/>
            </p:nvSpPr>
            <p:spPr>
              <a:xfrm>
                <a:off x="4939990" y="3724508"/>
                <a:ext cx="367990" cy="681448"/>
              </a:xfrm>
              <a:prstGeom prst="lightningBol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100">
                    <a:effectLst/>
                    <a:ea typeface="Times New Roman" panose="02020603050405020304" pitchFamily="18" charset="0"/>
                    <a:cs typeface="Times New Roman" panose="02020603050405020304" pitchFamily="18" charset="0"/>
                  </a:rPr>
                  <a:t> </a:t>
                </a:r>
              </a:p>
            </p:txBody>
          </p:sp>
        </p:grpSp>
        <p:sp>
          <p:nvSpPr>
            <p:cNvPr id="6" name="Rectangle 5"/>
            <p:cNvSpPr>
              <a:spLocks noChangeArrowheads="1"/>
            </p:cNvSpPr>
            <p:nvPr/>
          </p:nvSpPr>
          <p:spPr bwMode="auto">
            <a:xfrm>
              <a:off x="4200291" y="1048696"/>
              <a:ext cx="1437640" cy="504190"/>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BUZZER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AutoShape 68"/>
            <p:cNvCxnSpPr>
              <a:cxnSpLocks noChangeShapeType="1"/>
            </p:cNvCxnSpPr>
            <p:nvPr/>
          </p:nvCxnSpPr>
          <p:spPr bwMode="auto">
            <a:xfrm>
              <a:off x="3696101" y="1306506"/>
              <a:ext cx="50482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23" name="Rectangle 22"/>
          <p:cNvSpPr>
            <a:spLocks noChangeArrowheads="1"/>
          </p:cNvSpPr>
          <p:nvPr/>
        </p:nvSpPr>
        <p:spPr bwMode="auto">
          <a:xfrm>
            <a:off x="2436870" y="4763709"/>
            <a:ext cx="1437640" cy="469265"/>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 X 2 LCD</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24" name="AutoShape 68"/>
          <p:cNvCxnSpPr>
            <a:cxnSpLocks noChangeShapeType="1"/>
          </p:cNvCxnSpPr>
          <p:nvPr/>
        </p:nvCxnSpPr>
        <p:spPr bwMode="auto">
          <a:xfrm flipH="1" flipV="1">
            <a:off x="3874805" y="4998341"/>
            <a:ext cx="4381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6621243" y="4286807"/>
            <a:ext cx="1437640" cy="469265"/>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MOTOR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26" name="AutoShape 68"/>
          <p:cNvCxnSpPr>
            <a:cxnSpLocks noChangeShapeType="1"/>
          </p:cNvCxnSpPr>
          <p:nvPr/>
        </p:nvCxnSpPr>
        <p:spPr bwMode="auto">
          <a:xfrm>
            <a:off x="7365549" y="4077257"/>
            <a:ext cx="0" cy="2095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7" name="Rectangle 24"/>
          <p:cNvSpPr>
            <a:spLocks noChangeArrowheads="1"/>
          </p:cNvSpPr>
          <p:nvPr/>
        </p:nvSpPr>
        <p:spPr bwMode="auto">
          <a:xfrm>
            <a:off x="1286933" y="4958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36"/>
          <p:cNvSpPr>
            <a:spLocks noChangeArrowheads="1"/>
          </p:cNvSpPr>
          <p:nvPr/>
        </p:nvSpPr>
        <p:spPr bwMode="auto">
          <a:xfrm>
            <a:off x="0" y="5353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5498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ARUDINO</a:t>
            </a:r>
            <a:endParaRPr lang="en-US" b="1" dirty="0"/>
          </a:p>
        </p:txBody>
      </p:sp>
      <p:sp>
        <p:nvSpPr>
          <p:cNvPr id="2662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25" name="Picture 4"/>
          <p:cNvPicPr>
            <a:picLocks noChangeAspect="1" noChangeArrowheads="1"/>
          </p:cNvPicPr>
          <p:nvPr/>
        </p:nvPicPr>
        <p:blipFill>
          <a:blip r:embed="rId2"/>
          <a:srcRect/>
          <a:stretch>
            <a:fillRect/>
          </a:stretch>
        </p:blipFill>
        <p:spPr bwMode="auto">
          <a:xfrm>
            <a:off x="1600201" y="2362200"/>
            <a:ext cx="7649737" cy="3200400"/>
          </a:xfrm>
          <a:prstGeom prst="rect">
            <a:avLst/>
          </a:prstGeom>
          <a:noFill/>
        </p:spPr>
      </p:pic>
      <p:sp>
        <p:nvSpPr>
          <p:cNvPr id="26627" name="Rectangle 3"/>
          <p:cNvSpPr>
            <a:spLocks noChangeArrowheads="1"/>
          </p:cNvSpPr>
          <p:nvPr/>
        </p:nvSpPr>
        <p:spPr bwMode="auto">
          <a:xfrm>
            <a:off x="1524001" y="26156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Tree>
    <p:extLst>
      <p:ext uri="{BB962C8B-B14F-4D97-AF65-F5344CB8AC3E}">
        <p14:creationId xmlns:p14="http://schemas.microsoft.com/office/powerpoint/2010/main" val="2381026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REFERENCES</a:t>
            </a:r>
            <a:endParaRPr lang="en-US" b="1" dirty="0"/>
          </a:p>
        </p:txBody>
      </p:sp>
      <p:sp>
        <p:nvSpPr>
          <p:cNvPr id="3" name="Content Placeholder 2"/>
          <p:cNvSpPr>
            <a:spLocks noGrp="1"/>
          </p:cNvSpPr>
          <p:nvPr>
            <p:ph idx="1"/>
          </p:nvPr>
        </p:nvSpPr>
        <p:spPr/>
        <p:txBody>
          <a:bodyPr>
            <a:normAutofit lnSpcReduction="10000"/>
          </a:bodyPr>
          <a:lstStyle/>
          <a:p>
            <a:r>
              <a:rPr lang="en-US" dirty="0"/>
              <a:t> </a:t>
            </a:r>
            <a:r>
              <a:rPr lang="en-US" dirty="0" smtClean="0"/>
              <a:t>[1] Kumar keshamoni,” Smart Gas Level Monitoring, Booking and </a:t>
            </a:r>
          </a:p>
          <a:p>
            <a:pPr marL="0" indent="0">
              <a:buNone/>
            </a:pPr>
            <a:r>
              <a:rPr lang="en-US" dirty="0"/>
              <a:t> </a:t>
            </a:r>
            <a:r>
              <a:rPr lang="en-US" dirty="0" smtClean="0"/>
              <a:t>   Gas Leakage Detector over IoT” International Advanced computing</a:t>
            </a:r>
          </a:p>
          <a:p>
            <a:pPr marL="0" indent="0">
              <a:buNone/>
            </a:pPr>
            <a:r>
              <a:rPr lang="en-US" dirty="0"/>
              <a:t> </a:t>
            </a:r>
            <a:r>
              <a:rPr lang="en-US" dirty="0" smtClean="0"/>
              <a:t>    conference, April,2017</a:t>
            </a:r>
            <a:r>
              <a:rPr lang="en-US" dirty="0" smtClean="0"/>
              <a:t>        </a:t>
            </a:r>
            <a:endParaRPr lang="en-US" dirty="0" smtClean="0"/>
          </a:p>
          <a:p>
            <a:r>
              <a:rPr lang="en-US" dirty="0" smtClean="0"/>
              <a:t>[2] Sunithaa.J</a:t>
            </a:r>
            <a:r>
              <a:rPr lang="en-US" dirty="0"/>
              <a:t>, Sushmitha.D, “Embedded control system for LPG leakage detection and prevention” International Conference on Computing and Control Engineering (ICCCE 2012), 12 &amp; 13 April, </a:t>
            </a:r>
            <a:r>
              <a:rPr lang="en-US" dirty="0" smtClean="0"/>
              <a:t>2012.</a:t>
            </a:r>
          </a:p>
          <a:p>
            <a:r>
              <a:rPr lang="en-US" dirty="0"/>
              <a:t> </a:t>
            </a:r>
            <a:r>
              <a:rPr lang="en-US" dirty="0" smtClean="0"/>
              <a:t>[3] </a:t>
            </a:r>
            <a:r>
              <a:rPr lang="en-US" dirty="0"/>
              <a:t>S. </a:t>
            </a:r>
            <a:r>
              <a:rPr lang="en-US" dirty="0" smtClean="0"/>
              <a:t>Ranjitha</a:t>
            </a:r>
            <a:r>
              <a:rPr lang="en-US" dirty="0"/>
              <a:t>, T .Swapna, “A Security Alert System Using GSM for Gas Leakage”, International Journal of VLSI and Embedded System (IJVES) Vol. 3, Issue 4, September –October 2012</a:t>
            </a:r>
          </a:p>
          <a:p>
            <a:pPr marL="0" indent="0">
              <a:buNone/>
            </a:pPr>
            <a:endParaRPr lang="en-US" dirty="0"/>
          </a:p>
          <a:p>
            <a:endParaRPr lang="en-US" dirty="0"/>
          </a:p>
        </p:txBody>
      </p:sp>
    </p:spTree>
    <p:extLst>
      <p:ext uri="{BB962C8B-B14F-4D97-AF65-F5344CB8AC3E}">
        <p14:creationId xmlns:p14="http://schemas.microsoft.com/office/powerpoint/2010/main" val="459535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621" y="888643"/>
            <a:ext cx="7778838" cy="1846659"/>
          </a:xfrm>
          <a:prstGeom prst="rect">
            <a:avLst/>
          </a:prstGeom>
        </p:spPr>
        <p:txBody>
          <a:bodyPr wrap="square">
            <a:spAutoFit/>
          </a:bodyPr>
          <a:lstStyle/>
          <a:p>
            <a:pPr algn="ctr"/>
            <a:endParaRPr lang="en-US" dirty="0"/>
          </a:p>
          <a:p>
            <a:pPr algn="ctr"/>
            <a:r>
              <a:rPr lang="en-US" sz="9600" dirty="0"/>
              <a:t>Thank you</a:t>
            </a:r>
          </a:p>
        </p:txBody>
      </p:sp>
    </p:spTree>
    <p:extLst>
      <p:ext uri="{BB962C8B-B14F-4D97-AF65-F5344CB8AC3E}">
        <p14:creationId xmlns:p14="http://schemas.microsoft.com/office/powerpoint/2010/main" val="503016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OBJECTIVE</a:t>
            </a:r>
            <a:endParaRPr lang="en-US" b="1" dirty="0"/>
          </a:p>
        </p:txBody>
      </p:sp>
      <p:sp>
        <p:nvSpPr>
          <p:cNvPr id="3" name="Content Placeholder 2"/>
          <p:cNvSpPr>
            <a:spLocks noGrp="1"/>
          </p:cNvSpPr>
          <p:nvPr>
            <p:ph idx="1"/>
          </p:nvPr>
        </p:nvSpPr>
        <p:spPr/>
        <p:txBody>
          <a:bodyPr/>
          <a:lstStyle/>
          <a:p>
            <a:r>
              <a:rPr lang="en-US" sz="3200" dirty="0" smtClean="0"/>
              <a:t>To develop a portable, user friendly Android application which controls on/off of gas cylinder.</a:t>
            </a:r>
          </a:p>
          <a:p>
            <a:r>
              <a:rPr lang="en-US" sz="3200" dirty="0" smtClean="0"/>
              <a:t>It also performs automatic gas booking, gas leakage detection and also monitoring the gas level in the cylinder.</a:t>
            </a:r>
          </a:p>
          <a:p>
            <a:r>
              <a:rPr lang="en-US" sz="3200" dirty="0" smtClean="0"/>
              <a:t>This is done with the help of Arduino board through IoT.</a:t>
            </a:r>
          </a:p>
          <a:p>
            <a:endParaRPr lang="en-US" dirty="0"/>
          </a:p>
        </p:txBody>
      </p:sp>
    </p:spTree>
    <p:extLst>
      <p:ext uri="{BB962C8B-B14F-4D97-AF65-F5344CB8AC3E}">
        <p14:creationId xmlns:p14="http://schemas.microsoft.com/office/powerpoint/2010/main" val="3638047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EXISTING SYSTEM</a:t>
            </a:r>
            <a:endParaRPr lang="en-US" b="1" dirty="0"/>
          </a:p>
        </p:txBody>
      </p:sp>
      <p:sp>
        <p:nvSpPr>
          <p:cNvPr id="3" name="Content Placeholder 2"/>
          <p:cNvSpPr>
            <a:spLocks noGrp="1"/>
          </p:cNvSpPr>
          <p:nvPr>
            <p:ph idx="1"/>
          </p:nvPr>
        </p:nvSpPr>
        <p:spPr/>
        <p:txBody>
          <a:bodyPr>
            <a:normAutofit fontScale="92500" lnSpcReduction="20000"/>
          </a:bodyPr>
          <a:lstStyle/>
          <a:p>
            <a:pPr lvl="0"/>
            <a:r>
              <a:rPr lang="en-US" sz="3200" dirty="0" smtClean="0"/>
              <a:t>A. IVRS</a:t>
            </a:r>
          </a:p>
          <a:p>
            <a:pPr lvl="0"/>
            <a:r>
              <a:rPr lang="en-US" sz="3200" dirty="0" smtClean="0"/>
              <a:t> B. SMS </a:t>
            </a:r>
          </a:p>
          <a:p>
            <a:pPr lvl="0"/>
            <a:r>
              <a:rPr lang="en-US" sz="3200" dirty="0" smtClean="0"/>
              <a:t>C. ONLINE BOOKING</a:t>
            </a:r>
          </a:p>
          <a:p>
            <a:pPr lvl="0">
              <a:buNone/>
            </a:pPr>
            <a:r>
              <a:rPr lang="en-US" sz="3200" dirty="0" smtClean="0"/>
              <a:t> </a:t>
            </a:r>
          </a:p>
          <a:p>
            <a:pPr lvl="0"/>
            <a:r>
              <a:rPr lang="en-US" sz="3200" b="1" dirty="0" smtClean="0"/>
              <a:t> IVRS</a:t>
            </a:r>
            <a:r>
              <a:rPr lang="en-US" sz="3200" dirty="0" smtClean="0"/>
              <a:t> was introduced due to the user’s complaints regarding to the landline phones of the distributer’s .</a:t>
            </a:r>
          </a:p>
          <a:p>
            <a:pPr lvl="0"/>
            <a:r>
              <a:rPr lang="en-US" sz="3200" dirty="0" smtClean="0"/>
              <a:t>Landline phones are not giving response to the users call or the call line is busy and also in the IVRS user required to follow the instructions according to their format which is very confusing process. </a:t>
            </a:r>
          </a:p>
          <a:p>
            <a:pPr lvl="0"/>
            <a:endParaRPr lang="en-US" dirty="0" smtClean="0"/>
          </a:p>
          <a:p>
            <a:endParaRPr lang="en-US" dirty="0"/>
          </a:p>
        </p:txBody>
      </p:sp>
    </p:spTree>
    <p:extLst>
      <p:ext uri="{BB962C8B-B14F-4D97-AF65-F5344CB8AC3E}">
        <p14:creationId xmlns:p14="http://schemas.microsoft.com/office/powerpoint/2010/main" val="481025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CONTINUED..</a:t>
            </a:r>
            <a:endParaRPr lang="en-US" b="1" dirty="0"/>
          </a:p>
        </p:txBody>
      </p:sp>
      <p:sp>
        <p:nvSpPr>
          <p:cNvPr id="3" name="Content Placeholder 2"/>
          <p:cNvSpPr>
            <a:spLocks noGrp="1"/>
          </p:cNvSpPr>
          <p:nvPr>
            <p:ph idx="1"/>
          </p:nvPr>
        </p:nvSpPr>
        <p:spPr>
          <a:xfrm>
            <a:off x="838200" y="1545465"/>
            <a:ext cx="10515600" cy="4631498"/>
          </a:xfrm>
        </p:spPr>
        <p:txBody>
          <a:bodyPr>
            <a:normAutofit fontScale="92500" lnSpcReduction="10000"/>
          </a:bodyPr>
          <a:lstStyle/>
          <a:p>
            <a:pPr marL="0" lvl="0" indent="0">
              <a:buNone/>
            </a:pPr>
            <a:r>
              <a:rPr lang="en-US" sz="3200" b="1" dirty="0" smtClean="0"/>
              <a:t>ONLINE BOOKING</a:t>
            </a:r>
            <a:r>
              <a:rPr lang="en-US" sz="3200" dirty="0" smtClean="0"/>
              <a:t> :</a:t>
            </a:r>
            <a:endParaRPr lang="en-US" sz="3200" dirty="0"/>
          </a:p>
          <a:p>
            <a:pPr lvl="0"/>
            <a:r>
              <a:rPr lang="en-US" sz="3200" dirty="0" smtClean="0"/>
              <a:t> little time consuming process </a:t>
            </a:r>
            <a:endParaRPr lang="en-US" sz="3200" dirty="0"/>
          </a:p>
          <a:p>
            <a:pPr lvl="0"/>
            <a:r>
              <a:rPr lang="en-US" sz="3200" dirty="0" smtClean="0"/>
              <a:t> It required some knowledge about the messaging </a:t>
            </a:r>
            <a:endParaRPr lang="en-US" sz="3200" dirty="0"/>
          </a:p>
          <a:p>
            <a:pPr lvl="0"/>
            <a:r>
              <a:rPr lang="en-US" sz="3200" dirty="0" smtClean="0"/>
              <a:t> Mostly users are not able to guess the level of LPG gas in cylinder</a:t>
            </a:r>
          </a:p>
          <a:p>
            <a:pPr marL="0" lvl="0" indent="0">
              <a:buNone/>
            </a:pPr>
            <a:r>
              <a:rPr lang="en-US" sz="3200" dirty="0" smtClean="0"/>
              <a:t> </a:t>
            </a:r>
            <a:r>
              <a:rPr lang="en-US" sz="3200" b="1" dirty="0" smtClean="0"/>
              <a:t>SMS</a:t>
            </a:r>
            <a:r>
              <a:rPr lang="en-US" sz="3200" dirty="0" smtClean="0"/>
              <a:t> :</a:t>
            </a:r>
          </a:p>
          <a:p>
            <a:r>
              <a:rPr lang="en-US" sz="3200" dirty="0" smtClean="0"/>
              <a:t> STD code , distributer TeL Number and consumer phone number is send to gas agency for registration.</a:t>
            </a:r>
          </a:p>
          <a:p>
            <a:r>
              <a:rPr lang="en-US" sz="3200" dirty="0" smtClean="0"/>
              <a:t>Once the registration is done ,  book a cylinder by typing IOC to gas agency.</a:t>
            </a:r>
          </a:p>
          <a:p>
            <a:endParaRPr lang="en-US" sz="3200" b="1" dirty="0" smtClean="0"/>
          </a:p>
          <a:p>
            <a:endParaRPr lang="en-US" dirty="0"/>
          </a:p>
        </p:txBody>
      </p:sp>
    </p:spTree>
    <p:extLst>
      <p:ext uri="{BB962C8B-B14F-4D97-AF65-F5344CB8AC3E}">
        <p14:creationId xmlns:p14="http://schemas.microsoft.com/office/powerpoint/2010/main" val="335412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PROPOSED SYSTEM</a:t>
            </a:r>
            <a:endParaRPr lang="en-US" b="1" dirty="0"/>
          </a:p>
        </p:txBody>
      </p:sp>
      <p:sp>
        <p:nvSpPr>
          <p:cNvPr id="3" name="Content Placeholder 2"/>
          <p:cNvSpPr>
            <a:spLocks noGrp="1"/>
          </p:cNvSpPr>
          <p:nvPr>
            <p:ph idx="1"/>
          </p:nvPr>
        </p:nvSpPr>
        <p:spPr/>
        <p:txBody>
          <a:bodyPr>
            <a:normAutofit/>
          </a:bodyPr>
          <a:lstStyle/>
          <a:p>
            <a:pPr marL="0" lvl="0" indent="0">
              <a:buNone/>
            </a:pPr>
            <a:r>
              <a:rPr lang="en-US" sz="3200" dirty="0" smtClean="0"/>
              <a:t>A portable Android application which contains the following features:</a:t>
            </a:r>
          </a:p>
          <a:p>
            <a:pPr lvl="0"/>
            <a:r>
              <a:rPr lang="en-US" sz="3200" dirty="0" smtClean="0"/>
              <a:t>User Authentication</a:t>
            </a:r>
            <a:endParaRPr lang="en-US" sz="3200" dirty="0"/>
          </a:p>
          <a:p>
            <a:r>
              <a:rPr lang="en-US" sz="3200" dirty="0" smtClean="0"/>
              <a:t>Controlling on/off of gas cylinder</a:t>
            </a:r>
          </a:p>
          <a:p>
            <a:pPr lvl="0"/>
            <a:r>
              <a:rPr lang="en-US" sz="3200" dirty="0" smtClean="0"/>
              <a:t> Auto gas booking.</a:t>
            </a:r>
          </a:p>
          <a:p>
            <a:pPr lvl="0"/>
            <a:r>
              <a:rPr lang="en-US" sz="3200" dirty="0"/>
              <a:t>G</a:t>
            </a:r>
            <a:r>
              <a:rPr lang="en-US" sz="3200" dirty="0" smtClean="0"/>
              <a:t>as leakage detection.</a:t>
            </a:r>
          </a:p>
          <a:p>
            <a:endParaRPr lang="en-US" sz="3200" dirty="0"/>
          </a:p>
        </p:txBody>
      </p:sp>
    </p:spTree>
    <p:extLst>
      <p:ext uri="{BB962C8B-B14F-4D97-AF65-F5344CB8AC3E}">
        <p14:creationId xmlns:p14="http://schemas.microsoft.com/office/powerpoint/2010/main" val="3060154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004"/>
            <a:ext cx="10515600" cy="1325563"/>
          </a:xfrm>
        </p:spPr>
        <p:txBody>
          <a:bodyPr/>
          <a:lstStyle/>
          <a:p>
            <a:r>
              <a:rPr lang="en-US" b="1" dirty="0" smtClean="0"/>
              <a:t>                         LITERATURE SURVEY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7024738"/>
              </p:ext>
            </p:extLst>
          </p:nvPr>
        </p:nvGraphicFramePr>
        <p:xfrm>
          <a:off x="838200" y="1814473"/>
          <a:ext cx="10515600" cy="4209415"/>
        </p:xfrm>
        <a:graphic>
          <a:graphicData uri="http://schemas.openxmlformats.org/drawingml/2006/table">
            <a:tbl>
              <a:tblPr firstRow="1" bandRow="1">
                <a:tableStyleId>{5940675A-B579-460E-94D1-54222C63F5DA}</a:tableStyleId>
              </a:tblPr>
              <a:tblGrid>
                <a:gridCol w="1752600"/>
                <a:gridCol w="1752600"/>
                <a:gridCol w="1752600"/>
                <a:gridCol w="1752600"/>
                <a:gridCol w="1752600"/>
                <a:gridCol w="1752600"/>
              </a:tblGrid>
              <a:tr h="917575">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YEAR</a:t>
                      </a:r>
                      <a:endParaRPr lang="en-US" dirty="0"/>
                    </a:p>
                  </a:txBody>
                  <a:tcPr/>
                </a:tc>
                <a:tc>
                  <a:txBody>
                    <a:bodyPr/>
                    <a:lstStyle/>
                    <a:p>
                      <a:r>
                        <a:rPr lang="en-US" dirty="0" smtClean="0"/>
                        <a:t>TECHNIQUE</a:t>
                      </a:r>
                      <a:endParaRPr lang="en-US" dirty="0"/>
                    </a:p>
                  </a:txBody>
                  <a:tcPr/>
                </a:tc>
                <a:tc>
                  <a:txBody>
                    <a:bodyPr/>
                    <a:lstStyle/>
                    <a:p>
                      <a:r>
                        <a:rPr lang="en-US" dirty="0" smtClean="0"/>
                        <a:t>ADVANTAGE</a:t>
                      </a:r>
                      <a:endParaRPr lang="en-US" dirty="0"/>
                    </a:p>
                  </a:txBody>
                  <a:tcPr/>
                </a:tc>
                <a:tc>
                  <a:txBody>
                    <a:bodyPr/>
                    <a:lstStyle/>
                    <a:p>
                      <a:r>
                        <a:rPr lang="en-US" dirty="0" smtClean="0"/>
                        <a:t>DISADVANTAGE</a:t>
                      </a:r>
                      <a:endParaRPr lang="en-US" dirty="0"/>
                    </a:p>
                  </a:txBody>
                  <a:tcPr/>
                </a:tc>
              </a:tr>
              <a:tr h="869795">
                <a:tc>
                  <a:txBody>
                    <a:bodyPr/>
                    <a:lstStyle/>
                    <a:p>
                      <a:r>
                        <a:rPr lang="en-US" dirty="0" smtClean="0"/>
                        <a:t>Embedded</a:t>
                      </a:r>
                      <a:r>
                        <a:rPr lang="en-US" baseline="0" dirty="0" smtClean="0"/>
                        <a:t> control system for LPG leakage detection</a:t>
                      </a:r>
                      <a:endParaRPr lang="en-US" dirty="0"/>
                    </a:p>
                  </a:txBody>
                  <a:tcPr/>
                </a:tc>
                <a:tc>
                  <a:txBody>
                    <a:bodyPr/>
                    <a:lstStyle/>
                    <a:p>
                      <a:r>
                        <a:rPr lang="en-US" dirty="0" smtClean="0"/>
                        <a:t>Sunithaa</a:t>
                      </a:r>
                      <a:r>
                        <a:rPr lang="en-US" baseline="0" dirty="0" smtClean="0"/>
                        <a:t> </a:t>
                      </a:r>
                      <a:r>
                        <a:rPr lang="en-US" dirty="0" smtClean="0"/>
                        <a:t>J</a:t>
                      </a:r>
                    </a:p>
                    <a:p>
                      <a:r>
                        <a:rPr lang="en-US" dirty="0" smtClean="0"/>
                        <a:t>Sushmitha</a:t>
                      </a:r>
                      <a:r>
                        <a:rPr lang="en-US" baseline="0" dirty="0" smtClean="0"/>
                        <a:t> D</a:t>
                      </a:r>
                      <a:endParaRPr lang="en-US" dirty="0"/>
                    </a:p>
                  </a:txBody>
                  <a:tcPr/>
                </a:tc>
                <a:tc>
                  <a:txBody>
                    <a:bodyPr/>
                    <a:lstStyle/>
                    <a:p>
                      <a:r>
                        <a:rPr lang="en-US" dirty="0" smtClean="0"/>
                        <a:t>April,2012</a:t>
                      </a:r>
                      <a:endParaRPr lang="en-US" dirty="0"/>
                    </a:p>
                  </a:txBody>
                  <a:tcPr/>
                </a:tc>
                <a:tc>
                  <a:txBody>
                    <a:bodyPr/>
                    <a:lstStyle/>
                    <a:p>
                      <a:r>
                        <a:rPr lang="en-US" dirty="0" smtClean="0"/>
                        <a:t>Interactive Voice Response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Response for the user is given properly.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Difficult to upgrade</a:t>
                      </a:r>
                    </a:p>
                    <a:p>
                      <a:endParaRPr lang="en-US" dirty="0"/>
                    </a:p>
                  </a:txBody>
                  <a:tcPr/>
                </a:tc>
              </a:tr>
              <a:tr h="602166">
                <a:tc>
                  <a:txBody>
                    <a:bodyPr/>
                    <a:lstStyle/>
                    <a:p>
                      <a:r>
                        <a:rPr lang="en-US" dirty="0" smtClean="0"/>
                        <a:t>Security</a:t>
                      </a:r>
                      <a:r>
                        <a:rPr lang="en-US" baseline="0" dirty="0" smtClean="0"/>
                        <a:t> Alert System using GSM</a:t>
                      </a:r>
                      <a:endParaRPr lang="en-US" dirty="0"/>
                    </a:p>
                  </a:txBody>
                  <a:tcPr/>
                </a:tc>
                <a:tc>
                  <a:txBody>
                    <a:bodyPr/>
                    <a:lstStyle/>
                    <a:p>
                      <a:r>
                        <a:rPr lang="en-US" dirty="0" smtClean="0"/>
                        <a:t>Ranjitha S</a:t>
                      </a:r>
                    </a:p>
                    <a:p>
                      <a:r>
                        <a:rPr lang="en-US" dirty="0" smtClean="0"/>
                        <a:t>Swapna</a:t>
                      </a:r>
                      <a:r>
                        <a:rPr lang="en-US" baseline="0" dirty="0" smtClean="0"/>
                        <a:t> T</a:t>
                      </a:r>
                      <a:endParaRPr lang="en-US" dirty="0" smtClean="0"/>
                    </a:p>
                    <a:p>
                      <a:endParaRPr lang="en-US" dirty="0"/>
                    </a:p>
                  </a:txBody>
                  <a:tcPr/>
                </a:tc>
                <a:tc>
                  <a:txBody>
                    <a:bodyPr/>
                    <a:lstStyle/>
                    <a:p>
                      <a:r>
                        <a:rPr lang="en-US" dirty="0" smtClean="0"/>
                        <a:t>October,2012</a:t>
                      </a:r>
                      <a:endParaRPr lang="en-US" dirty="0"/>
                    </a:p>
                  </a:txBody>
                  <a:tcPr/>
                </a:tc>
                <a:tc>
                  <a:txBody>
                    <a:bodyPr/>
                    <a:lstStyle/>
                    <a:p>
                      <a:r>
                        <a:rPr lang="en-US" dirty="0" smtClean="0"/>
                        <a:t>GSM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SMS alert is sent.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Authentication problem.</a:t>
                      </a:r>
                    </a:p>
                    <a:p>
                      <a:endParaRPr lang="en-US" dirty="0"/>
                    </a:p>
                  </a:txBody>
                  <a:tcPr/>
                </a:tc>
              </a:tr>
              <a:tr h="370840">
                <a:tc>
                  <a:txBody>
                    <a:bodyPr/>
                    <a:lstStyle/>
                    <a:p>
                      <a:r>
                        <a:rPr lang="en-US" dirty="0" smtClean="0"/>
                        <a:t> LPG Booking, Leakage</a:t>
                      </a:r>
                      <a:r>
                        <a:rPr lang="en-US" baseline="0" dirty="0" smtClean="0"/>
                        <a:t> Detection .</a:t>
                      </a:r>
                      <a:endParaRPr lang="en-US" dirty="0"/>
                    </a:p>
                  </a:txBody>
                  <a:tcPr/>
                </a:tc>
                <a:tc>
                  <a:txBody>
                    <a:bodyPr/>
                    <a:lstStyle/>
                    <a:p>
                      <a:r>
                        <a:rPr lang="en-US" dirty="0" smtClean="0"/>
                        <a:t>Gawai NS</a:t>
                      </a:r>
                      <a:endParaRPr lang="en-US" dirty="0"/>
                    </a:p>
                  </a:txBody>
                  <a:tcPr/>
                </a:tc>
                <a:tc>
                  <a:txBody>
                    <a:bodyPr/>
                    <a:lstStyle/>
                    <a:p>
                      <a:r>
                        <a:rPr lang="en-US" dirty="0" smtClean="0"/>
                        <a:t>April,2013</a:t>
                      </a:r>
                      <a:endParaRPr lang="en-US" dirty="0"/>
                    </a:p>
                  </a:txBody>
                  <a:tcPr/>
                </a:tc>
                <a:tc>
                  <a:txBody>
                    <a:bodyPr/>
                    <a:lstStyle/>
                    <a:p>
                      <a:r>
                        <a:rPr lang="en-US" dirty="0" smtClean="0"/>
                        <a:t>Sensor Monitoring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Exhaust</a:t>
                      </a:r>
                      <a:r>
                        <a:rPr lang="en-US" baseline="0" dirty="0" smtClean="0"/>
                        <a:t> fan and Activation of Alarm.</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Equipments are cos</a:t>
                      </a:r>
                      <a:r>
                        <a:rPr lang="en-US" baseline="0" dirty="0" smtClean="0"/>
                        <a:t>tly.</a:t>
                      </a:r>
                    </a:p>
                    <a:p>
                      <a:endParaRPr lang="en-US" dirty="0"/>
                    </a:p>
                  </a:txBody>
                  <a:tcPr/>
                </a:tc>
              </a:tr>
            </a:tbl>
          </a:graphicData>
        </a:graphic>
      </p:graphicFrame>
    </p:spTree>
    <p:extLst>
      <p:ext uri="{BB962C8B-B14F-4D97-AF65-F5344CB8AC3E}">
        <p14:creationId xmlns:p14="http://schemas.microsoft.com/office/powerpoint/2010/main" val="1313826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9"/>
            <a:ext cx="10515600" cy="1325563"/>
          </a:xfrm>
        </p:spPr>
        <p:txBody>
          <a:bodyPr/>
          <a:lstStyle/>
          <a:p>
            <a:pPr algn="ctr"/>
            <a:r>
              <a:rPr lang="en-US" b="1" dirty="0" smtClean="0"/>
              <a:t>PROBLEM DEFINITION</a:t>
            </a:r>
            <a:endParaRPr lang="en-US" b="1" dirty="0"/>
          </a:p>
        </p:txBody>
      </p:sp>
      <p:sp>
        <p:nvSpPr>
          <p:cNvPr id="3" name="Content Placeholder 2"/>
          <p:cNvSpPr>
            <a:spLocks noGrp="1"/>
          </p:cNvSpPr>
          <p:nvPr>
            <p:ph idx="1"/>
          </p:nvPr>
        </p:nvSpPr>
        <p:spPr/>
        <p:txBody>
          <a:bodyPr/>
          <a:lstStyle/>
          <a:p>
            <a:r>
              <a:rPr lang="en-US" sz="3200" dirty="0" smtClean="0"/>
              <a:t>The proposed system rectifies authentication problem by the process checking user account permission for access.</a:t>
            </a:r>
          </a:p>
          <a:p>
            <a:r>
              <a:rPr lang="en-US" sz="3200" dirty="0" smtClean="0"/>
              <a:t>As the system embedded with Android app so the upgrade is done easily.</a:t>
            </a:r>
          </a:p>
          <a:p>
            <a:r>
              <a:rPr lang="en-US" sz="3200" dirty="0" smtClean="0"/>
              <a:t>With the help of valve the automatic ON/OFF of the cylinder is performed.</a:t>
            </a:r>
          </a:p>
          <a:p>
            <a:pPr marL="0" indent="0">
              <a:buNone/>
            </a:pPr>
            <a:endParaRPr lang="en-US" dirty="0"/>
          </a:p>
        </p:txBody>
      </p:sp>
    </p:spTree>
    <p:extLst>
      <p:ext uri="{BB962C8B-B14F-4D97-AF65-F5344CB8AC3E}">
        <p14:creationId xmlns:p14="http://schemas.microsoft.com/office/powerpoint/2010/main" val="4070949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MODULES DESCRIPTION</a:t>
            </a:r>
            <a:endParaRPr lang="en-US" b="1" dirty="0"/>
          </a:p>
        </p:txBody>
      </p:sp>
      <p:sp>
        <p:nvSpPr>
          <p:cNvPr id="3" name="Content Placeholder 2"/>
          <p:cNvSpPr>
            <a:spLocks noGrp="1"/>
          </p:cNvSpPr>
          <p:nvPr>
            <p:ph idx="1"/>
          </p:nvPr>
        </p:nvSpPr>
        <p:spPr/>
        <p:txBody>
          <a:bodyPr/>
          <a:lstStyle/>
          <a:p>
            <a:pPr lvl="0"/>
            <a:r>
              <a:rPr lang="en-US" sz="3200" dirty="0" smtClean="0"/>
              <a:t>User Authentication.</a:t>
            </a:r>
          </a:p>
          <a:p>
            <a:pPr lvl="0"/>
            <a:r>
              <a:rPr lang="en-US" sz="3200" dirty="0"/>
              <a:t>C</a:t>
            </a:r>
            <a:r>
              <a:rPr lang="en-US" sz="3200" dirty="0" smtClean="0"/>
              <a:t>ontrolling on/off of gas cylinder.</a:t>
            </a:r>
          </a:p>
          <a:p>
            <a:pPr lvl="0"/>
            <a:r>
              <a:rPr lang="en-US" sz="3200" dirty="0"/>
              <a:t>A</a:t>
            </a:r>
            <a:r>
              <a:rPr lang="en-US" sz="3200" dirty="0" smtClean="0"/>
              <a:t>uto gas booking.</a:t>
            </a:r>
          </a:p>
          <a:p>
            <a:pPr lvl="0"/>
            <a:r>
              <a:rPr lang="en-US" sz="3200" dirty="0" smtClean="0"/>
              <a:t>Gas leakage detection.</a:t>
            </a:r>
          </a:p>
          <a:p>
            <a:endParaRPr lang="en-US" dirty="0"/>
          </a:p>
        </p:txBody>
      </p:sp>
    </p:spTree>
    <p:extLst>
      <p:ext uri="{BB962C8B-B14F-4D97-AF65-F5344CB8AC3E}">
        <p14:creationId xmlns:p14="http://schemas.microsoft.com/office/powerpoint/2010/main" val="4222007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User Authentication</a:t>
            </a:r>
            <a:endParaRPr lang="en-US" b="1" dirty="0"/>
          </a:p>
        </p:txBody>
      </p:sp>
      <p:sp>
        <p:nvSpPr>
          <p:cNvPr id="3" name="Content Placeholder 2"/>
          <p:cNvSpPr>
            <a:spLocks noGrp="1"/>
          </p:cNvSpPr>
          <p:nvPr>
            <p:ph idx="1"/>
          </p:nvPr>
        </p:nvSpPr>
        <p:spPr/>
        <p:txBody>
          <a:bodyPr>
            <a:normAutofit/>
          </a:bodyPr>
          <a:lstStyle/>
          <a:p>
            <a:r>
              <a:rPr lang="en-IN" sz="3200" dirty="0" smtClean="0"/>
              <a:t>The process of an administrator granting rights and the process of checking user account permissions for access to resources are both referred to as authorization. </a:t>
            </a:r>
          </a:p>
          <a:p>
            <a:r>
              <a:rPr lang="en-IN" sz="3200" dirty="0" smtClean="0"/>
              <a:t>The privileges and preferences granted for the authorized account depend on the user’s permissions, which are either stored locally or on the authentication server. </a:t>
            </a:r>
          </a:p>
          <a:p>
            <a:pPr marL="0" indent="0">
              <a:buNone/>
            </a:pPr>
            <a:endParaRPr lang="en-US" sz="3200" dirty="0" smtClean="0"/>
          </a:p>
        </p:txBody>
      </p:sp>
    </p:spTree>
    <p:extLst>
      <p:ext uri="{BB962C8B-B14F-4D97-AF65-F5344CB8AC3E}">
        <p14:creationId xmlns:p14="http://schemas.microsoft.com/office/powerpoint/2010/main" val="2059942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643</Words>
  <Application>Microsoft Office PowerPoint</Application>
  <PresentationFormat>Widescreen</PresentationFormat>
  <Paragraphs>118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vt:lpstr>
      <vt:lpstr>Times New Roman</vt:lpstr>
      <vt:lpstr>Office Theme</vt:lpstr>
      <vt:lpstr>            LPG GAS AUTOMATION USING IoT</vt:lpstr>
      <vt:lpstr>                                 OBJECTIVE</vt:lpstr>
      <vt:lpstr>                        EXISTING SYSTEM</vt:lpstr>
      <vt:lpstr>                           CONTINUED..</vt:lpstr>
      <vt:lpstr>                          PROPOSED SYSTEM</vt:lpstr>
      <vt:lpstr>                         LITERATURE SURVEY</vt:lpstr>
      <vt:lpstr>PROBLEM DEFINITION</vt:lpstr>
      <vt:lpstr>                     MODULES DESCRIPTION</vt:lpstr>
      <vt:lpstr>                  User Authentication</vt:lpstr>
      <vt:lpstr>              Controlling on/off of gas Cylinder </vt:lpstr>
      <vt:lpstr>                   Auto Gas Booking</vt:lpstr>
      <vt:lpstr>                       Gas leakage detection:</vt:lpstr>
      <vt:lpstr>                          BLOCK DIAGRAM</vt:lpstr>
      <vt:lpstr>                           ARUDINO</vt:lpstr>
      <vt:lpstr>                          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GAS AUTOMATION USING IoT</dc:title>
  <dc:creator>NANCY</dc:creator>
  <cp:lastModifiedBy>NANCY</cp:lastModifiedBy>
  <cp:revision>47</cp:revision>
  <dcterms:created xsi:type="dcterms:W3CDTF">2017-12-30T13:32:14Z</dcterms:created>
  <dcterms:modified xsi:type="dcterms:W3CDTF">2018-01-02T16:05:49Z</dcterms:modified>
</cp:coreProperties>
</file>