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71" r:id="rId7"/>
    <p:sldId id="261" r:id="rId8"/>
    <p:sldId id="266" r:id="rId9"/>
    <p:sldId id="267" r:id="rId10"/>
    <p:sldId id="268" r:id="rId11"/>
    <p:sldId id="269" r:id="rId12"/>
    <p:sldId id="270" r:id="rId13"/>
    <p:sldId id="263" r:id="rId14"/>
    <p:sldId id="26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7CB29-E72A-F37F-1885-5BF929F3EB51}" v="107" dt="2025-04-27T21:46:23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38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FDA2E-5B17-4DF7-97CD-50B0485A3CC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F06D50-B0F8-47AE-B062-CF098FAC17B2}">
      <dgm:prSet/>
      <dgm:spPr/>
      <dgm:t>
        <a:bodyPr/>
        <a:lstStyle/>
        <a:p>
          <a:r>
            <a:rPr lang="en-US" b="0" i="0" baseline="0"/>
            <a:t>Earthquakes are among the most </a:t>
          </a:r>
          <a:r>
            <a:rPr lang="en-US" b="1" i="0" baseline="0"/>
            <a:t>devastating and unpredictable</a:t>
          </a:r>
          <a:r>
            <a:rPr lang="en-US" b="0" i="0" baseline="0"/>
            <a:t> natural disasters, causing widespread destruction, loss of life, and economic impact.</a:t>
          </a:r>
          <a:endParaRPr lang="en-US"/>
        </a:p>
      </dgm:t>
    </dgm:pt>
    <dgm:pt modelId="{3EB765F5-C083-4461-8FB4-9B1AD413A920}" type="parTrans" cxnId="{DED0C053-E454-4E33-AFB3-931E0AA1880F}">
      <dgm:prSet/>
      <dgm:spPr/>
      <dgm:t>
        <a:bodyPr/>
        <a:lstStyle/>
        <a:p>
          <a:endParaRPr lang="en-US"/>
        </a:p>
      </dgm:t>
    </dgm:pt>
    <dgm:pt modelId="{A79A3EFD-9860-480A-99A9-7DD0E9040F20}" type="sibTrans" cxnId="{DED0C053-E454-4E33-AFB3-931E0AA1880F}">
      <dgm:prSet/>
      <dgm:spPr/>
      <dgm:t>
        <a:bodyPr/>
        <a:lstStyle/>
        <a:p>
          <a:endParaRPr lang="en-US"/>
        </a:p>
      </dgm:t>
    </dgm:pt>
    <dgm:pt modelId="{99F03E40-CD01-48A3-AB2A-7E93516AD0BB}">
      <dgm:prSet/>
      <dgm:spPr/>
      <dgm:t>
        <a:bodyPr/>
        <a:lstStyle/>
        <a:p>
          <a:r>
            <a:rPr lang="en-US" b="0" i="0" baseline="0"/>
            <a:t>Understanding </a:t>
          </a:r>
          <a:r>
            <a:rPr lang="en-US" b="1" i="0" baseline="0"/>
            <a:t>seismic patterns</a:t>
          </a:r>
          <a:r>
            <a:rPr lang="en-US" b="0" i="0" baseline="0"/>
            <a:t> through historical data is essential for improving </a:t>
          </a:r>
          <a:r>
            <a:rPr lang="en-US" b="1" i="0" baseline="0"/>
            <a:t>disaster preparedness</a:t>
          </a:r>
          <a:r>
            <a:rPr lang="en-US" b="0" i="0" baseline="0"/>
            <a:t>, risk assessment, and public safety.</a:t>
          </a:r>
          <a:endParaRPr lang="en-US"/>
        </a:p>
      </dgm:t>
    </dgm:pt>
    <dgm:pt modelId="{8F47D231-D0D7-4573-BEC7-A09984E9F422}" type="parTrans" cxnId="{111B8119-A190-40EE-945B-1F82EB5A4761}">
      <dgm:prSet/>
      <dgm:spPr/>
      <dgm:t>
        <a:bodyPr/>
        <a:lstStyle/>
        <a:p>
          <a:endParaRPr lang="en-US"/>
        </a:p>
      </dgm:t>
    </dgm:pt>
    <dgm:pt modelId="{2123952F-8CE7-4FEF-AE7A-676E66CFACB8}" type="sibTrans" cxnId="{111B8119-A190-40EE-945B-1F82EB5A4761}">
      <dgm:prSet/>
      <dgm:spPr/>
      <dgm:t>
        <a:bodyPr/>
        <a:lstStyle/>
        <a:p>
          <a:endParaRPr lang="en-US"/>
        </a:p>
      </dgm:t>
    </dgm:pt>
    <dgm:pt modelId="{878FAA60-8B5F-4DDD-9A12-5DFB5ED686AF}">
      <dgm:prSet/>
      <dgm:spPr/>
      <dgm:t>
        <a:bodyPr/>
        <a:lstStyle/>
        <a:p>
          <a:r>
            <a:rPr lang="en-US" b="0" i="0" baseline="0"/>
            <a:t>Raw earthquake data is often vast and complex, making it difficult to extract meaningful insights without proper tools.</a:t>
          </a:r>
          <a:endParaRPr lang="en-US"/>
        </a:p>
      </dgm:t>
    </dgm:pt>
    <dgm:pt modelId="{73B1520B-232E-4983-A03C-16F661B7E9CB}" type="parTrans" cxnId="{C7380041-37F0-4EA4-AD27-625341751A78}">
      <dgm:prSet/>
      <dgm:spPr/>
      <dgm:t>
        <a:bodyPr/>
        <a:lstStyle/>
        <a:p>
          <a:endParaRPr lang="en-US"/>
        </a:p>
      </dgm:t>
    </dgm:pt>
    <dgm:pt modelId="{0C057AC5-7F84-46D9-B4C7-0A670E8E92B8}" type="sibTrans" cxnId="{C7380041-37F0-4EA4-AD27-625341751A78}">
      <dgm:prSet/>
      <dgm:spPr/>
      <dgm:t>
        <a:bodyPr/>
        <a:lstStyle/>
        <a:p>
          <a:endParaRPr lang="en-US"/>
        </a:p>
      </dgm:t>
    </dgm:pt>
    <dgm:pt modelId="{DF7A9CB8-F73C-43A9-AA8E-AB89CC7DEB7D}">
      <dgm:prSet/>
      <dgm:spPr/>
      <dgm:t>
        <a:bodyPr/>
        <a:lstStyle/>
        <a:p>
          <a:r>
            <a:rPr lang="en-US" b="1" i="0" baseline="0"/>
            <a:t>Data visualization</a:t>
          </a:r>
          <a:r>
            <a:rPr lang="en-US" b="0" i="0" baseline="0"/>
            <a:t> transforms this complexity into clear, interactive visuals, enabling easier exploration of trends, hotspots, and the severity of seismic activities.</a:t>
          </a:r>
          <a:endParaRPr lang="en-US"/>
        </a:p>
      </dgm:t>
    </dgm:pt>
    <dgm:pt modelId="{348779E2-89B1-4AC0-B754-DAD5DC658F76}" type="parTrans" cxnId="{E49E6DD7-7AA2-42D0-A26D-DE168C4E9577}">
      <dgm:prSet/>
      <dgm:spPr/>
      <dgm:t>
        <a:bodyPr/>
        <a:lstStyle/>
        <a:p>
          <a:endParaRPr lang="en-US"/>
        </a:p>
      </dgm:t>
    </dgm:pt>
    <dgm:pt modelId="{4CD8FD5C-5EE2-4EEB-8435-C9F912C9FF4B}" type="sibTrans" cxnId="{E49E6DD7-7AA2-42D0-A26D-DE168C4E9577}">
      <dgm:prSet/>
      <dgm:spPr/>
      <dgm:t>
        <a:bodyPr/>
        <a:lstStyle/>
        <a:p>
          <a:endParaRPr lang="en-US"/>
        </a:p>
      </dgm:t>
    </dgm:pt>
    <dgm:pt modelId="{547EAEC7-68FB-4CD4-9456-FB206155BF5E}">
      <dgm:prSet/>
      <dgm:spPr/>
      <dgm:t>
        <a:bodyPr/>
        <a:lstStyle/>
        <a:p>
          <a:r>
            <a:rPr lang="en-US" b="0" i="0" baseline="0"/>
            <a:t>This project leverages modern visualization technologies to make global earthquake data </a:t>
          </a:r>
          <a:r>
            <a:rPr lang="en-US" b="1" i="0" baseline="0"/>
            <a:t>accessible</a:t>
          </a:r>
          <a:r>
            <a:rPr lang="en-US" b="0" i="0" baseline="0"/>
            <a:t>, </a:t>
          </a:r>
          <a:r>
            <a:rPr lang="en-US" b="1" i="0" baseline="0"/>
            <a:t>informative</a:t>
          </a:r>
          <a:r>
            <a:rPr lang="en-US" b="0" i="0" baseline="0"/>
            <a:t>, and </a:t>
          </a:r>
          <a:r>
            <a:rPr lang="en-US" b="1" i="0" baseline="0"/>
            <a:t>actionable</a:t>
          </a:r>
          <a:r>
            <a:rPr lang="en-US" b="0" i="0" baseline="0"/>
            <a:t> for researchers, policymakers, and the public.</a:t>
          </a:r>
          <a:endParaRPr lang="en-US"/>
        </a:p>
      </dgm:t>
    </dgm:pt>
    <dgm:pt modelId="{CAF92AAF-208D-4373-BF9A-E457D3B1CDF0}" type="parTrans" cxnId="{12EC05DC-926A-461D-8796-7DF1F9B8A958}">
      <dgm:prSet/>
      <dgm:spPr/>
      <dgm:t>
        <a:bodyPr/>
        <a:lstStyle/>
        <a:p>
          <a:endParaRPr lang="en-US"/>
        </a:p>
      </dgm:t>
    </dgm:pt>
    <dgm:pt modelId="{83BD4F1A-EE3B-4417-8B66-457962A9236C}" type="sibTrans" cxnId="{12EC05DC-926A-461D-8796-7DF1F9B8A958}">
      <dgm:prSet/>
      <dgm:spPr/>
      <dgm:t>
        <a:bodyPr/>
        <a:lstStyle/>
        <a:p>
          <a:endParaRPr lang="en-US"/>
        </a:p>
      </dgm:t>
    </dgm:pt>
    <dgm:pt modelId="{480F7BAC-5E8A-4A3D-8DAC-6534F290A7A4}" type="pres">
      <dgm:prSet presAssocID="{028FDA2E-5B17-4DF7-97CD-50B0485A3CC7}" presName="vert0" presStyleCnt="0">
        <dgm:presLayoutVars>
          <dgm:dir/>
          <dgm:animOne val="branch"/>
          <dgm:animLvl val="lvl"/>
        </dgm:presLayoutVars>
      </dgm:prSet>
      <dgm:spPr/>
    </dgm:pt>
    <dgm:pt modelId="{DD0EAAA1-7653-4410-98C3-3C49D8DDE0BC}" type="pres">
      <dgm:prSet presAssocID="{F2F06D50-B0F8-47AE-B062-CF098FAC17B2}" presName="thickLine" presStyleLbl="alignNode1" presStyleIdx="0" presStyleCnt="5"/>
      <dgm:spPr/>
    </dgm:pt>
    <dgm:pt modelId="{195B1068-6E2A-4EC4-8007-C45D0EED6666}" type="pres">
      <dgm:prSet presAssocID="{F2F06D50-B0F8-47AE-B062-CF098FAC17B2}" presName="horz1" presStyleCnt="0"/>
      <dgm:spPr/>
    </dgm:pt>
    <dgm:pt modelId="{E85F3FFD-944E-4567-ACB8-0D08FF8EEE9B}" type="pres">
      <dgm:prSet presAssocID="{F2F06D50-B0F8-47AE-B062-CF098FAC17B2}" presName="tx1" presStyleLbl="revTx" presStyleIdx="0" presStyleCnt="5"/>
      <dgm:spPr/>
    </dgm:pt>
    <dgm:pt modelId="{92BF1469-E55E-458B-86FB-9F09843ACE16}" type="pres">
      <dgm:prSet presAssocID="{F2F06D50-B0F8-47AE-B062-CF098FAC17B2}" presName="vert1" presStyleCnt="0"/>
      <dgm:spPr/>
    </dgm:pt>
    <dgm:pt modelId="{9807EA11-EDA9-409A-A949-211909B9716E}" type="pres">
      <dgm:prSet presAssocID="{99F03E40-CD01-48A3-AB2A-7E93516AD0BB}" presName="thickLine" presStyleLbl="alignNode1" presStyleIdx="1" presStyleCnt="5"/>
      <dgm:spPr/>
    </dgm:pt>
    <dgm:pt modelId="{9A9ACADD-B214-4BC0-9E20-763EA4388B4D}" type="pres">
      <dgm:prSet presAssocID="{99F03E40-CD01-48A3-AB2A-7E93516AD0BB}" presName="horz1" presStyleCnt="0"/>
      <dgm:spPr/>
    </dgm:pt>
    <dgm:pt modelId="{26CB2F30-68AA-46E0-A72F-C812FB8FA9B8}" type="pres">
      <dgm:prSet presAssocID="{99F03E40-CD01-48A3-AB2A-7E93516AD0BB}" presName="tx1" presStyleLbl="revTx" presStyleIdx="1" presStyleCnt="5"/>
      <dgm:spPr/>
    </dgm:pt>
    <dgm:pt modelId="{4CF6879A-95F6-4118-83FA-11BFC2D106FC}" type="pres">
      <dgm:prSet presAssocID="{99F03E40-CD01-48A3-AB2A-7E93516AD0BB}" presName="vert1" presStyleCnt="0"/>
      <dgm:spPr/>
    </dgm:pt>
    <dgm:pt modelId="{19D49022-EE01-4B73-841E-1D70B6B75984}" type="pres">
      <dgm:prSet presAssocID="{878FAA60-8B5F-4DDD-9A12-5DFB5ED686AF}" presName="thickLine" presStyleLbl="alignNode1" presStyleIdx="2" presStyleCnt="5"/>
      <dgm:spPr/>
    </dgm:pt>
    <dgm:pt modelId="{94454777-2625-4EBC-A1DC-27339C5F9BBA}" type="pres">
      <dgm:prSet presAssocID="{878FAA60-8B5F-4DDD-9A12-5DFB5ED686AF}" presName="horz1" presStyleCnt="0"/>
      <dgm:spPr/>
    </dgm:pt>
    <dgm:pt modelId="{7AF17FD3-BA4F-45A3-80D4-5915773C204A}" type="pres">
      <dgm:prSet presAssocID="{878FAA60-8B5F-4DDD-9A12-5DFB5ED686AF}" presName="tx1" presStyleLbl="revTx" presStyleIdx="2" presStyleCnt="5"/>
      <dgm:spPr/>
    </dgm:pt>
    <dgm:pt modelId="{723BF577-B169-43ED-BE7D-6F0EA7E0A493}" type="pres">
      <dgm:prSet presAssocID="{878FAA60-8B5F-4DDD-9A12-5DFB5ED686AF}" presName="vert1" presStyleCnt="0"/>
      <dgm:spPr/>
    </dgm:pt>
    <dgm:pt modelId="{63ECA983-EA80-4800-93DA-E98F7ADF88FB}" type="pres">
      <dgm:prSet presAssocID="{DF7A9CB8-F73C-43A9-AA8E-AB89CC7DEB7D}" presName="thickLine" presStyleLbl="alignNode1" presStyleIdx="3" presStyleCnt="5"/>
      <dgm:spPr/>
    </dgm:pt>
    <dgm:pt modelId="{FF7D5B91-FD6C-48F0-9EC7-4DEC0494790E}" type="pres">
      <dgm:prSet presAssocID="{DF7A9CB8-F73C-43A9-AA8E-AB89CC7DEB7D}" presName="horz1" presStyleCnt="0"/>
      <dgm:spPr/>
    </dgm:pt>
    <dgm:pt modelId="{23D9E133-3328-4E04-8D12-6278277E3AEA}" type="pres">
      <dgm:prSet presAssocID="{DF7A9CB8-F73C-43A9-AA8E-AB89CC7DEB7D}" presName="tx1" presStyleLbl="revTx" presStyleIdx="3" presStyleCnt="5"/>
      <dgm:spPr/>
    </dgm:pt>
    <dgm:pt modelId="{810AA7ED-8957-4417-9B59-0512A1548927}" type="pres">
      <dgm:prSet presAssocID="{DF7A9CB8-F73C-43A9-AA8E-AB89CC7DEB7D}" presName="vert1" presStyleCnt="0"/>
      <dgm:spPr/>
    </dgm:pt>
    <dgm:pt modelId="{DAAD9066-3DDE-41BE-86B1-2262E8839FBA}" type="pres">
      <dgm:prSet presAssocID="{547EAEC7-68FB-4CD4-9456-FB206155BF5E}" presName="thickLine" presStyleLbl="alignNode1" presStyleIdx="4" presStyleCnt="5"/>
      <dgm:spPr/>
    </dgm:pt>
    <dgm:pt modelId="{DEF7A8B7-AC71-4028-802D-23A5C03CF572}" type="pres">
      <dgm:prSet presAssocID="{547EAEC7-68FB-4CD4-9456-FB206155BF5E}" presName="horz1" presStyleCnt="0"/>
      <dgm:spPr/>
    </dgm:pt>
    <dgm:pt modelId="{57359695-9161-4762-BBF3-4F5D3DB77D64}" type="pres">
      <dgm:prSet presAssocID="{547EAEC7-68FB-4CD4-9456-FB206155BF5E}" presName="tx1" presStyleLbl="revTx" presStyleIdx="4" presStyleCnt="5"/>
      <dgm:spPr/>
    </dgm:pt>
    <dgm:pt modelId="{683E7F9D-01EF-423A-9EDD-B195CE42CB73}" type="pres">
      <dgm:prSet presAssocID="{547EAEC7-68FB-4CD4-9456-FB206155BF5E}" presName="vert1" presStyleCnt="0"/>
      <dgm:spPr/>
    </dgm:pt>
  </dgm:ptLst>
  <dgm:cxnLst>
    <dgm:cxn modelId="{1CFCF400-60A4-46C7-A7F6-0E3E8ED9567E}" type="presOf" srcId="{99F03E40-CD01-48A3-AB2A-7E93516AD0BB}" destId="{26CB2F30-68AA-46E0-A72F-C812FB8FA9B8}" srcOrd="0" destOrd="0" presId="urn:microsoft.com/office/officeart/2008/layout/LinedList"/>
    <dgm:cxn modelId="{111B8119-A190-40EE-945B-1F82EB5A4761}" srcId="{028FDA2E-5B17-4DF7-97CD-50B0485A3CC7}" destId="{99F03E40-CD01-48A3-AB2A-7E93516AD0BB}" srcOrd="1" destOrd="0" parTransId="{8F47D231-D0D7-4573-BEC7-A09984E9F422}" sibTransId="{2123952F-8CE7-4FEF-AE7A-676E66CFACB8}"/>
    <dgm:cxn modelId="{E9FBF760-FDDC-4C6D-80CA-114F573B5F94}" type="presOf" srcId="{547EAEC7-68FB-4CD4-9456-FB206155BF5E}" destId="{57359695-9161-4762-BBF3-4F5D3DB77D64}" srcOrd="0" destOrd="0" presId="urn:microsoft.com/office/officeart/2008/layout/LinedList"/>
    <dgm:cxn modelId="{C7380041-37F0-4EA4-AD27-625341751A78}" srcId="{028FDA2E-5B17-4DF7-97CD-50B0485A3CC7}" destId="{878FAA60-8B5F-4DDD-9A12-5DFB5ED686AF}" srcOrd="2" destOrd="0" parTransId="{73B1520B-232E-4983-A03C-16F661B7E9CB}" sibTransId="{0C057AC5-7F84-46D9-B4C7-0A670E8E92B8}"/>
    <dgm:cxn modelId="{A8ACD969-A9B3-40ED-A36B-18937CA81F80}" type="presOf" srcId="{F2F06D50-B0F8-47AE-B062-CF098FAC17B2}" destId="{E85F3FFD-944E-4567-ACB8-0D08FF8EEE9B}" srcOrd="0" destOrd="0" presId="urn:microsoft.com/office/officeart/2008/layout/LinedList"/>
    <dgm:cxn modelId="{9F15FE71-D12D-414A-BAE7-08020C4D3E35}" type="presOf" srcId="{878FAA60-8B5F-4DDD-9A12-5DFB5ED686AF}" destId="{7AF17FD3-BA4F-45A3-80D4-5915773C204A}" srcOrd="0" destOrd="0" presId="urn:microsoft.com/office/officeart/2008/layout/LinedList"/>
    <dgm:cxn modelId="{DED0C053-E454-4E33-AFB3-931E0AA1880F}" srcId="{028FDA2E-5B17-4DF7-97CD-50B0485A3CC7}" destId="{F2F06D50-B0F8-47AE-B062-CF098FAC17B2}" srcOrd="0" destOrd="0" parTransId="{3EB765F5-C083-4461-8FB4-9B1AD413A920}" sibTransId="{A79A3EFD-9860-480A-99A9-7DD0E9040F20}"/>
    <dgm:cxn modelId="{E49A6FA1-A1BA-46A6-AE17-21697FE2AF0A}" type="presOf" srcId="{DF7A9CB8-F73C-43A9-AA8E-AB89CC7DEB7D}" destId="{23D9E133-3328-4E04-8D12-6278277E3AEA}" srcOrd="0" destOrd="0" presId="urn:microsoft.com/office/officeart/2008/layout/LinedList"/>
    <dgm:cxn modelId="{6C8436C8-D323-4046-B50D-04CD78EFC3CD}" type="presOf" srcId="{028FDA2E-5B17-4DF7-97CD-50B0485A3CC7}" destId="{480F7BAC-5E8A-4A3D-8DAC-6534F290A7A4}" srcOrd="0" destOrd="0" presId="urn:microsoft.com/office/officeart/2008/layout/LinedList"/>
    <dgm:cxn modelId="{E49E6DD7-7AA2-42D0-A26D-DE168C4E9577}" srcId="{028FDA2E-5B17-4DF7-97CD-50B0485A3CC7}" destId="{DF7A9CB8-F73C-43A9-AA8E-AB89CC7DEB7D}" srcOrd="3" destOrd="0" parTransId="{348779E2-89B1-4AC0-B754-DAD5DC658F76}" sibTransId="{4CD8FD5C-5EE2-4EEB-8435-C9F912C9FF4B}"/>
    <dgm:cxn modelId="{12EC05DC-926A-461D-8796-7DF1F9B8A958}" srcId="{028FDA2E-5B17-4DF7-97CD-50B0485A3CC7}" destId="{547EAEC7-68FB-4CD4-9456-FB206155BF5E}" srcOrd="4" destOrd="0" parTransId="{CAF92AAF-208D-4373-BF9A-E457D3B1CDF0}" sibTransId="{83BD4F1A-EE3B-4417-8B66-457962A9236C}"/>
    <dgm:cxn modelId="{2D756068-8959-416A-B4A0-4CEFF31A730E}" type="presParOf" srcId="{480F7BAC-5E8A-4A3D-8DAC-6534F290A7A4}" destId="{DD0EAAA1-7653-4410-98C3-3C49D8DDE0BC}" srcOrd="0" destOrd="0" presId="urn:microsoft.com/office/officeart/2008/layout/LinedList"/>
    <dgm:cxn modelId="{A134EB35-E85F-41CA-9B3A-C9D29FB472FD}" type="presParOf" srcId="{480F7BAC-5E8A-4A3D-8DAC-6534F290A7A4}" destId="{195B1068-6E2A-4EC4-8007-C45D0EED6666}" srcOrd="1" destOrd="0" presId="urn:microsoft.com/office/officeart/2008/layout/LinedList"/>
    <dgm:cxn modelId="{C12DEC30-CA24-42FF-8D8F-660BFD8072C1}" type="presParOf" srcId="{195B1068-6E2A-4EC4-8007-C45D0EED6666}" destId="{E85F3FFD-944E-4567-ACB8-0D08FF8EEE9B}" srcOrd="0" destOrd="0" presId="urn:microsoft.com/office/officeart/2008/layout/LinedList"/>
    <dgm:cxn modelId="{B007579A-EC87-4E61-BCB4-45C55BD05EAD}" type="presParOf" srcId="{195B1068-6E2A-4EC4-8007-C45D0EED6666}" destId="{92BF1469-E55E-458B-86FB-9F09843ACE16}" srcOrd="1" destOrd="0" presId="urn:microsoft.com/office/officeart/2008/layout/LinedList"/>
    <dgm:cxn modelId="{03143B51-3200-4C0F-8873-A8EC4B2E7586}" type="presParOf" srcId="{480F7BAC-5E8A-4A3D-8DAC-6534F290A7A4}" destId="{9807EA11-EDA9-409A-A949-211909B9716E}" srcOrd="2" destOrd="0" presId="urn:microsoft.com/office/officeart/2008/layout/LinedList"/>
    <dgm:cxn modelId="{88A9BE12-86CF-4D25-A2AC-9BCE0016ED1E}" type="presParOf" srcId="{480F7BAC-5E8A-4A3D-8DAC-6534F290A7A4}" destId="{9A9ACADD-B214-4BC0-9E20-763EA4388B4D}" srcOrd="3" destOrd="0" presId="urn:microsoft.com/office/officeart/2008/layout/LinedList"/>
    <dgm:cxn modelId="{1CFDD5DA-7513-4896-A09A-201D4AAA01A7}" type="presParOf" srcId="{9A9ACADD-B214-4BC0-9E20-763EA4388B4D}" destId="{26CB2F30-68AA-46E0-A72F-C812FB8FA9B8}" srcOrd="0" destOrd="0" presId="urn:microsoft.com/office/officeart/2008/layout/LinedList"/>
    <dgm:cxn modelId="{9D17B369-F12C-4788-973E-001286F2E820}" type="presParOf" srcId="{9A9ACADD-B214-4BC0-9E20-763EA4388B4D}" destId="{4CF6879A-95F6-4118-83FA-11BFC2D106FC}" srcOrd="1" destOrd="0" presId="urn:microsoft.com/office/officeart/2008/layout/LinedList"/>
    <dgm:cxn modelId="{0F0554A7-7AAE-4CC4-A5C4-FAD3901D56BD}" type="presParOf" srcId="{480F7BAC-5E8A-4A3D-8DAC-6534F290A7A4}" destId="{19D49022-EE01-4B73-841E-1D70B6B75984}" srcOrd="4" destOrd="0" presId="urn:microsoft.com/office/officeart/2008/layout/LinedList"/>
    <dgm:cxn modelId="{00879FF5-3FE9-4CD0-A1E2-26D9C8BA08A7}" type="presParOf" srcId="{480F7BAC-5E8A-4A3D-8DAC-6534F290A7A4}" destId="{94454777-2625-4EBC-A1DC-27339C5F9BBA}" srcOrd="5" destOrd="0" presId="urn:microsoft.com/office/officeart/2008/layout/LinedList"/>
    <dgm:cxn modelId="{0A56B214-D735-4343-9319-B50E522355D9}" type="presParOf" srcId="{94454777-2625-4EBC-A1DC-27339C5F9BBA}" destId="{7AF17FD3-BA4F-45A3-80D4-5915773C204A}" srcOrd="0" destOrd="0" presId="urn:microsoft.com/office/officeart/2008/layout/LinedList"/>
    <dgm:cxn modelId="{41425E6F-4153-42EB-8CFA-52885CBD792B}" type="presParOf" srcId="{94454777-2625-4EBC-A1DC-27339C5F9BBA}" destId="{723BF577-B169-43ED-BE7D-6F0EA7E0A493}" srcOrd="1" destOrd="0" presId="urn:microsoft.com/office/officeart/2008/layout/LinedList"/>
    <dgm:cxn modelId="{747DBA2E-202A-4843-A8C8-70419B0371D3}" type="presParOf" srcId="{480F7BAC-5E8A-4A3D-8DAC-6534F290A7A4}" destId="{63ECA983-EA80-4800-93DA-E98F7ADF88FB}" srcOrd="6" destOrd="0" presId="urn:microsoft.com/office/officeart/2008/layout/LinedList"/>
    <dgm:cxn modelId="{EE8C9445-6559-401D-864A-36D043665492}" type="presParOf" srcId="{480F7BAC-5E8A-4A3D-8DAC-6534F290A7A4}" destId="{FF7D5B91-FD6C-48F0-9EC7-4DEC0494790E}" srcOrd="7" destOrd="0" presId="urn:microsoft.com/office/officeart/2008/layout/LinedList"/>
    <dgm:cxn modelId="{5DFE2916-39EE-4BCA-BA3E-E80BEC694220}" type="presParOf" srcId="{FF7D5B91-FD6C-48F0-9EC7-4DEC0494790E}" destId="{23D9E133-3328-4E04-8D12-6278277E3AEA}" srcOrd="0" destOrd="0" presId="urn:microsoft.com/office/officeart/2008/layout/LinedList"/>
    <dgm:cxn modelId="{B2618F94-ABC1-4ECC-AFA0-CBF38598BE89}" type="presParOf" srcId="{FF7D5B91-FD6C-48F0-9EC7-4DEC0494790E}" destId="{810AA7ED-8957-4417-9B59-0512A1548927}" srcOrd="1" destOrd="0" presId="urn:microsoft.com/office/officeart/2008/layout/LinedList"/>
    <dgm:cxn modelId="{66D48944-3DC2-4A53-A2E2-A3A718A897C0}" type="presParOf" srcId="{480F7BAC-5E8A-4A3D-8DAC-6534F290A7A4}" destId="{DAAD9066-3DDE-41BE-86B1-2262E8839FBA}" srcOrd="8" destOrd="0" presId="urn:microsoft.com/office/officeart/2008/layout/LinedList"/>
    <dgm:cxn modelId="{95C1EB84-1D12-4C49-90FA-15DCAC4545E2}" type="presParOf" srcId="{480F7BAC-5E8A-4A3D-8DAC-6534F290A7A4}" destId="{DEF7A8B7-AC71-4028-802D-23A5C03CF572}" srcOrd="9" destOrd="0" presId="urn:microsoft.com/office/officeart/2008/layout/LinedList"/>
    <dgm:cxn modelId="{584E35BE-A1F2-4FF9-A9B2-AC44926A3D4E}" type="presParOf" srcId="{DEF7A8B7-AC71-4028-802D-23A5C03CF572}" destId="{57359695-9161-4762-BBF3-4F5D3DB77D64}" srcOrd="0" destOrd="0" presId="urn:microsoft.com/office/officeart/2008/layout/LinedList"/>
    <dgm:cxn modelId="{BFBD6300-96D6-44B2-996D-FC776EF87AB8}" type="presParOf" srcId="{DEF7A8B7-AC71-4028-802D-23A5C03CF572}" destId="{683E7F9D-01EF-423A-9EDD-B195CE42CB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66D58-3876-4170-A6B5-A43C14B01EE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6D4CF6-5A50-4762-B33F-94A360938536}">
      <dgm:prSet/>
      <dgm:spPr/>
      <dgm:t>
        <a:bodyPr/>
        <a:lstStyle/>
        <a:p>
          <a:r>
            <a:rPr lang="en-US" b="1" i="0" baseline="0" dirty="0"/>
            <a:t>Loaded dataset</a:t>
          </a:r>
          <a:r>
            <a:rPr lang="en-US" b="0" i="0" baseline="0" dirty="0"/>
            <a:t> from Kaggle (USGS source) using </a:t>
          </a:r>
          <a:r>
            <a:rPr lang="en-US" dirty="0"/>
            <a:t>d3.csv()</a:t>
          </a:r>
        </a:p>
      </dgm:t>
    </dgm:pt>
    <dgm:pt modelId="{7D2D5FB3-F69B-4930-B465-99ABCC5EC554}" type="parTrans" cxnId="{AAA04947-89E7-4275-9A46-60D416620005}">
      <dgm:prSet/>
      <dgm:spPr/>
      <dgm:t>
        <a:bodyPr/>
        <a:lstStyle/>
        <a:p>
          <a:endParaRPr lang="en-US"/>
        </a:p>
      </dgm:t>
    </dgm:pt>
    <dgm:pt modelId="{B7B2D2AC-EDF1-4936-94A2-2C5884776D14}" type="sibTrans" cxnId="{AAA04947-89E7-4275-9A46-60D416620005}">
      <dgm:prSet/>
      <dgm:spPr/>
      <dgm:t>
        <a:bodyPr/>
        <a:lstStyle/>
        <a:p>
          <a:endParaRPr lang="en-US"/>
        </a:p>
      </dgm:t>
    </dgm:pt>
    <dgm:pt modelId="{EA965516-061A-46EA-A2B6-0E515D58D157}">
      <dgm:prSet/>
      <dgm:spPr/>
      <dgm:t>
        <a:bodyPr/>
        <a:lstStyle/>
        <a:p>
          <a:r>
            <a:rPr lang="en-US" b="0" i="0" baseline="0" dirty="0"/>
            <a:t>Converted key fields (Year, Latitude, Longitude, Magnitude, Depth) to numeric types for accurate mapping and analysis.</a:t>
          </a:r>
          <a:endParaRPr lang="en-US" dirty="0"/>
        </a:p>
      </dgm:t>
    </dgm:pt>
    <dgm:pt modelId="{4888ED7D-9E24-4903-87CF-13AC552D9A25}" type="parTrans" cxnId="{714F19E1-644C-496C-BEA5-41324D6737E0}">
      <dgm:prSet/>
      <dgm:spPr/>
      <dgm:t>
        <a:bodyPr/>
        <a:lstStyle/>
        <a:p>
          <a:endParaRPr lang="en-US"/>
        </a:p>
      </dgm:t>
    </dgm:pt>
    <dgm:pt modelId="{6134B3E2-2681-4217-9573-ED864CCED771}" type="sibTrans" cxnId="{714F19E1-644C-496C-BEA5-41324D6737E0}">
      <dgm:prSet/>
      <dgm:spPr/>
      <dgm:t>
        <a:bodyPr/>
        <a:lstStyle/>
        <a:p>
          <a:endParaRPr lang="en-US"/>
        </a:p>
      </dgm:t>
    </dgm:pt>
    <dgm:pt modelId="{EE5B4DB2-B696-492B-AC76-409EFB5E1BA3}">
      <dgm:prSet/>
      <dgm:spPr/>
      <dgm:t>
        <a:bodyPr/>
        <a:lstStyle/>
        <a:p>
          <a:r>
            <a:rPr lang="en-US" b="1" i="0" baseline="0" dirty="0"/>
            <a:t>Filtered out</a:t>
          </a:r>
          <a:r>
            <a:rPr lang="en-US" b="0" i="0" baseline="0" dirty="0"/>
            <a:t> incomplete records.</a:t>
          </a:r>
          <a:endParaRPr lang="en-US" dirty="0"/>
        </a:p>
      </dgm:t>
    </dgm:pt>
    <dgm:pt modelId="{B93C2443-B491-4825-8079-BB3CDFCF365B}" type="parTrans" cxnId="{4D951737-CAB4-463C-A4E3-7EE77AB49393}">
      <dgm:prSet/>
      <dgm:spPr/>
      <dgm:t>
        <a:bodyPr/>
        <a:lstStyle/>
        <a:p>
          <a:endParaRPr lang="en-US"/>
        </a:p>
      </dgm:t>
    </dgm:pt>
    <dgm:pt modelId="{E5B27F58-BA3E-4F91-9111-BFDA393461FF}" type="sibTrans" cxnId="{4D951737-CAB4-463C-A4E3-7EE77AB49393}">
      <dgm:prSet/>
      <dgm:spPr/>
      <dgm:t>
        <a:bodyPr/>
        <a:lstStyle/>
        <a:p>
          <a:endParaRPr lang="en-US"/>
        </a:p>
      </dgm:t>
    </dgm:pt>
    <dgm:pt modelId="{847A4BDC-63AB-486E-B9FC-42304360F50A}">
      <dgm:prSet/>
      <dgm:spPr/>
      <dgm:t>
        <a:bodyPr/>
        <a:lstStyle/>
        <a:p>
          <a:r>
            <a:rPr lang="en-US" b="0" i="0" baseline="0" dirty="0"/>
            <a:t>Categorized magnitudes into </a:t>
          </a:r>
          <a:r>
            <a:rPr lang="en-US" b="1" i="0" baseline="0" dirty="0"/>
            <a:t>Low</a:t>
          </a:r>
          <a:r>
            <a:rPr lang="en-US" b="0" i="0" baseline="0" dirty="0"/>
            <a:t>, </a:t>
          </a:r>
          <a:r>
            <a:rPr lang="en-US" b="1" i="0" baseline="0" dirty="0"/>
            <a:t>Strong</a:t>
          </a:r>
          <a:r>
            <a:rPr lang="en-US" b="0" i="0" baseline="0" dirty="0"/>
            <a:t>, and </a:t>
          </a:r>
          <a:r>
            <a:rPr lang="en-US" b="1" i="0" baseline="0" dirty="0"/>
            <a:t>Destructive</a:t>
          </a:r>
          <a:r>
            <a:rPr lang="en-US" b="0" i="0" baseline="0" dirty="0"/>
            <a:t> for bar graph visualization.</a:t>
          </a:r>
          <a:endParaRPr lang="en-US" dirty="0"/>
        </a:p>
      </dgm:t>
    </dgm:pt>
    <dgm:pt modelId="{07CE905E-391E-4969-9F33-1A9F07B2297F}" type="parTrans" cxnId="{296D8ABA-73A4-4A0D-A549-E8A946429DC7}">
      <dgm:prSet/>
      <dgm:spPr/>
      <dgm:t>
        <a:bodyPr/>
        <a:lstStyle/>
        <a:p>
          <a:endParaRPr lang="en-US"/>
        </a:p>
      </dgm:t>
    </dgm:pt>
    <dgm:pt modelId="{0F86FECD-4FAD-4012-8840-BF74D8C3663C}" type="sibTrans" cxnId="{296D8ABA-73A4-4A0D-A549-E8A946429DC7}">
      <dgm:prSet/>
      <dgm:spPr/>
      <dgm:t>
        <a:bodyPr/>
        <a:lstStyle/>
        <a:p>
          <a:endParaRPr lang="en-US"/>
        </a:p>
      </dgm:t>
    </dgm:pt>
    <dgm:pt modelId="{FEAD339C-0F88-4CF9-87A7-C9512B6F32CF}">
      <dgm:prSet/>
      <dgm:spPr/>
      <dgm:t>
        <a:bodyPr/>
        <a:lstStyle/>
        <a:p>
          <a:r>
            <a:rPr lang="en-US" b="0" i="0" baseline="0" dirty="0"/>
            <a:t>Scaled magnitude values for effective </a:t>
          </a:r>
          <a:r>
            <a:rPr lang="en-US" b="1" i="0" baseline="0" dirty="0"/>
            <a:t>heatmap intensity</a:t>
          </a:r>
          <a:r>
            <a:rPr lang="en-US" b="0" i="0" baseline="0" dirty="0"/>
            <a:t> representation.</a:t>
          </a:r>
          <a:endParaRPr lang="en-US" dirty="0"/>
        </a:p>
      </dgm:t>
    </dgm:pt>
    <dgm:pt modelId="{7A595B21-4085-4B57-84E9-047617F9A49F}" type="parTrans" cxnId="{F4FDC729-7B40-4A43-9E62-6347849DFB79}">
      <dgm:prSet/>
      <dgm:spPr/>
      <dgm:t>
        <a:bodyPr/>
        <a:lstStyle/>
        <a:p>
          <a:endParaRPr lang="en-US"/>
        </a:p>
      </dgm:t>
    </dgm:pt>
    <dgm:pt modelId="{4DA62C3E-DA04-42A7-AEB6-8C7A8A682742}" type="sibTrans" cxnId="{F4FDC729-7B40-4A43-9E62-6347849DFB79}">
      <dgm:prSet/>
      <dgm:spPr/>
      <dgm:t>
        <a:bodyPr/>
        <a:lstStyle/>
        <a:p>
          <a:endParaRPr lang="en-US"/>
        </a:p>
      </dgm:t>
    </dgm:pt>
    <dgm:pt modelId="{7C5F07C6-958F-47CA-8EC4-668F2581D26A}">
      <dgm:prSet/>
      <dgm:spPr/>
      <dgm:t>
        <a:bodyPr/>
        <a:lstStyle/>
        <a:p>
          <a:r>
            <a:rPr lang="en-US" b="0" i="0" baseline="0" dirty="0"/>
            <a:t>Sorted data to extract the </a:t>
          </a:r>
          <a:r>
            <a:rPr lang="en-US" b="1" i="0" baseline="0" dirty="0"/>
            <a:t>Top 15 strongest earthquakes</a:t>
          </a:r>
          <a:r>
            <a:rPr lang="en-US" b="0" i="0" baseline="0" dirty="0"/>
            <a:t> for the D3.js bubble chart.</a:t>
          </a:r>
          <a:endParaRPr lang="en-US" dirty="0"/>
        </a:p>
      </dgm:t>
    </dgm:pt>
    <dgm:pt modelId="{DD45600F-82BE-47CA-B7AD-54BF0D9E41BA}" type="parTrans" cxnId="{10ED516F-056D-47FB-A9DA-930636F16354}">
      <dgm:prSet/>
      <dgm:spPr/>
      <dgm:t>
        <a:bodyPr/>
        <a:lstStyle/>
        <a:p>
          <a:endParaRPr lang="en-US"/>
        </a:p>
      </dgm:t>
    </dgm:pt>
    <dgm:pt modelId="{3D7F5283-10CE-4D16-87FF-839C0B1FF3BA}" type="sibTrans" cxnId="{10ED516F-056D-47FB-A9DA-930636F16354}">
      <dgm:prSet/>
      <dgm:spPr/>
      <dgm:t>
        <a:bodyPr/>
        <a:lstStyle/>
        <a:p>
          <a:endParaRPr lang="en-US"/>
        </a:p>
      </dgm:t>
    </dgm:pt>
    <dgm:pt modelId="{32F176B3-10A6-4CA6-A50F-F5DC09682DE7}">
      <dgm:prSet/>
      <dgm:spPr/>
      <dgm:t>
        <a:bodyPr/>
        <a:lstStyle/>
        <a:p>
          <a:r>
            <a:rPr lang="en-US" b="0" i="0" baseline="0" dirty="0"/>
            <a:t>Optimized dataset for smooth performance in interactive visualizations.</a:t>
          </a:r>
          <a:endParaRPr lang="en-US" dirty="0"/>
        </a:p>
      </dgm:t>
    </dgm:pt>
    <dgm:pt modelId="{7637B9E2-B3A7-4FA6-A767-F9BDA27CF1F6}" type="parTrans" cxnId="{20BCBB1E-FDD6-498A-8142-7D3EEF3A839F}">
      <dgm:prSet/>
      <dgm:spPr/>
      <dgm:t>
        <a:bodyPr/>
        <a:lstStyle/>
        <a:p>
          <a:endParaRPr lang="en-US"/>
        </a:p>
      </dgm:t>
    </dgm:pt>
    <dgm:pt modelId="{34B181FB-E1F9-4A9A-AA43-234E98ED9C87}" type="sibTrans" cxnId="{20BCBB1E-FDD6-498A-8142-7D3EEF3A839F}">
      <dgm:prSet/>
      <dgm:spPr/>
      <dgm:t>
        <a:bodyPr/>
        <a:lstStyle/>
        <a:p>
          <a:endParaRPr lang="en-US"/>
        </a:p>
      </dgm:t>
    </dgm:pt>
    <dgm:pt modelId="{6EED3F67-435C-41B7-B060-76A6C5CAAAA6}" type="pres">
      <dgm:prSet presAssocID="{9C966D58-3876-4170-A6B5-A43C14B01EE6}" presName="diagram" presStyleCnt="0">
        <dgm:presLayoutVars>
          <dgm:dir/>
          <dgm:resizeHandles val="exact"/>
        </dgm:presLayoutVars>
      </dgm:prSet>
      <dgm:spPr/>
    </dgm:pt>
    <dgm:pt modelId="{BF338EE3-07BC-4B2E-9DA3-AA59CB9A594C}" type="pres">
      <dgm:prSet presAssocID="{366D4CF6-5A50-4762-B33F-94A360938536}" presName="node" presStyleLbl="node1" presStyleIdx="0" presStyleCnt="7">
        <dgm:presLayoutVars>
          <dgm:bulletEnabled val="1"/>
        </dgm:presLayoutVars>
      </dgm:prSet>
      <dgm:spPr/>
    </dgm:pt>
    <dgm:pt modelId="{8261BF84-169E-42D3-B585-C81078B8B422}" type="pres">
      <dgm:prSet presAssocID="{B7B2D2AC-EDF1-4936-94A2-2C5884776D14}" presName="sibTrans" presStyleCnt="0"/>
      <dgm:spPr/>
    </dgm:pt>
    <dgm:pt modelId="{C07C86F2-3A53-4EB2-851D-2A4BF89F21F7}" type="pres">
      <dgm:prSet presAssocID="{EA965516-061A-46EA-A2B6-0E515D58D157}" presName="node" presStyleLbl="node1" presStyleIdx="1" presStyleCnt="7">
        <dgm:presLayoutVars>
          <dgm:bulletEnabled val="1"/>
        </dgm:presLayoutVars>
      </dgm:prSet>
      <dgm:spPr/>
    </dgm:pt>
    <dgm:pt modelId="{47BB9452-9735-4FB2-9A37-5ED94071FD3A}" type="pres">
      <dgm:prSet presAssocID="{6134B3E2-2681-4217-9573-ED864CCED771}" presName="sibTrans" presStyleCnt="0"/>
      <dgm:spPr/>
    </dgm:pt>
    <dgm:pt modelId="{274B5DEF-B244-49FB-B856-3E298D6317B8}" type="pres">
      <dgm:prSet presAssocID="{EE5B4DB2-B696-492B-AC76-409EFB5E1BA3}" presName="node" presStyleLbl="node1" presStyleIdx="2" presStyleCnt="7">
        <dgm:presLayoutVars>
          <dgm:bulletEnabled val="1"/>
        </dgm:presLayoutVars>
      </dgm:prSet>
      <dgm:spPr/>
    </dgm:pt>
    <dgm:pt modelId="{D32D0380-DD75-4C12-A7E1-90A3A917C82D}" type="pres">
      <dgm:prSet presAssocID="{E5B27F58-BA3E-4F91-9111-BFDA393461FF}" presName="sibTrans" presStyleCnt="0"/>
      <dgm:spPr/>
    </dgm:pt>
    <dgm:pt modelId="{E75AD48F-1C28-4268-A68E-27F68A604557}" type="pres">
      <dgm:prSet presAssocID="{847A4BDC-63AB-486E-B9FC-42304360F50A}" presName="node" presStyleLbl="node1" presStyleIdx="3" presStyleCnt="7">
        <dgm:presLayoutVars>
          <dgm:bulletEnabled val="1"/>
        </dgm:presLayoutVars>
      </dgm:prSet>
      <dgm:spPr/>
    </dgm:pt>
    <dgm:pt modelId="{1DFE8E02-94CB-4CA5-A680-DB0D3AFA6655}" type="pres">
      <dgm:prSet presAssocID="{0F86FECD-4FAD-4012-8840-BF74D8C3663C}" presName="sibTrans" presStyleCnt="0"/>
      <dgm:spPr/>
    </dgm:pt>
    <dgm:pt modelId="{D46665B1-ADBD-4076-910C-8FEAFF77024C}" type="pres">
      <dgm:prSet presAssocID="{FEAD339C-0F88-4CF9-87A7-C9512B6F32CF}" presName="node" presStyleLbl="node1" presStyleIdx="4" presStyleCnt="7">
        <dgm:presLayoutVars>
          <dgm:bulletEnabled val="1"/>
        </dgm:presLayoutVars>
      </dgm:prSet>
      <dgm:spPr/>
    </dgm:pt>
    <dgm:pt modelId="{7844118C-244B-4D86-9420-909D276B0245}" type="pres">
      <dgm:prSet presAssocID="{4DA62C3E-DA04-42A7-AEB6-8C7A8A682742}" presName="sibTrans" presStyleCnt="0"/>
      <dgm:spPr/>
    </dgm:pt>
    <dgm:pt modelId="{535DB182-1857-42DB-94A6-EC0B19EAA2B3}" type="pres">
      <dgm:prSet presAssocID="{7C5F07C6-958F-47CA-8EC4-668F2581D26A}" presName="node" presStyleLbl="node1" presStyleIdx="5" presStyleCnt="7">
        <dgm:presLayoutVars>
          <dgm:bulletEnabled val="1"/>
        </dgm:presLayoutVars>
      </dgm:prSet>
      <dgm:spPr/>
    </dgm:pt>
    <dgm:pt modelId="{0FAD9F5C-2D71-4386-B8D1-3787D39A0677}" type="pres">
      <dgm:prSet presAssocID="{3D7F5283-10CE-4D16-87FF-839C0B1FF3BA}" presName="sibTrans" presStyleCnt="0"/>
      <dgm:spPr/>
    </dgm:pt>
    <dgm:pt modelId="{EECF5151-8478-4A6F-80A6-FE4A31DE1EB6}" type="pres">
      <dgm:prSet presAssocID="{32F176B3-10A6-4CA6-A50F-F5DC09682DE7}" presName="node" presStyleLbl="node1" presStyleIdx="6" presStyleCnt="7">
        <dgm:presLayoutVars>
          <dgm:bulletEnabled val="1"/>
        </dgm:presLayoutVars>
      </dgm:prSet>
      <dgm:spPr/>
    </dgm:pt>
  </dgm:ptLst>
  <dgm:cxnLst>
    <dgm:cxn modelId="{20BCBB1E-FDD6-498A-8142-7D3EEF3A839F}" srcId="{9C966D58-3876-4170-A6B5-A43C14B01EE6}" destId="{32F176B3-10A6-4CA6-A50F-F5DC09682DE7}" srcOrd="6" destOrd="0" parTransId="{7637B9E2-B3A7-4FA6-A767-F9BDA27CF1F6}" sibTransId="{34B181FB-E1F9-4A9A-AA43-234E98ED9C87}"/>
    <dgm:cxn modelId="{4EA44D1F-F5CD-42D1-8C9F-B03E48F4BB6D}" type="presOf" srcId="{847A4BDC-63AB-486E-B9FC-42304360F50A}" destId="{E75AD48F-1C28-4268-A68E-27F68A604557}" srcOrd="0" destOrd="0" presId="urn:microsoft.com/office/officeart/2005/8/layout/default"/>
    <dgm:cxn modelId="{85981A21-1528-4A3D-B61B-263B6C62A7E8}" type="presOf" srcId="{EE5B4DB2-B696-492B-AC76-409EFB5E1BA3}" destId="{274B5DEF-B244-49FB-B856-3E298D6317B8}" srcOrd="0" destOrd="0" presId="urn:microsoft.com/office/officeart/2005/8/layout/default"/>
    <dgm:cxn modelId="{F4FDC729-7B40-4A43-9E62-6347849DFB79}" srcId="{9C966D58-3876-4170-A6B5-A43C14B01EE6}" destId="{FEAD339C-0F88-4CF9-87A7-C9512B6F32CF}" srcOrd="4" destOrd="0" parTransId="{7A595B21-4085-4B57-84E9-047617F9A49F}" sibTransId="{4DA62C3E-DA04-42A7-AEB6-8C7A8A682742}"/>
    <dgm:cxn modelId="{4D951737-CAB4-463C-A4E3-7EE77AB49393}" srcId="{9C966D58-3876-4170-A6B5-A43C14B01EE6}" destId="{EE5B4DB2-B696-492B-AC76-409EFB5E1BA3}" srcOrd="2" destOrd="0" parTransId="{B93C2443-B491-4825-8079-BB3CDFCF365B}" sibTransId="{E5B27F58-BA3E-4F91-9111-BFDA393461FF}"/>
    <dgm:cxn modelId="{0D05B161-AB80-4D10-93DB-8442D594D587}" type="presOf" srcId="{366D4CF6-5A50-4762-B33F-94A360938536}" destId="{BF338EE3-07BC-4B2E-9DA3-AA59CB9A594C}" srcOrd="0" destOrd="0" presId="urn:microsoft.com/office/officeart/2005/8/layout/default"/>
    <dgm:cxn modelId="{AAA04947-89E7-4275-9A46-60D416620005}" srcId="{9C966D58-3876-4170-A6B5-A43C14B01EE6}" destId="{366D4CF6-5A50-4762-B33F-94A360938536}" srcOrd="0" destOrd="0" parTransId="{7D2D5FB3-F69B-4930-B465-99ABCC5EC554}" sibTransId="{B7B2D2AC-EDF1-4936-94A2-2C5884776D14}"/>
    <dgm:cxn modelId="{10ED516F-056D-47FB-A9DA-930636F16354}" srcId="{9C966D58-3876-4170-A6B5-A43C14B01EE6}" destId="{7C5F07C6-958F-47CA-8EC4-668F2581D26A}" srcOrd="5" destOrd="0" parTransId="{DD45600F-82BE-47CA-B7AD-54BF0D9E41BA}" sibTransId="{3D7F5283-10CE-4D16-87FF-839C0B1FF3BA}"/>
    <dgm:cxn modelId="{EA2C3157-2E0F-43D8-9D82-DCAAF7091C49}" type="presOf" srcId="{FEAD339C-0F88-4CF9-87A7-C9512B6F32CF}" destId="{D46665B1-ADBD-4076-910C-8FEAFF77024C}" srcOrd="0" destOrd="0" presId="urn:microsoft.com/office/officeart/2005/8/layout/default"/>
    <dgm:cxn modelId="{28136292-811C-4799-8322-74A10383F4F1}" type="presOf" srcId="{7C5F07C6-958F-47CA-8EC4-668F2581D26A}" destId="{535DB182-1857-42DB-94A6-EC0B19EAA2B3}" srcOrd="0" destOrd="0" presId="urn:microsoft.com/office/officeart/2005/8/layout/default"/>
    <dgm:cxn modelId="{3AB1BC93-3A49-4A03-A3AA-B9BDDD36C3AF}" type="presOf" srcId="{EA965516-061A-46EA-A2B6-0E515D58D157}" destId="{C07C86F2-3A53-4EB2-851D-2A4BF89F21F7}" srcOrd="0" destOrd="0" presId="urn:microsoft.com/office/officeart/2005/8/layout/default"/>
    <dgm:cxn modelId="{325494A3-1D1C-4DEC-964A-234566418087}" type="presOf" srcId="{32F176B3-10A6-4CA6-A50F-F5DC09682DE7}" destId="{EECF5151-8478-4A6F-80A6-FE4A31DE1EB6}" srcOrd="0" destOrd="0" presId="urn:microsoft.com/office/officeart/2005/8/layout/default"/>
    <dgm:cxn modelId="{9057C0AA-75A5-462B-9A3E-C60A0C060338}" type="presOf" srcId="{9C966D58-3876-4170-A6B5-A43C14B01EE6}" destId="{6EED3F67-435C-41B7-B060-76A6C5CAAAA6}" srcOrd="0" destOrd="0" presId="urn:microsoft.com/office/officeart/2005/8/layout/default"/>
    <dgm:cxn modelId="{296D8ABA-73A4-4A0D-A549-E8A946429DC7}" srcId="{9C966D58-3876-4170-A6B5-A43C14B01EE6}" destId="{847A4BDC-63AB-486E-B9FC-42304360F50A}" srcOrd="3" destOrd="0" parTransId="{07CE905E-391E-4969-9F33-1A9F07B2297F}" sibTransId="{0F86FECD-4FAD-4012-8840-BF74D8C3663C}"/>
    <dgm:cxn modelId="{714F19E1-644C-496C-BEA5-41324D6737E0}" srcId="{9C966D58-3876-4170-A6B5-A43C14B01EE6}" destId="{EA965516-061A-46EA-A2B6-0E515D58D157}" srcOrd="1" destOrd="0" parTransId="{4888ED7D-9E24-4903-87CF-13AC552D9A25}" sibTransId="{6134B3E2-2681-4217-9573-ED864CCED771}"/>
    <dgm:cxn modelId="{9BCA2F19-1E04-47B1-844F-BB60015F975B}" type="presParOf" srcId="{6EED3F67-435C-41B7-B060-76A6C5CAAAA6}" destId="{BF338EE3-07BC-4B2E-9DA3-AA59CB9A594C}" srcOrd="0" destOrd="0" presId="urn:microsoft.com/office/officeart/2005/8/layout/default"/>
    <dgm:cxn modelId="{4895F898-BA3D-4024-8FAD-78C90739D5A8}" type="presParOf" srcId="{6EED3F67-435C-41B7-B060-76A6C5CAAAA6}" destId="{8261BF84-169E-42D3-B585-C81078B8B422}" srcOrd="1" destOrd="0" presId="urn:microsoft.com/office/officeart/2005/8/layout/default"/>
    <dgm:cxn modelId="{0DAF5EFD-BBE0-4580-A4AB-4DDE4204A2ED}" type="presParOf" srcId="{6EED3F67-435C-41B7-B060-76A6C5CAAAA6}" destId="{C07C86F2-3A53-4EB2-851D-2A4BF89F21F7}" srcOrd="2" destOrd="0" presId="urn:microsoft.com/office/officeart/2005/8/layout/default"/>
    <dgm:cxn modelId="{D35BD87C-266D-447D-826B-CA0A0071C507}" type="presParOf" srcId="{6EED3F67-435C-41B7-B060-76A6C5CAAAA6}" destId="{47BB9452-9735-4FB2-9A37-5ED94071FD3A}" srcOrd="3" destOrd="0" presId="urn:microsoft.com/office/officeart/2005/8/layout/default"/>
    <dgm:cxn modelId="{F9DB38B4-F919-46C3-A277-61C2EB6FD737}" type="presParOf" srcId="{6EED3F67-435C-41B7-B060-76A6C5CAAAA6}" destId="{274B5DEF-B244-49FB-B856-3E298D6317B8}" srcOrd="4" destOrd="0" presId="urn:microsoft.com/office/officeart/2005/8/layout/default"/>
    <dgm:cxn modelId="{A036D668-3D6E-4615-A214-671BFDCE8531}" type="presParOf" srcId="{6EED3F67-435C-41B7-B060-76A6C5CAAAA6}" destId="{D32D0380-DD75-4C12-A7E1-90A3A917C82D}" srcOrd="5" destOrd="0" presId="urn:microsoft.com/office/officeart/2005/8/layout/default"/>
    <dgm:cxn modelId="{0CE88C9D-781A-4C1F-8901-42637E301F16}" type="presParOf" srcId="{6EED3F67-435C-41B7-B060-76A6C5CAAAA6}" destId="{E75AD48F-1C28-4268-A68E-27F68A604557}" srcOrd="6" destOrd="0" presId="urn:microsoft.com/office/officeart/2005/8/layout/default"/>
    <dgm:cxn modelId="{ECC67D88-1AC0-461C-8B27-6AED22437CCC}" type="presParOf" srcId="{6EED3F67-435C-41B7-B060-76A6C5CAAAA6}" destId="{1DFE8E02-94CB-4CA5-A680-DB0D3AFA6655}" srcOrd="7" destOrd="0" presId="urn:microsoft.com/office/officeart/2005/8/layout/default"/>
    <dgm:cxn modelId="{3B64FCD5-E12D-446A-AE7E-6B1AF7EC4413}" type="presParOf" srcId="{6EED3F67-435C-41B7-B060-76A6C5CAAAA6}" destId="{D46665B1-ADBD-4076-910C-8FEAFF77024C}" srcOrd="8" destOrd="0" presId="urn:microsoft.com/office/officeart/2005/8/layout/default"/>
    <dgm:cxn modelId="{2D396FAF-4910-44FF-ABB9-8DE7F25EFE63}" type="presParOf" srcId="{6EED3F67-435C-41B7-B060-76A6C5CAAAA6}" destId="{7844118C-244B-4D86-9420-909D276B0245}" srcOrd="9" destOrd="0" presId="urn:microsoft.com/office/officeart/2005/8/layout/default"/>
    <dgm:cxn modelId="{5B0C4C17-2F39-48D1-9ADE-9100DA4B6C2D}" type="presParOf" srcId="{6EED3F67-435C-41B7-B060-76A6C5CAAAA6}" destId="{535DB182-1857-42DB-94A6-EC0B19EAA2B3}" srcOrd="10" destOrd="0" presId="urn:microsoft.com/office/officeart/2005/8/layout/default"/>
    <dgm:cxn modelId="{8B645A81-9DDC-4B8F-98B6-0BC504B056A6}" type="presParOf" srcId="{6EED3F67-435C-41B7-B060-76A6C5CAAAA6}" destId="{0FAD9F5C-2D71-4386-B8D1-3787D39A0677}" srcOrd="11" destOrd="0" presId="urn:microsoft.com/office/officeart/2005/8/layout/default"/>
    <dgm:cxn modelId="{985EDBAA-6D2B-4E4F-99ED-31E98D25DA0C}" type="presParOf" srcId="{6EED3F67-435C-41B7-B060-76A6C5CAAAA6}" destId="{EECF5151-8478-4A6F-80A6-FE4A31DE1EB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EAAA1-7653-4410-98C3-3C49D8DDE0BC}">
      <dsp:nvSpPr>
        <dsp:cNvPr id="0" name=""/>
        <dsp:cNvSpPr/>
      </dsp:nvSpPr>
      <dsp:spPr>
        <a:xfrm>
          <a:off x="0" y="736"/>
          <a:ext cx="6101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5F3FFD-944E-4567-ACB8-0D08FF8EEE9B}">
      <dsp:nvSpPr>
        <dsp:cNvPr id="0" name=""/>
        <dsp:cNvSpPr/>
      </dsp:nvSpPr>
      <dsp:spPr>
        <a:xfrm>
          <a:off x="0" y="736"/>
          <a:ext cx="6101412" cy="12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Earthquakes are among the most </a:t>
          </a:r>
          <a:r>
            <a:rPr lang="en-US" sz="2100" b="1" i="0" kern="1200" baseline="0"/>
            <a:t>devastating and unpredictable</a:t>
          </a:r>
          <a:r>
            <a:rPr lang="en-US" sz="2100" b="0" i="0" kern="1200" baseline="0"/>
            <a:t> natural disasters, causing widespread destruction, loss of life, and economic impact.</a:t>
          </a:r>
          <a:endParaRPr lang="en-US" sz="2100" kern="1200"/>
        </a:p>
      </dsp:txBody>
      <dsp:txXfrm>
        <a:off x="0" y="736"/>
        <a:ext cx="6101412" cy="1206310"/>
      </dsp:txXfrm>
    </dsp:sp>
    <dsp:sp modelId="{9807EA11-EDA9-409A-A949-211909B9716E}">
      <dsp:nvSpPr>
        <dsp:cNvPr id="0" name=""/>
        <dsp:cNvSpPr/>
      </dsp:nvSpPr>
      <dsp:spPr>
        <a:xfrm>
          <a:off x="0" y="1207046"/>
          <a:ext cx="6101412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B2F30-68AA-46E0-A72F-C812FB8FA9B8}">
      <dsp:nvSpPr>
        <dsp:cNvPr id="0" name=""/>
        <dsp:cNvSpPr/>
      </dsp:nvSpPr>
      <dsp:spPr>
        <a:xfrm>
          <a:off x="0" y="1207046"/>
          <a:ext cx="6101412" cy="12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Understanding </a:t>
          </a:r>
          <a:r>
            <a:rPr lang="en-US" sz="2100" b="1" i="0" kern="1200" baseline="0"/>
            <a:t>seismic patterns</a:t>
          </a:r>
          <a:r>
            <a:rPr lang="en-US" sz="2100" b="0" i="0" kern="1200" baseline="0"/>
            <a:t> through historical data is essential for improving </a:t>
          </a:r>
          <a:r>
            <a:rPr lang="en-US" sz="2100" b="1" i="0" kern="1200" baseline="0"/>
            <a:t>disaster preparedness</a:t>
          </a:r>
          <a:r>
            <a:rPr lang="en-US" sz="2100" b="0" i="0" kern="1200" baseline="0"/>
            <a:t>, risk assessment, and public safety.</a:t>
          </a:r>
          <a:endParaRPr lang="en-US" sz="2100" kern="1200"/>
        </a:p>
      </dsp:txBody>
      <dsp:txXfrm>
        <a:off x="0" y="1207046"/>
        <a:ext cx="6101412" cy="1206310"/>
      </dsp:txXfrm>
    </dsp:sp>
    <dsp:sp modelId="{19D49022-EE01-4B73-841E-1D70B6B75984}">
      <dsp:nvSpPr>
        <dsp:cNvPr id="0" name=""/>
        <dsp:cNvSpPr/>
      </dsp:nvSpPr>
      <dsp:spPr>
        <a:xfrm>
          <a:off x="0" y="2413356"/>
          <a:ext cx="6101412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17FD3-BA4F-45A3-80D4-5915773C204A}">
      <dsp:nvSpPr>
        <dsp:cNvPr id="0" name=""/>
        <dsp:cNvSpPr/>
      </dsp:nvSpPr>
      <dsp:spPr>
        <a:xfrm>
          <a:off x="0" y="2413356"/>
          <a:ext cx="6101412" cy="12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Raw earthquake data is often vast and complex, making it difficult to extract meaningful insights without proper tools.</a:t>
          </a:r>
          <a:endParaRPr lang="en-US" sz="2100" kern="1200"/>
        </a:p>
      </dsp:txBody>
      <dsp:txXfrm>
        <a:off x="0" y="2413356"/>
        <a:ext cx="6101412" cy="1206310"/>
      </dsp:txXfrm>
    </dsp:sp>
    <dsp:sp modelId="{63ECA983-EA80-4800-93DA-E98F7ADF88FB}">
      <dsp:nvSpPr>
        <dsp:cNvPr id="0" name=""/>
        <dsp:cNvSpPr/>
      </dsp:nvSpPr>
      <dsp:spPr>
        <a:xfrm>
          <a:off x="0" y="3619666"/>
          <a:ext cx="6101412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9E133-3328-4E04-8D12-6278277E3AEA}">
      <dsp:nvSpPr>
        <dsp:cNvPr id="0" name=""/>
        <dsp:cNvSpPr/>
      </dsp:nvSpPr>
      <dsp:spPr>
        <a:xfrm>
          <a:off x="0" y="3619666"/>
          <a:ext cx="6101412" cy="12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Data visualization</a:t>
          </a:r>
          <a:r>
            <a:rPr lang="en-US" sz="2100" b="0" i="0" kern="1200" baseline="0"/>
            <a:t> transforms this complexity into clear, interactive visuals, enabling easier exploration of trends, hotspots, and the severity of seismic activities.</a:t>
          </a:r>
          <a:endParaRPr lang="en-US" sz="2100" kern="1200"/>
        </a:p>
      </dsp:txBody>
      <dsp:txXfrm>
        <a:off x="0" y="3619666"/>
        <a:ext cx="6101412" cy="1206310"/>
      </dsp:txXfrm>
    </dsp:sp>
    <dsp:sp modelId="{DAAD9066-3DDE-41BE-86B1-2262E8839FBA}">
      <dsp:nvSpPr>
        <dsp:cNvPr id="0" name=""/>
        <dsp:cNvSpPr/>
      </dsp:nvSpPr>
      <dsp:spPr>
        <a:xfrm>
          <a:off x="0" y="4825976"/>
          <a:ext cx="6101412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359695-9161-4762-BBF3-4F5D3DB77D64}">
      <dsp:nvSpPr>
        <dsp:cNvPr id="0" name=""/>
        <dsp:cNvSpPr/>
      </dsp:nvSpPr>
      <dsp:spPr>
        <a:xfrm>
          <a:off x="0" y="4825976"/>
          <a:ext cx="6101412" cy="120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This project leverages modern visualization technologies to make global earthquake data </a:t>
          </a:r>
          <a:r>
            <a:rPr lang="en-US" sz="2100" b="1" i="0" kern="1200" baseline="0"/>
            <a:t>accessible</a:t>
          </a:r>
          <a:r>
            <a:rPr lang="en-US" sz="2100" b="0" i="0" kern="1200" baseline="0"/>
            <a:t>, </a:t>
          </a:r>
          <a:r>
            <a:rPr lang="en-US" sz="2100" b="1" i="0" kern="1200" baseline="0"/>
            <a:t>informative</a:t>
          </a:r>
          <a:r>
            <a:rPr lang="en-US" sz="2100" b="0" i="0" kern="1200" baseline="0"/>
            <a:t>, and </a:t>
          </a:r>
          <a:r>
            <a:rPr lang="en-US" sz="2100" b="1" i="0" kern="1200" baseline="0"/>
            <a:t>actionable</a:t>
          </a:r>
          <a:r>
            <a:rPr lang="en-US" sz="2100" b="0" i="0" kern="1200" baseline="0"/>
            <a:t> for researchers, policymakers, and the public.</a:t>
          </a:r>
          <a:endParaRPr lang="en-US" sz="2100" kern="1200"/>
        </a:p>
      </dsp:txBody>
      <dsp:txXfrm>
        <a:off x="0" y="4825976"/>
        <a:ext cx="6101412" cy="1206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38EE3-07BC-4B2E-9DA3-AA59CB9A594C}">
      <dsp:nvSpPr>
        <dsp:cNvPr id="0" name=""/>
        <dsp:cNvSpPr/>
      </dsp:nvSpPr>
      <dsp:spPr>
        <a:xfrm>
          <a:off x="66389" y="2024"/>
          <a:ext cx="2614076" cy="156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Loaded dataset</a:t>
          </a:r>
          <a:r>
            <a:rPr lang="en-US" sz="1900" b="0" i="0" kern="1200" baseline="0" dirty="0"/>
            <a:t> from Kaggle (USGS source) using </a:t>
          </a:r>
          <a:r>
            <a:rPr lang="en-US" sz="1900" kern="1200" dirty="0"/>
            <a:t>d3.csv()</a:t>
          </a:r>
        </a:p>
      </dsp:txBody>
      <dsp:txXfrm>
        <a:off x="66389" y="2024"/>
        <a:ext cx="2614076" cy="1568446"/>
      </dsp:txXfrm>
    </dsp:sp>
    <dsp:sp modelId="{C07C86F2-3A53-4EB2-851D-2A4BF89F21F7}">
      <dsp:nvSpPr>
        <dsp:cNvPr id="0" name=""/>
        <dsp:cNvSpPr/>
      </dsp:nvSpPr>
      <dsp:spPr>
        <a:xfrm>
          <a:off x="2941873" y="2024"/>
          <a:ext cx="2614076" cy="156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Converted key fields (Year, Latitude, Longitude, Magnitude, Depth) to numeric types for accurate mapping and analysis.</a:t>
          </a:r>
          <a:endParaRPr lang="en-US" sz="1900" kern="1200" dirty="0"/>
        </a:p>
      </dsp:txBody>
      <dsp:txXfrm>
        <a:off x="2941873" y="2024"/>
        <a:ext cx="2614076" cy="1568446"/>
      </dsp:txXfrm>
    </dsp:sp>
    <dsp:sp modelId="{274B5DEF-B244-49FB-B856-3E298D6317B8}">
      <dsp:nvSpPr>
        <dsp:cNvPr id="0" name=""/>
        <dsp:cNvSpPr/>
      </dsp:nvSpPr>
      <dsp:spPr>
        <a:xfrm>
          <a:off x="5817358" y="2024"/>
          <a:ext cx="2614076" cy="156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Filtered out</a:t>
          </a:r>
          <a:r>
            <a:rPr lang="en-US" sz="1900" b="0" i="0" kern="1200" baseline="0" dirty="0"/>
            <a:t> incomplete records.</a:t>
          </a:r>
          <a:endParaRPr lang="en-US" sz="1900" kern="1200" dirty="0"/>
        </a:p>
      </dsp:txBody>
      <dsp:txXfrm>
        <a:off x="5817358" y="2024"/>
        <a:ext cx="2614076" cy="1568446"/>
      </dsp:txXfrm>
    </dsp:sp>
    <dsp:sp modelId="{E75AD48F-1C28-4268-A68E-27F68A604557}">
      <dsp:nvSpPr>
        <dsp:cNvPr id="0" name=""/>
        <dsp:cNvSpPr/>
      </dsp:nvSpPr>
      <dsp:spPr>
        <a:xfrm>
          <a:off x="66389" y="1831877"/>
          <a:ext cx="2614076" cy="156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Categorized magnitudes into </a:t>
          </a:r>
          <a:r>
            <a:rPr lang="en-US" sz="1900" b="1" i="0" kern="1200" baseline="0" dirty="0"/>
            <a:t>Low</a:t>
          </a:r>
          <a:r>
            <a:rPr lang="en-US" sz="1900" b="0" i="0" kern="1200" baseline="0" dirty="0"/>
            <a:t>, </a:t>
          </a:r>
          <a:r>
            <a:rPr lang="en-US" sz="1900" b="1" i="0" kern="1200" baseline="0" dirty="0"/>
            <a:t>Strong</a:t>
          </a:r>
          <a:r>
            <a:rPr lang="en-US" sz="1900" b="0" i="0" kern="1200" baseline="0" dirty="0"/>
            <a:t>, and </a:t>
          </a:r>
          <a:r>
            <a:rPr lang="en-US" sz="1900" b="1" i="0" kern="1200" baseline="0" dirty="0"/>
            <a:t>Destructive</a:t>
          </a:r>
          <a:r>
            <a:rPr lang="en-US" sz="1900" b="0" i="0" kern="1200" baseline="0" dirty="0"/>
            <a:t> for bar graph visualization.</a:t>
          </a:r>
          <a:endParaRPr lang="en-US" sz="1900" kern="1200" dirty="0"/>
        </a:p>
      </dsp:txBody>
      <dsp:txXfrm>
        <a:off x="66389" y="1831877"/>
        <a:ext cx="2614076" cy="1568446"/>
      </dsp:txXfrm>
    </dsp:sp>
    <dsp:sp modelId="{D46665B1-ADBD-4076-910C-8FEAFF77024C}">
      <dsp:nvSpPr>
        <dsp:cNvPr id="0" name=""/>
        <dsp:cNvSpPr/>
      </dsp:nvSpPr>
      <dsp:spPr>
        <a:xfrm>
          <a:off x="2941873" y="1831877"/>
          <a:ext cx="2614076" cy="156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Scaled magnitude values for effective </a:t>
          </a:r>
          <a:r>
            <a:rPr lang="en-US" sz="1900" b="1" i="0" kern="1200" baseline="0" dirty="0"/>
            <a:t>heatmap intensity</a:t>
          </a:r>
          <a:r>
            <a:rPr lang="en-US" sz="1900" b="0" i="0" kern="1200" baseline="0" dirty="0"/>
            <a:t> representation.</a:t>
          </a:r>
          <a:endParaRPr lang="en-US" sz="1900" kern="1200" dirty="0"/>
        </a:p>
      </dsp:txBody>
      <dsp:txXfrm>
        <a:off x="2941873" y="1831877"/>
        <a:ext cx="2614076" cy="1568446"/>
      </dsp:txXfrm>
    </dsp:sp>
    <dsp:sp modelId="{535DB182-1857-42DB-94A6-EC0B19EAA2B3}">
      <dsp:nvSpPr>
        <dsp:cNvPr id="0" name=""/>
        <dsp:cNvSpPr/>
      </dsp:nvSpPr>
      <dsp:spPr>
        <a:xfrm>
          <a:off x="5817358" y="1831877"/>
          <a:ext cx="2614076" cy="156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Sorted data to extract the </a:t>
          </a:r>
          <a:r>
            <a:rPr lang="en-US" sz="1900" b="1" i="0" kern="1200" baseline="0" dirty="0"/>
            <a:t>Top 15 strongest earthquakes</a:t>
          </a:r>
          <a:r>
            <a:rPr lang="en-US" sz="1900" b="0" i="0" kern="1200" baseline="0" dirty="0"/>
            <a:t> for the D3.js bubble chart.</a:t>
          </a:r>
          <a:endParaRPr lang="en-US" sz="1900" kern="1200" dirty="0"/>
        </a:p>
      </dsp:txBody>
      <dsp:txXfrm>
        <a:off x="5817358" y="1831877"/>
        <a:ext cx="2614076" cy="1568446"/>
      </dsp:txXfrm>
    </dsp:sp>
    <dsp:sp modelId="{EECF5151-8478-4A6F-80A6-FE4A31DE1EB6}">
      <dsp:nvSpPr>
        <dsp:cNvPr id="0" name=""/>
        <dsp:cNvSpPr/>
      </dsp:nvSpPr>
      <dsp:spPr>
        <a:xfrm>
          <a:off x="2941873" y="3661731"/>
          <a:ext cx="2614076" cy="1568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Optimized dataset for smooth performance in interactive visualizations.</a:t>
          </a:r>
          <a:endParaRPr lang="en-US" sz="1900" kern="1200" dirty="0"/>
        </a:p>
      </dsp:txBody>
      <dsp:txXfrm>
        <a:off x="2941873" y="3661731"/>
        <a:ext cx="2614076" cy="156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EFFD0-4FDB-40C3-BBB9-60AA2582CCF6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0E16-2B68-4AFE-8915-C642EDD59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0E16-2B68-4AFE-8915-C642EDD5910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0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0E16-2B68-4AFE-8915-C642EDD5910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70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5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0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353" y="2050760"/>
            <a:ext cx="6593681" cy="1380552"/>
          </a:xfrm>
        </p:spPr>
        <p:txBody>
          <a:bodyPr>
            <a:normAutofit/>
          </a:bodyPr>
          <a:lstStyle/>
          <a:p>
            <a:pPr algn="ctr"/>
            <a:r>
              <a:rPr sz="4400" u="sng" dirty="0">
                <a:solidFill>
                  <a:srgbClr val="000000"/>
                </a:solidFill>
              </a:rPr>
              <a:t>Global Earthquake Visualization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endParaRPr lang="en-IN" dirty="0">
              <a:solidFill>
                <a:srgbClr val="000000"/>
              </a:solidFill>
            </a:endParaRPr>
          </a:p>
          <a:p>
            <a:pPr algn="r"/>
            <a:endParaRPr lang="en-IN" dirty="0">
              <a:solidFill>
                <a:srgbClr val="000000"/>
              </a:solidFill>
            </a:endParaRPr>
          </a:p>
          <a:p>
            <a:pPr algn="r"/>
            <a:r>
              <a:rPr lang="en-IN" dirty="0">
                <a:solidFill>
                  <a:srgbClr val="000000"/>
                </a:solidFill>
              </a:rPr>
              <a:t>By - Siddharth Munagala (02197077)</a:t>
            </a:r>
          </a:p>
          <a:p>
            <a:pPr algn="r"/>
            <a:r>
              <a:rPr dirty="0">
                <a:solidFill>
                  <a:srgbClr val="000000"/>
                </a:solidFill>
              </a:rPr>
              <a:t>Rohit</a:t>
            </a:r>
            <a:r>
              <a:rPr lang="en-IN" dirty="0">
                <a:solidFill>
                  <a:srgbClr val="000000"/>
                </a:solidFill>
              </a:rPr>
              <a:t> SHIRKE (</a:t>
            </a:r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02186822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696" y="390865"/>
            <a:ext cx="4688382" cy="104388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000000"/>
                </a:solidFill>
              </a:rPr>
              <a:t>Visualizations: Bar graph</a:t>
            </a:r>
            <a:endParaRPr lang="en-IN" sz="2800" cap="none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" y="1438474"/>
            <a:ext cx="7885694" cy="3541712"/>
          </a:xfrm>
        </p:spPr>
      </p:pic>
      <p:sp>
        <p:nvSpPr>
          <p:cNvPr id="6" name="TextBox 5"/>
          <p:cNvSpPr txBox="1"/>
          <p:nvPr/>
        </p:nvSpPr>
        <p:spPr>
          <a:xfrm>
            <a:off x="884552" y="5205606"/>
            <a:ext cx="737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Shows the distribution of earthquakes categorized by magnitude, emphasizing the prevalence of strong but non-destructive events.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7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889" y="618518"/>
            <a:ext cx="286870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Visualizations: Bubble 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4" r="31285" b="1"/>
          <a:stretch/>
        </p:blipFill>
        <p:spPr>
          <a:xfrm>
            <a:off x="-4197" y="10"/>
            <a:ext cx="5668905" cy="685799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/>
          <p:cNvSpPr txBox="1"/>
          <p:nvPr/>
        </p:nvSpPr>
        <p:spPr>
          <a:xfrm>
            <a:off x="5971889" y="3152598"/>
            <a:ext cx="231366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/>
              <a:t>Visualizes the top 15 strongest earthquakes, where bubble size reflects magnitude, offering a clear comparison of extreme seismic events.</a:t>
            </a:r>
          </a:p>
        </p:txBody>
      </p:sp>
    </p:spTree>
    <p:extLst>
      <p:ext uri="{BB962C8B-B14F-4D97-AF65-F5344CB8AC3E}">
        <p14:creationId xmlns:p14="http://schemas.microsoft.com/office/powerpoint/2010/main" val="273939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Visualizations: donut chart (Breakdown of seismic event causes)</a:t>
            </a:r>
          </a:p>
        </p:txBody>
      </p:sp>
      <p:sp useBgFill="1">
        <p:nvSpPr>
          <p:cNvPr id="61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1575364"/>
            <a:ext cx="4584286" cy="3701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7030" y="2249487"/>
            <a:ext cx="24607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Breaks down seismic events by cause, illustrating the dominance of natural earthquakes over human-induced seismic activities</a:t>
            </a:r>
          </a:p>
        </p:txBody>
      </p:sp>
    </p:spTree>
    <p:extLst>
      <p:ext uri="{BB962C8B-B14F-4D97-AF65-F5344CB8AC3E}">
        <p14:creationId xmlns:p14="http://schemas.microsoft.com/office/powerpoint/2010/main" val="89933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6" y="-1352"/>
            <a:ext cx="4814049" cy="1086340"/>
          </a:xfrm>
        </p:spPr>
        <p:txBody>
          <a:bodyPr/>
          <a:lstStyle/>
          <a:p>
            <a:r>
              <a:rPr dirty="0">
                <a:solidFill>
                  <a:srgbClr val="000000"/>
                </a:solidFill>
              </a:rPr>
              <a:t>Wireframe Sketches</a:t>
            </a:r>
          </a:p>
        </p:txBody>
      </p:sp>
      <p:pic>
        <p:nvPicPr>
          <p:cNvPr id="3" name="Picture 2" descr="A graph paper with writing on it&#10;&#10;AI-generated content may be incorrect.">
            <a:extLst>
              <a:ext uri="{FF2B5EF4-FFF2-40B4-BE49-F238E27FC236}">
                <a16:creationId xmlns:a16="http://schemas.microsoft.com/office/drawing/2014/main" id="{5DD7B862-9A04-AB07-0885-B0AE48E3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98" y="1081851"/>
            <a:ext cx="4268612" cy="56068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239" y="253201"/>
            <a:ext cx="7429499" cy="1045830"/>
          </a:xfrm>
        </p:spPr>
        <p:txBody>
          <a:bodyPr/>
          <a:lstStyle/>
          <a:p>
            <a:pPr algn="ctr"/>
            <a:r>
              <a:rPr dirty="0">
                <a:solidFill>
                  <a:srgbClr val="000000"/>
                </a:solidFill>
              </a:rPr>
              <a:t>Conclusion &amp; Future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8" y="1458409"/>
            <a:ext cx="7963849" cy="5308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u="sng" dirty="0">
                <a:solidFill>
                  <a:srgbClr val="000000"/>
                </a:solidFill>
              </a:rPr>
              <a:t>Conclusion: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0000"/>
                </a:solidFill>
              </a:rPr>
              <a:t>- Successfully developed an interactive web-based dashboard for comprehensive seismic data analysis.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0000"/>
                </a:solidFill>
              </a:rPr>
              <a:t>- Enabled users to explore global earthquake patterns through dynamic and intuitive visualizations.</a:t>
            </a:r>
          </a:p>
          <a:p>
            <a:pPr marL="0" indent="0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sz="1800" b="1" u="sng" dirty="0">
                <a:solidFill>
                  <a:srgbClr val="000000"/>
                </a:solidFill>
              </a:rPr>
              <a:t>Challenges</a:t>
            </a:r>
            <a:r>
              <a:rPr lang="en-IN" sz="1800" b="1" u="sng" dirty="0">
                <a:solidFill>
                  <a:srgbClr val="000000"/>
                </a:solidFill>
              </a:rPr>
              <a:t> Faced</a:t>
            </a:r>
            <a:r>
              <a:rPr sz="1800" b="1" u="sng" dirty="0">
                <a:solidFill>
                  <a:srgbClr val="000000"/>
                </a:solidFill>
              </a:rPr>
              <a:t>:</a:t>
            </a:r>
            <a:r>
              <a:rPr sz="1800" dirty="0">
                <a:solidFill>
                  <a:srgbClr val="000000"/>
                </a:solidFill>
              </a:rPr>
              <a:t> </a:t>
            </a:r>
            <a:endParaRPr lang="en-I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dirty="0">
                <a:solidFill>
                  <a:srgbClr val="000000"/>
                </a:solidFill>
              </a:rPr>
              <a:t>Handling large datasets required extensive </a:t>
            </a:r>
            <a:r>
              <a:rPr sz="1600" dirty="0">
                <a:solidFill>
                  <a:srgbClr val="000000"/>
                </a:solidFill>
              </a:rPr>
              <a:t>Data cleaning</a:t>
            </a:r>
            <a:r>
              <a:rPr lang="en-IN" sz="1600" dirty="0">
                <a:solidFill>
                  <a:srgbClr val="000000"/>
                </a:solidFill>
              </a:rPr>
              <a:t> and </a:t>
            </a:r>
            <a:r>
              <a:rPr lang="en-IN" sz="1600" dirty="0" err="1">
                <a:solidFill>
                  <a:srgbClr val="000000"/>
                </a:solidFill>
              </a:rPr>
              <a:t>preprocessing</a:t>
            </a:r>
            <a:r>
              <a:rPr lang="en-IN" sz="1600" dirty="0">
                <a:solidFill>
                  <a:srgbClr val="000000"/>
                </a:solidFill>
              </a:rPr>
              <a:t>.</a:t>
            </a:r>
            <a:r>
              <a:rPr sz="1600" dirty="0">
                <a:solidFill>
                  <a:srgbClr val="000000"/>
                </a:solidFill>
              </a:rPr>
              <a:t> </a:t>
            </a:r>
            <a:endParaRPr lang="en-I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sz="1600" dirty="0">
                <a:solidFill>
                  <a:srgbClr val="000000"/>
                </a:solidFill>
              </a:rPr>
              <a:t>complex visualizations.</a:t>
            </a:r>
            <a:endParaRPr lang="en-IN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sz="1800" b="1" u="sng" dirty="0">
                <a:solidFill>
                  <a:srgbClr val="000000"/>
                </a:solidFill>
              </a:rPr>
              <a:t>Future</a:t>
            </a:r>
            <a:r>
              <a:rPr lang="en-IN" sz="1800" b="1" u="sng" dirty="0">
                <a:solidFill>
                  <a:srgbClr val="000000"/>
                </a:solidFill>
              </a:rPr>
              <a:t> Enhancements</a:t>
            </a:r>
            <a:r>
              <a:rPr sz="1800" b="1" u="sng" dirty="0">
                <a:solidFill>
                  <a:srgbClr val="000000"/>
                </a:solidFill>
              </a:rPr>
              <a:t>:</a:t>
            </a:r>
            <a:r>
              <a:rPr sz="1800" dirty="0">
                <a:solidFill>
                  <a:srgbClr val="000000"/>
                </a:solidFill>
              </a:rPr>
              <a:t> </a:t>
            </a:r>
            <a:endParaRPr lang="en-I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dirty="0">
                <a:solidFill>
                  <a:srgbClr val="000000"/>
                </a:solidFill>
              </a:rPr>
              <a:t>Integrated </a:t>
            </a:r>
            <a:r>
              <a:rPr sz="1600" dirty="0">
                <a:solidFill>
                  <a:srgbClr val="000000"/>
                </a:solidFill>
              </a:rPr>
              <a:t>Real-time </a:t>
            </a:r>
            <a:r>
              <a:rPr lang="en-IN" sz="1600" dirty="0">
                <a:solidFill>
                  <a:srgbClr val="000000"/>
                </a:solidFill>
              </a:rPr>
              <a:t>earthquake </a:t>
            </a:r>
            <a:r>
              <a:rPr sz="1600" dirty="0">
                <a:solidFill>
                  <a:srgbClr val="000000"/>
                </a:solidFill>
              </a:rPr>
              <a:t>data </a:t>
            </a:r>
            <a:endParaRPr lang="en-I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sz="1600" dirty="0">
                <a:solidFill>
                  <a:srgbClr val="000000"/>
                </a:solidFill>
              </a:rPr>
              <a:t>predictive analytics, </a:t>
            </a:r>
            <a:endParaRPr lang="en-I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dirty="0">
                <a:solidFill>
                  <a:srgbClr val="000000"/>
                </a:solidFill>
              </a:rPr>
              <a:t>Enhance </a:t>
            </a:r>
            <a:r>
              <a:rPr sz="1600" dirty="0">
                <a:solidFill>
                  <a:srgbClr val="000000"/>
                </a:solidFill>
              </a:rPr>
              <a:t>mobile </a:t>
            </a:r>
            <a:r>
              <a:rPr lang="en-IN" sz="1600" dirty="0">
                <a:solidFill>
                  <a:srgbClr val="000000"/>
                </a:solidFill>
              </a:rPr>
              <a:t>responsiveness for broader accessibility across devices</a:t>
            </a:r>
            <a:r>
              <a:rPr sz="16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21,600+ Thank You Banner Stock Illustrations, Royalty-Free Vector Graphics  &amp; Clip Art - iStock | Thank you banner vector, Holding thank you banner">
            <a:extLst>
              <a:ext uri="{FF2B5EF4-FFF2-40B4-BE49-F238E27FC236}">
                <a16:creationId xmlns:a16="http://schemas.microsoft.com/office/drawing/2014/main" id="{A62419D1-357E-58B9-6E01-71D202ED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486535"/>
            <a:ext cx="8178799" cy="38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5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2F273FBA-F8AC-9DEE-B64B-58F3D594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769786"/>
              </p:ext>
            </p:extLst>
          </p:nvPr>
        </p:nvGraphicFramePr>
        <p:xfrm>
          <a:off x="3045085" y="494979"/>
          <a:ext cx="6101412" cy="603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23" y="383333"/>
            <a:ext cx="4475574" cy="1102274"/>
          </a:xfrm>
        </p:spPr>
        <p:txBody>
          <a:bodyPr/>
          <a:lstStyle/>
          <a:p>
            <a:pPr algn="ctr"/>
            <a:r>
              <a:rPr dirty="0">
                <a:solidFill>
                  <a:srgbClr val="000000"/>
                </a:solidFill>
              </a:rPr>
              <a:t>Project </a:t>
            </a:r>
            <a:r>
              <a:rPr lang="en-US" dirty="0">
                <a:solidFill>
                  <a:srgbClr val="000000"/>
                </a:solidFill>
              </a:rPr>
              <a:t>Objective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475158"/>
            <a:ext cx="84063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interactive web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simplify the exploration of global earthquake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Visualize earthquakes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dynamically by year, magnitude, and geographic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Leverage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modern web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(Leaflet.js, Chart.js, D3.js) for engaging and responsive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an intuitive platform to support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data-driven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disaster risk assessment and public awareness.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9703"/>
            <a:ext cx="7429499" cy="961163"/>
          </a:xfrm>
        </p:spPr>
        <p:txBody>
          <a:bodyPr/>
          <a:lstStyle/>
          <a:p>
            <a:pPr algn="ctr"/>
            <a:r>
              <a:rPr dirty="0">
                <a:solidFill>
                  <a:srgbClr val="000000"/>
                </a:solidFill>
              </a:rPr>
              <a:t>Significance of the Project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869040"/>
            <a:ext cx="82113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Leverage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historical earthquake data (1900–present)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uncover long-term seismic patterns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Accurately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global seismic hotspots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enhance awareness of high-risk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valuable insights to aid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disaster risk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emergency preparedness, and infrastructure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 as an educational tool for researchers, policymakers, and the public to better understand the global impact of seismic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Demonstrate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interactive data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simplify complex datasets, enabling informed decision-making and proactive safety measures.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50" y="-14287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082673"/>
            <a:ext cx="2152062" cy="4708528"/>
          </a:xfrm>
        </p:spPr>
        <p:txBody>
          <a:bodyPr>
            <a:normAutofit/>
          </a:bodyPr>
          <a:lstStyle/>
          <a:p>
            <a:pPr algn="r"/>
            <a:r>
              <a:rPr lang="en-US" sz="3200"/>
              <a:t>Dataset Overview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73322" y="1082673"/>
            <a:ext cx="4313428" cy="4708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sng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Source</a:t>
            </a:r>
            <a:r>
              <a:rPr lang="en-US" altLang="en-US" sz="1200" b="1" u="sng">
                <a:latin typeface="Arial" panose="020B0604020202020204" pitchFamily="34" charset="0"/>
              </a:rPr>
              <a:t>: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lang="en-US" sz="1200"/>
              <a:t>This dataset, sourced from </a:t>
            </a:r>
            <a:r>
              <a:rPr lang="en-US" sz="1200" b="1"/>
              <a:t>Kaggle</a:t>
            </a:r>
            <a:r>
              <a:rPr lang="en-US" sz="1200"/>
              <a:t>, offers a comprehensive record of </a:t>
            </a:r>
            <a:r>
              <a:rPr lang="en-US" sz="1200" b="1"/>
              <a:t>significant global earthquakes (Magnitude 5+)</a:t>
            </a:r>
            <a:r>
              <a:rPr lang="en-US" sz="1200"/>
              <a:t>. 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sng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Period Covered: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Comprehensive data spanning from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1900 to </a:t>
            </a:r>
            <a:r>
              <a:rPr lang="en-US" altLang="en-US" sz="1200" b="1">
                <a:latin typeface="Arial" panose="020B0604020202020204" pitchFamily="34" charset="0"/>
              </a:rPr>
              <a:t>present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capturing over twelve decades of global earthquake activity.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200" b="1" u="sng"/>
              <a:t>Key Features:    </a:t>
            </a:r>
            <a:r>
              <a:rPr lang="en-US" sz="1200" b="1"/>
              <a:t>- Date &amp; Time: For temporal filtering and trend analysis.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/>
              <a:t>-  Latitude &amp; Longitude: Epicenter coordinates for mapping.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200" b="1"/>
              <a:t>Magnitude: Indicates earthquake strength.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200" b="1"/>
              <a:t>Depth: Depth of origin in kilometers.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200" b="1"/>
              <a:t>Place: Human-readable location description.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200" b="1"/>
              <a:t>Type: Classification of seismic events (eg.,earthwuake, explosion)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/>
              <a:t>-  Magnitude Type: Measurement scale used (eg.,Mw, Mb)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67414"/>
            <a:ext cx="7429499" cy="147857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Data pre-processing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FB59B2D6-A232-BB7B-8497-3A296C536B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6992" y="1325715"/>
          <a:ext cx="8497824" cy="5232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00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245" y="703185"/>
            <a:ext cx="4419129" cy="1224570"/>
          </a:xfrm>
        </p:spPr>
        <p:txBody>
          <a:bodyPr/>
          <a:lstStyle/>
          <a:p>
            <a:r>
              <a:rPr dirty="0">
                <a:solidFill>
                  <a:srgbClr val="000000"/>
                </a:solidFill>
              </a:rPr>
              <a:t>Technology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065148"/>
            <a:ext cx="841857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HTML, CSS, JavaScript — for structuring, styling, and adding interactivity to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Visualization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- Leaflet.js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— Interactive Maps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spatial earthquake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- Chart.js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— Bar Graph to categorize earthquake magnitudes.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- D3.js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— Dynamic Bubble Chart showcasing top seismic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- Fully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layout for seamless viewing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-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Focused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Interactive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enhance user engagement and data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" y="23283"/>
            <a:ext cx="305861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49" y="618518"/>
            <a:ext cx="213856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Visualizations:  Interactive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872" y="2625783"/>
            <a:ext cx="2137426" cy="2169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Displays earthquake locations by year, allowing users to explore temporal and geographic patterns of seismic activity interactively.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33" y="2053661"/>
            <a:ext cx="5133034" cy="27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8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03" y="89827"/>
            <a:ext cx="7218975" cy="129788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Visualizations: </a:t>
            </a:r>
            <a:r>
              <a:rPr lang="en-IN" sz="2800" dirty="0" err="1">
                <a:solidFill>
                  <a:srgbClr val="000000"/>
                </a:solidFill>
              </a:rPr>
              <a:t>Heatmap</a:t>
            </a:r>
            <a:r>
              <a:rPr lang="en-IN" sz="2800" dirty="0">
                <a:solidFill>
                  <a:srgbClr val="000000"/>
                </a:solidFill>
              </a:rPr>
              <a:t> showing density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6" y="1530392"/>
            <a:ext cx="7610263" cy="3791795"/>
          </a:xfrm>
        </p:spPr>
      </p:pic>
      <p:sp>
        <p:nvSpPr>
          <p:cNvPr id="6" name="TextBox 5"/>
          <p:cNvSpPr txBox="1"/>
          <p:nvPr/>
        </p:nvSpPr>
        <p:spPr>
          <a:xfrm>
            <a:off x="916662" y="5531913"/>
            <a:ext cx="729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Highlights global seismic hotspots by visualizing earthquake density, making it easy to identify the most active tectonic regions.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3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1638</TotalTime>
  <Words>595</Words>
  <Application>Microsoft Office PowerPoint</Application>
  <PresentationFormat>On-screen Show (4:3)</PresentationFormat>
  <Paragraphs>96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Global Earthquake Visualization </vt:lpstr>
      <vt:lpstr>Introduction</vt:lpstr>
      <vt:lpstr>Project Objective</vt:lpstr>
      <vt:lpstr>Significance of the Project</vt:lpstr>
      <vt:lpstr>Dataset Overview</vt:lpstr>
      <vt:lpstr>Data pre-processing</vt:lpstr>
      <vt:lpstr>Technology Stack</vt:lpstr>
      <vt:lpstr>Visualizations:  Interactive map</vt:lpstr>
      <vt:lpstr>Visualizations: Heatmap showing density</vt:lpstr>
      <vt:lpstr>Visualizations: Bar graph</vt:lpstr>
      <vt:lpstr>Visualizations: Bubble chart</vt:lpstr>
      <vt:lpstr>Visualizations: donut chart (Breakdown of seismic event causes)</vt:lpstr>
      <vt:lpstr>Wireframe Sketches</vt:lpstr>
      <vt:lpstr>Conclusion &amp; 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Earthquake Visualization Dashboard</dc:title>
  <dc:subject/>
  <dc:creator>supriya shirke</dc:creator>
  <cp:keywords/>
  <dc:description>generated using python-pptx</dc:description>
  <cp:lastModifiedBy>supriya shirke</cp:lastModifiedBy>
  <cp:revision>104</cp:revision>
  <dcterms:created xsi:type="dcterms:W3CDTF">2013-01-27T09:14:16Z</dcterms:created>
  <dcterms:modified xsi:type="dcterms:W3CDTF">2025-04-27T23:20:44Z</dcterms:modified>
  <cp:category/>
</cp:coreProperties>
</file>