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71" r:id="rId9"/>
    <p:sldId id="269" r:id="rId10"/>
    <p:sldId id="263" r:id="rId11"/>
    <p:sldId id="272" r:id="rId12"/>
    <p:sldId id="273" r:id="rId13"/>
    <p:sldId id="274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4964E-FF0A-400C-B1AD-F2053953BBFC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AC3EF-DEF8-41EA-AB92-A07B721695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9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AC3EF-DEF8-41EA-AB92-A07B721695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1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32E4-16FA-49AC-AF1E-F7938AE9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2B75CF-E055-4022-82D8-D49B9D9F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2E9E5-504B-47F6-8812-A8CCD95A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8B4BD-057D-4C65-9C71-84E165D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47207-3713-4FE0-AAF4-5521112C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0F82-D3A0-451B-BDCF-66EC43B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4A87DE-99D7-4B4B-BF37-2F0C3B4EB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32AE6-575A-4286-87A7-FC85D11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38B8E-7A34-45F9-BC44-D5CA285B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320A33-C8A6-4893-BD65-9FAD37F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4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FFDC52-60A3-45C6-AC76-536F1C4C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7FA910-9123-4EA3-9FA4-EAD89D14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88044-632D-42CC-AD6C-028BD077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84B53-629E-4A8F-BCB5-94EEF84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D0D9F-E25C-4BAB-BF33-F48A30A0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436F-F96E-4837-BC4B-97F62299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D9804-53F3-4D70-A9D9-E2BEE8A9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5E813-31FF-4178-8435-9C3B0F1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FBF37-4B34-444F-AB5C-A7A89068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AD49F4-9706-4115-9A2C-5582D04D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2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DB409-3169-4802-B4D0-F036157B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E0FD3E-A5D7-4008-BCA3-0E44B6CB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06979-90E7-4DE5-87C5-590E514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EC389-62A4-42AB-BBF6-D0FCB61E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47324-BAF2-481B-AA81-BFB53C3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48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B6D07-3B23-4030-A062-D62AC743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F6A0A-EE8C-420A-8030-7625D1E2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6404D7-E17C-4BC2-B6D9-F3F3A7B8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DD9B4-579E-4FA0-8225-FAA8CA72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EC4A8-1011-4D12-9D3C-9C78096C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5BEB6-82CC-4C69-A2AB-1E8398AA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8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99EAB-142F-4400-BF0D-9F95620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77A82-7DF0-41B0-8B01-C4C47B54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8EA9C3-6599-46CB-ADC9-9B2089DE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0E729D-C53A-434C-AF8F-3CB6F37A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918BD-A84F-4160-A01B-BA5788D94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3C1419-7B02-45B1-ADB2-5A9EC8F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53431B-86B7-4712-A458-F9BD81A6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7C95E9-7D3F-49BC-A38E-2AA32E9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8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BBB27-A8CB-4B90-B787-AD90ED04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5C354C-B985-4B63-AA2D-0BDAFCAC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AA350A-EA4D-473B-9D51-D058F23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3D719B-0A82-413A-8D3E-6A8EB89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6A6239-2371-4B40-8F6B-D3AAA10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1561AE-7B06-4F50-BAF7-CF7B7CC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D919D6-E9BF-4A92-AC8C-0F7EEF37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5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A8B8C-2FD0-4EE3-AFFF-B284C3BD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D740A-209D-4BF1-B5DE-6842342D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077197-E2D0-4E59-BAE6-8C7C7B2D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DF978C-5321-4DBF-A757-30DD3EBF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6D684C-E286-4C8F-81B3-5450891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63C24B-16E5-49CE-BF0F-7E7B2323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9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1E22F-D317-4615-AD78-B35213E7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25067F-3E29-4EC7-9147-3D9A0EA3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2306DA-664C-4C88-A70A-C0362CC46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54EF5-6E6F-479B-9B2E-A8BD56C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9BB1D9-4A64-4117-975F-9CFACB1A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1CF3F-1F07-47AE-AC3A-3F1DEE2A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3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B5452-A1E5-4978-968A-42F355DD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57286-9213-4E41-A9A7-269A831C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AA322-2E44-4645-8B74-EB50F953B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4B7D-BA85-4604-BC4C-EF930BCDBFF3}" type="datetimeFigureOut">
              <a:rPr lang="ru-RU" smtClean="0"/>
              <a:pPr/>
              <a:t>20.06.2025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06E9D-BDBA-4428-A88C-E6694D086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AA139-58F9-43AD-82B3-895DFA26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E56-D825-4525-8C37-AEB4A427B1E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«РАЗРАБОТКА ВЕБ-ПРИЛОЖЕНИЯ, ОБЪЕДИНЯЮЩЕГО ГОЛОСОВЫЕ, ТЕКСТОВЫЕ И ВИДЕОКАНАЛЫ ДЛЯ УДОБНОГО ОБЩЕНИЯ И СОЗДАНИЯ СООБЩЕСТВ»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ВКР №09.02.0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1.17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9992" y="4075644"/>
            <a:ext cx="3444534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 21ИСС1 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Пинаев Михаил Дмитриевич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Филимонов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Антон Юрьевич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2025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sp>
        <p:nvSpPr>
          <p:cNvPr id="7" name="AutoShape 2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C9537B0-B1B6-45F5-89FD-274457F74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AutoShape 4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17F549D-7B3A-4AB1-9195-746B1D1EF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>
            <a:off x="3923839" y="194692"/>
            <a:ext cx="6132622" cy="1404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870645-5B0E-460F-9C29-6586F1859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48" y="189068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576088"/>
          </a:xfrm>
        </p:spPr>
        <p:txBody>
          <a:bodyPr/>
          <a:lstStyle/>
          <a:p>
            <a:r>
              <a:rPr lang="ru-RU" dirty="0"/>
              <a:t>Экран входа/регистрации на рисунках 5, 6.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FD2D1-5587-8AA4-DBF0-4423032F1195}"/>
              </a:ext>
            </a:extLst>
          </p:cNvPr>
          <p:cNvSpPr txBox="1"/>
          <p:nvPr/>
        </p:nvSpPr>
        <p:spPr>
          <a:xfrm>
            <a:off x="2279576" y="4860370"/>
            <a:ext cx="117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C979D-14B4-0184-55D8-3AB7B02DFD10}"/>
              </a:ext>
            </a:extLst>
          </p:cNvPr>
          <p:cNvSpPr txBox="1"/>
          <p:nvPr/>
        </p:nvSpPr>
        <p:spPr>
          <a:xfrm>
            <a:off x="8256240" y="4859892"/>
            <a:ext cx="117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27B5E-5ACA-856C-5B7F-3037202E5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48" y="2275659"/>
            <a:ext cx="4870450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5550A9F-860C-2A07-2D07-689EDDD6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65" y="2275659"/>
            <a:ext cx="4893504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30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C16F-89C8-6832-0207-D4CFE87F5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42676-DDD2-BB40-72C6-DF8FB27D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D154742-64D7-1AF8-A5B6-5FBF400553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20A81640-E749-AFF7-A96B-1D96757D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576088"/>
          </a:xfrm>
        </p:spPr>
        <p:txBody>
          <a:bodyPr/>
          <a:lstStyle/>
          <a:p>
            <a:r>
              <a:rPr lang="ru-RU" dirty="0"/>
              <a:t>Список чатов в разных цветовых темах на рисунках 7,8.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CD194265-D3D5-A9D0-94AB-1708622A2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83BBC-A57C-B5EC-E509-5D1DB7883703}"/>
              </a:ext>
            </a:extLst>
          </p:cNvPr>
          <p:cNvSpPr txBox="1"/>
          <p:nvPr/>
        </p:nvSpPr>
        <p:spPr>
          <a:xfrm>
            <a:off x="2279576" y="4940734"/>
            <a:ext cx="117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7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E07A9A-1C2C-0908-C721-F2D451101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" y="2124500"/>
            <a:ext cx="5519936" cy="28162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20E02A-509B-3CAE-AB8A-AE729E24F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066" y="2128689"/>
            <a:ext cx="5537803" cy="28162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A258A-B338-945C-C5F8-41EDC32D9AD0}"/>
              </a:ext>
            </a:extLst>
          </p:cNvPr>
          <p:cNvSpPr txBox="1"/>
          <p:nvPr/>
        </p:nvSpPr>
        <p:spPr>
          <a:xfrm>
            <a:off x="8267770" y="4940734"/>
            <a:ext cx="117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8</a:t>
            </a:r>
          </a:p>
        </p:txBody>
      </p:sp>
    </p:spTree>
    <p:extLst>
      <p:ext uri="{BB962C8B-B14F-4D97-AF65-F5344CB8AC3E}">
        <p14:creationId xmlns:p14="http://schemas.microsoft.com/office/powerpoint/2010/main" val="184217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33E42-BA90-A31F-45A9-E93891C48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DD7A9-0FEF-B459-FB96-35370704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D2B328B7-A661-6173-2E00-C9124F1CCB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4D13C001-DCB3-E108-0DD9-E9E0F077E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576088"/>
          </a:xfrm>
        </p:spPr>
        <p:txBody>
          <a:bodyPr/>
          <a:lstStyle/>
          <a:p>
            <a:r>
              <a:rPr lang="ru-RU" dirty="0"/>
              <a:t>Окно переписки на рисунках 9,10.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53FE0912-9E74-D930-36F2-C6C8058EF1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1F6B-59AC-A5DA-00AC-F9C31EEF1C19}"/>
              </a:ext>
            </a:extLst>
          </p:cNvPr>
          <p:cNvSpPr txBox="1"/>
          <p:nvPr/>
        </p:nvSpPr>
        <p:spPr>
          <a:xfrm>
            <a:off x="2279576" y="4980710"/>
            <a:ext cx="117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F94F4-9227-B30F-15BC-56D2103352F8}"/>
              </a:ext>
            </a:extLst>
          </p:cNvPr>
          <p:cNvSpPr txBox="1"/>
          <p:nvPr/>
        </p:nvSpPr>
        <p:spPr>
          <a:xfrm>
            <a:off x="8256240" y="4980710"/>
            <a:ext cx="128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BF47E-4990-1073-8904-220C370D9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3" y="2321422"/>
            <a:ext cx="5250037" cy="26812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91A00E-9CD5-A8C4-6AF6-9C57C2B5C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25" y="2321422"/>
            <a:ext cx="5250036" cy="26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0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26C07-0C9F-71D2-4E86-57F2794AD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8EF1-C954-AC5B-B94A-775C5DBE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85030847-743B-E8D3-F19C-BFA233B3E8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139C4379-194F-399C-CADF-F821322E8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576088"/>
          </a:xfrm>
        </p:spPr>
        <p:txBody>
          <a:bodyPr/>
          <a:lstStyle/>
          <a:p>
            <a:r>
              <a:rPr lang="ru-RU" dirty="0"/>
              <a:t>Интерфейс звонка на рисунке 11.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1FB29F31-0B6B-77CE-4809-AAE88DFD9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1D800-39CA-3ABE-64CF-B4101FE80A84}"/>
              </a:ext>
            </a:extLst>
          </p:cNvPr>
          <p:cNvSpPr txBox="1"/>
          <p:nvPr/>
        </p:nvSpPr>
        <p:spPr>
          <a:xfrm>
            <a:off x="5139287" y="5391589"/>
            <a:ext cx="1284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2345E4-6AC2-5CE4-0CF2-D476E91F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204864"/>
            <a:ext cx="6283956" cy="313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2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В рамках данного дипломного проекта была достигнута поставленная цель – разработано современное коммуникационное приложение с функционалом обмена сообщениями и голосовыми звонками, независимое от международных сервисов.</a:t>
            </a:r>
          </a:p>
          <a:p>
            <a:pPr marL="0" indent="0">
              <a:buNone/>
            </a:pPr>
            <a:r>
              <a:rPr lang="ru-RU" dirty="0"/>
              <a:t>	Ключевые результаты работы:</a:t>
            </a:r>
          </a:p>
          <a:p>
            <a:r>
              <a:rPr lang="ru-RU" dirty="0"/>
              <a:t>Создан полнофункциональный мессенджер с интуитивно понятным интерфейсом</a:t>
            </a:r>
          </a:p>
          <a:p>
            <a:r>
              <a:rPr lang="ru-RU" dirty="0"/>
              <a:t>Реализована отказоустойчивая архитектура с использованием локальных серверов</a:t>
            </a:r>
          </a:p>
          <a:p>
            <a:r>
              <a:rPr lang="ru-RU" dirty="0"/>
              <a:t>Достигнута стабильная работа всех компонентов системы</a:t>
            </a:r>
          </a:p>
          <a:p>
            <a:pPr marL="0" indent="0">
              <a:buNone/>
            </a:pPr>
            <a:r>
              <a:rPr lang="ru-RU" dirty="0"/>
              <a:t>	Таким образом, представленное решение является актуальным, востребованным и готовым к практическому применению в условиях текущих технологических ограничений.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13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3" name="Объект 13">
            <a:extLst>
              <a:ext uri="{FF2B5EF4-FFF2-40B4-BE49-F238E27FC236}">
                <a16:creationId xmlns:a16="http://schemas.microsoft.com/office/drawing/2014/main" id="{CE93D472-AC6A-423D-93D8-E6EF4428D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AADA6-20A7-461D-95F9-8544DC3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Рекомендуемые системные требования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33E92-10D5-4BE4-AF87-6DE110B3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68" y="1859679"/>
            <a:ext cx="7895264" cy="31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9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E477B-E380-43F9-B95E-EBD4E234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Оценка производственных затрат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236501-A05B-44D7-AC13-ED4C733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71" y="2319260"/>
            <a:ext cx="8933058" cy="22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Проблема:</a:t>
            </a:r>
          </a:p>
          <a:p>
            <a:r>
              <a:rPr lang="ru-RU" dirty="0"/>
              <a:t>В условиях цифровизации бизнеса корпорации все чаще сталкиваются с необходимостью безопасного обмена конфиденциальными данными внутри организации.</a:t>
            </a:r>
          </a:p>
          <a:p>
            <a:pPr marL="0" indent="0">
              <a:buNone/>
            </a:pPr>
            <a:r>
              <a:rPr lang="ru-RU" dirty="0"/>
              <a:t>	Решение:</a:t>
            </a:r>
          </a:p>
          <a:p>
            <a:r>
              <a:rPr lang="ru-RU" dirty="0"/>
              <a:t>Обеспечивает полный контроль над корпоративными коммуникациями без риска утечек в публичные сети.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Разработка защищенного веб-приложения для внутренней корпоративной коммуникации, объединяющего текстовые, голосовые и видеоканалы связи, а также инструменты для обмена файлами в рамках локальной сети организации.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588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Проектирование архитектуры защищенного веб-приложения;</a:t>
            </a:r>
          </a:p>
          <a:p>
            <a:pPr lvl="0"/>
            <a:r>
              <a:rPr lang="ru-RU" dirty="0"/>
              <a:t>Разработка модуля текстового чата с шифрованием;</a:t>
            </a:r>
          </a:p>
          <a:p>
            <a:pPr lvl="0"/>
            <a:r>
              <a:rPr lang="ru-RU" dirty="0"/>
              <a:t>Создание системы голосовой на базе </a:t>
            </a:r>
            <a:r>
              <a:rPr lang="ru-RU" dirty="0" err="1"/>
              <a:t>WebRTC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Реализация защищенного файлообменника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Внедрение системы аутентификации и авторизации;</a:t>
            </a:r>
          </a:p>
          <a:p>
            <a:pPr lvl="0"/>
            <a:r>
              <a:rPr lang="ru-RU" dirty="0"/>
              <a:t>Оптимизация пользовательского интерфейса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54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	Конкуренты (</a:t>
            </a:r>
            <a:r>
              <a:rPr lang="ru-RU" dirty="0" err="1"/>
              <a:t>WhatsApp</a:t>
            </a:r>
            <a:r>
              <a:rPr lang="ru-RU" dirty="0"/>
              <a:t>, Telegram, Zoom)</a:t>
            </a:r>
          </a:p>
          <a:p>
            <a:r>
              <a:rPr lang="ru-RU" dirty="0"/>
              <a:t>Проблемы: Зависимость от зарубежных серверов, блокировки, ограниченный функционал.</a:t>
            </a:r>
          </a:p>
          <a:p>
            <a:pPr marL="0" indent="0">
              <a:buNone/>
            </a:pPr>
            <a:r>
              <a:rPr lang="ru-RU" dirty="0"/>
              <a:t>	Преимущества нашего решения: </a:t>
            </a:r>
            <a:endParaRPr lang="en-US" dirty="0"/>
          </a:p>
          <a:p>
            <a:r>
              <a:rPr lang="ru-RU" dirty="0"/>
              <a:t>Локальные сервера</a:t>
            </a:r>
            <a:endParaRPr lang="en-US" dirty="0"/>
          </a:p>
          <a:p>
            <a:r>
              <a:rPr lang="ru-RU" dirty="0"/>
              <a:t>Безопасность</a:t>
            </a:r>
            <a:endParaRPr lang="en-US" dirty="0"/>
          </a:p>
          <a:p>
            <a:r>
              <a:rPr lang="ru-RU" dirty="0"/>
              <a:t>Адаптивность под нужды РФ.</a:t>
            </a:r>
          </a:p>
          <a:p>
            <a:pPr marL="0" indent="0">
              <a:buNone/>
            </a:pPr>
            <a:r>
              <a:rPr lang="ru-RU" dirty="0"/>
              <a:t>	Технологии:</a:t>
            </a:r>
          </a:p>
          <a:p>
            <a:r>
              <a:rPr lang="ru-RU" dirty="0" err="1"/>
              <a:t>Frontend</a:t>
            </a:r>
            <a:r>
              <a:rPr lang="ru-RU" dirty="0"/>
              <a:t>: </a:t>
            </a:r>
            <a:r>
              <a:rPr lang="en-US" dirty="0"/>
              <a:t>Next.js</a:t>
            </a:r>
            <a:r>
              <a:rPr lang="ru-RU" dirty="0"/>
              <a:t> (</a:t>
            </a:r>
            <a:r>
              <a:rPr lang="ru-RU" dirty="0" err="1"/>
              <a:t>iOS</a:t>
            </a:r>
            <a:r>
              <a:rPr lang="ru-RU" dirty="0"/>
              <a:t>/</a:t>
            </a:r>
            <a:r>
              <a:rPr lang="ru-RU" dirty="0" err="1"/>
              <a:t>Android</a:t>
            </a:r>
            <a:r>
              <a:rPr lang="ru-RU" dirty="0"/>
              <a:t>/Web)</a:t>
            </a:r>
          </a:p>
          <a:p>
            <a:r>
              <a:rPr lang="ru-RU" dirty="0" err="1"/>
              <a:t>Backend</a:t>
            </a:r>
            <a:r>
              <a:rPr lang="ru-RU" dirty="0"/>
              <a:t>: Node.js +</a:t>
            </a:r>
            <a:r>
              <a:rPr lang="en-US" dirty="0"/>
              <a:t> JavaScript + TypeScript +</a:t>
            </a:r>
            <a:r>
              <a:rPr lang="ru-RU" dirty="0"/>
              <a:t> </a:t>
            </a:r>
            <a:r>
              <a:rPr lang="ru-RU" dirty="0" err="1"/>
              <a:t>WebRTC</a:t>
            </a:r>
            <a:r>
              <a:rPr lang="ru-RU" dirty="0"/>
              <a:t> (звонки)</a:t>
            </a:r>
          </a:p>
          <a:p>
            <a:r>
              <a:rPr lang="ru-RU" dirty="0"/>
              <a:t>Базы данных: </a:t>
            </a:r>
            <a:r>
              <a:rPr lang="en-US" dirty="0"/>
              <a:t>My</a:t>
            </a:r>
            <a:r>
              <a:rPr lang="ru-RU" dirty="0"/>
              <a:t>SQL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Целевая аудитория:</a:t>
            </a:r>
          </a:p>
          <a:p>
            <a:r>
              <a:rPr lang="ru-RU" dirty="0"/>
              <a:t>Частные пользователи – альтернатива заблокированным мессенджерам.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1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3C504-E125-482A-C883-568E6310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8DEA0-2C0D-F9F8-F52B-CEC7CF42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BF588F59-4F46-E85B-FEB4-751F7F22B0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0552B617-412F-84B9-FF93-2E11F50C4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/>
              <a:t>Архитектура: Клиент-серверная модель, используемые протоколы (</a:t>
            </a:r>
            <a:r>
              <a:rPr lang="ru-RU" dirty="0" err="1"/>
              <a:t>WebRTC</a:t>
            </a:r>
            <a:r>
              <a:rPr lang="ru-RU" dirty="0"/>
              <a:t> для звонков, </a:t>
            </a:r>
            <a:r>
              <a:rPr lang="ru-RU" dirty="0" err="1"/>
              <a:t>WebSocket</a:t>
            </a:r>
            <a:r>
              <a:rPr lang="ru-RU" dirty="0"/>
              <a:t> с запросами в </a:t>
            </a:r>
            <a:r>
              <a:rPr lang="ru-RU" dirty="0" err="1"/>
              <a:t>бд</a:t>
            </a:r>
            <a:r>
              <a:rPr lang="ru-RU" dirty="0"/>
              <a:t> для чата).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457C9183-EAD6-C764-A1DE-9D39C36CD1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4F8279-442B-3280-E77A-0206F080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181063"/>
            <a:ext cx="888806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3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1776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Реализованные функции:</a:t>
            </a:r>
          </a:p>
          <a:p>
            <a:r>
              <a:rPr lang="ru-RU" dirty="0"/>
              <a:t>Авторизация пользователей на рисунке 1.</a:t>
            </a:r>
          </a:p>
          <a:p>
            <a:r>
              <a:rPr lang="ru-RU" dirty="0"/>
              <a:t>Обмен сообщениями в реальном времени на рисунке 2.</a:t>
            </a:r>
          </a:p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5B1BB6B-1D71-FC23-C9C9-920E7684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55" t="12673" r="8444" b="11765"/>
          <a:stretch/>
        </p:blipFill>
        <p:spPr>
          <a:xfrm>
            <a:off x="695400" y="3610192"/>
            <a:ext cx="4536504" cy="25922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768E51-062D-647A-63E3-332B2389C2A7}"/>
              </a:ext>
            </a:extLst>
          </p:cNvPr>
          <p:cNvSpPr txBox="1"/>
          <p:nvPr/>
        </p:nvSpPr>
        <p:spPr>
          <a:xfrm>
            <a:off x="2063552" y="6308209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Рисунок 1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62DC17-C5B0-8DD6-7BFE-553F8F49D6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925"/>
          <a:stretch/>
        </p:blipFill>
        <p:spPr>
          <a:xfrm>
            <a:off x="5663952" y="3610192"/>
            <a:ext cx="4536504" cy="25922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1E2A79-0EC6-C398-F78A-A7B6821FE8A6}"/>
              </a:ext>
            </a:extLst>
          </p:cNvPr>
          <p:cNvSpPr txBox="1"/>
          <p:nvPr/>
        </p:nvSpPr>
        <p:spPr>
          <a:xfrm>
            <a:off x="7329562" y="6308209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/>
              <a:t>Рисунок 2</a:t>
            </a:r>
          </a:p>
        </p:txBody>
      </p:sp>
    </p:spTree>
    <p:extLst>
      <p:ext uri="{BB962C8B-B14F-4D97-AF65-F5344CB8AC3E}">
        <p14:creationId xmlns:p14="http://schemas.microsoft.com/office/powerpoint/2010/main" val="1414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68B22-CD7F-B2D2-80CF-FA7513977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B092D-47AD-AEBF-07E7-B65C7525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A61C230B-4B10-1B50-2A9C-B65F7453D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3AC2451B-B2CB-8B28-0FB5-6703D32E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1800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Реализованные функции:</a:t>
            </a:r>
          </a:p>
          <a:p>
            <a:r>
              <a:rPr lang="ru-RU" dirty="0"/>
              <a:t>Голосовые звонки на рисунке 3.</a:t>
            </a:r>
          </a:p>
          <a:p>
            <a:r>
              <a:rPr lang="ru-RU" dirty="0"/>
              <a:t>Редактирование профиля пользователя на рисунке 4.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324854C0-AE54-6C0D-7C2F-10DFD245C3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36DB8-D455-5EA2-123E-F028438D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8" b="32399"/>
          <a:stretch/>
        </p:blipFill>
        <p:spPr>
          <a:xfrm>
            <a:off x="523873" y="3428999"/>
            <a:ext cx="4858208" cy="274518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36FCEE-346E-BE79-012B-C565BDA052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87" t="12178" r="8779" b="12161"/>
          <a:stretch/>
        </p:blipFill>
        <p:spPr>
          <a:xfrm>
            <a:off x="5663952" y="3428999"/>
            <a:ext cx="4821789" cy="2745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6AC4CC-70D1-CAA4-F5D5-BFEAADFB2A67}"/>
              </a:ext>
            </a:extLst>
          </p:cNvPr>
          <p:cNvSpPr txBox="1"/>
          <p:nvPr/>
        </p:nvSpPr>
        <p:spPr>
          <a:xfrm>
            <a:off x="2106581" y="6174180"/>
            <a:ext cx="117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D7F2B-E736-D525-1EF4-5E9F6865CDCC}"/>
              </a:ext>
            </a:extLst>
          </p:cNvPr>
          <p:cNvSpPr txBox="1"/>
          <p:nvPr/>
        </p:nvSpPr>
        <p:spPr>
          <a:xfrm>
            <a:off x="7486649" y="6174180"/>
            <a:ext cx="117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4</a:t>
            </a:r>
          </a:p>
        </p:txBody>
      </p:sp>
    </p:spTree>
    <p:extLst>
      <p:ext uri="{BB962C8B-B14F-4D97-AF65-F5344CB8AC3E}">
        <p14:creationId xmlns:p14="http://schemas.microsoft.com/office/powerpoint/2010/main" val="62946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91DCC-3E85-B8FC-21AA-CB42A2C96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272A-EE9B-2ABB-74A2-5834126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F1993B26-4336-BCB4-EF59-2448015278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9AC855D6-E27C-3B24-57E3-259607662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Использованные технологии:</a:t>
            </a:r>
          </a:p>
          <a:p>
            <a:r>
              <a:rPr lang="en-US" dirty="0"/>
              <a:t>Frontend: React/Next.js.</a:t>
            </a:r>
          </a:p>
          <a:p>
            <a:r>
              <a:rPr lang="en-US" dirty="0"/>
              <a:t>Backend: Node.js/Next.js/JavaScript/TypeScript.</a:t>
            </a:r>
          </a:p>
          <a:p>
            <a:r>
              <a:rPr lang="ru-RU" dirty="0"/>
              <a:t>БД: </a:t>
            </a:r>
            <a:r>
              <a:rPr lang="en-US" dirty="0"/>
              <a:t>MySQL.</a:t>
            </a:r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5FFBAECE-C179-A5D9-AB81-EB78D7799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040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470</Words>
  <Application>Microsoft Office PowerPoint</Application>
  <PresentationFormat>Широкоэкранный</PresentationFormat>
  <Paragraphs>79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Тема Office</vt:lpstr>
      <vt:lpstr>ВЫПУСКНАЯ КВАЛИФИКАЦИОННАЯ РАБОТА  «РАЗРАБОТКА ВЕБ-ПРИЛОЖЕНИЯ, ОБЪЕДИНЯЮЩЕГО ГОЛОСОВЫЕ, ТЕКСТОВЫЕ И ВИДЕОКАНАЛЫ ДЛЯ УДОБНОГО ОБЩЕНИЯ И СОЗДАНИЯ СООБЩЕСТВ»  ВКР №09.02.07.21.4.1.17</vt:lpstr>
      <vt:lpstr>Актуальность</vt:lpstr>
      <vt:lpstr>Цель</vt:lpstr>
      <vt:lpstr>Задачи</vt:lpstr>
      <vt:lpstr>Предпроектный анализ</vt:lpstr>
      <vt:lpstr>Проектирование ресурса</vt:lpstr>
      <vt:lpstr>Разработка ресурса</vt:lpstr>
      <vt:lpstr>Разработка ресурса</vt:lpstr>
      <vt:lpstr>Разработка ресурса</vt:lpstr>
      <vt:lpstr>Демонстрация ресурса</vt:lpstr>
      <vt:lpstr>Демонстрация ресурса</vt:lpstr>
      <vt:lpstr>Демонстрация ресурса</vt:lpstr>
      <vt:lpstr>Демонстрация ресурса</vt:lpstr>
      <vt:lpstr>Заключение</vt:lpstr>
      <vt:lpstr>Спасибо за внимание!</vt:lpstr>
      <vt:lpstr>Рекомендуемые системные требования </vt:lpstr>
      <vt:lpstr>Оценка производственных затрат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  «Тема»  ВКР №09.02.05.18.4.1.1</dc:title>
  <cp:lastModifiedBy>Михаил Пинаев</cp:lastModifiedBy>
  <cp:revision>8</cp:revision>
  <dcterms:modified xsi:type="dcterms:W3CDTF">2025-06-20T09:54:30Z</dcterms:modified>
</cp:coreProperties>
</file>